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0"/>
  </p:notesMasterIdLst>
  <p:handoutMasterIdLst>
    <p:handoutMasterId r:id="rId181"/>
  </p:handoutMasterIdLst>
  <p:sldIdLst>
    <p:sldId id="256" r:id="rId2"/>
    <p:sldId id="418" r:id="rId3"/>
    <p:sldId id="499" r:id="rId4"/>
    <p:sldId id="527" r:id="rId5"/>
    <p:sldId id="453" r:id="rId6"/>
    <p:sldId id="457" r:id="rId7"/>
    <p:sldId id="537" r:id="rId8"/>
    <p:sldId id="538" r:id="rId9"/>
    <p:sldId id="454" r:id="rId10"/>
    <p:sldId id="546" r:id="rId11"/>
    <p:sldId id="553" r:id="rId12"/>
    <p:sldId id="455" r:id="rId13"/>
    <p:sldId id="493" r:id="rId14"/>
    <p:sldId id="456" r:id="rId15"/>
    <p:sldId id="472" r:id="rId16"/>
    <p:sldId id="547" r:id="rId17"/>
    <p:sldId id="549" r:id="rId18"/>
    <p:sldId id="522" r:id="rId19"/>
    <p:sldId id="539" r:id="rId20"/>
    <p:sldId id="540" r:id="rId21"/>
    <p:sldId id="555" r:id="rId22"/>
    <p:sldId id="560" r:id="rId23"/>
    <p:sldId id="550" r:id="rId24"/>
    <p:sldId id="531" r:id="rId25"/>
    <p:sldId id="532" r:id="rId26"/>
    <p:sldId id="533" r:id="rId27"/>
    <p:sldId id="534" r:id="rId28"/>
    <p:sldId id="529" r:id="rId29"/>
    <p:sldId id="398" r:id="rId30"/>
    <p:sldId id="267" r:id="rId31"/>
    <p:sldId id="268" r:id="rId32"/>
    <p:sldId id="420" r:id="rId33"/>
    <p:sldId id="414" r:id="rId34"/>
    <p:sldId id="377" r:id="rId35"/>
    <p:sldId id="407" r:id="rId36"/>
    <p:sldId id="467" r:id="rId37"/>
    <p:sldId id="468" r:id="rId38"/>
    <p:sldId id="417" r:id="rId39"/>
    <p:sldId id="408" r:id="rId40"/>
    <p:sldId id="401" r:id="rId41"/>
    <p:sldId id="403" r:id="rId42"/>
    <p:sldId id="260" r:id="rId43"/>
    <p:sldId id="269" r:id="rId44"/>
    <p:sldId id="270" r:id="rId45"/>
    <p:sldId id="296" r:id="rId46"/>
    <p:sldId id="272" r:id="rId47"/>
    <p:sldId id="273" r:id="rId48"/>
    <p:sldId id="280" r:id="rId49"/>
    <p:sldId id="274" r:id="rId50"/>
    <p:sldId id="261" r:id="rId51"/>
    <p:sldId id="281" r:id="rId52"/>
    <p:sldId id="282" r:id="rId53"/>
    <p:sldId id="283" r:id="rId54"/>
    <p:sldId id="515" r:id="rId55"/>
    <p:sldId id="284" r:id="rId56"/>
    <p:sldId id="285" r:id="rId57"/>
    <p:sldId id="518" r:id="rId58"/>
    <p:sldId id="516" r:id="rId59"/>
    <p:sldId id="288" r:id="rId60"/>
    <p:sldId id="517" r:id="rId61"/>
    <p:sldId id="290" r:id="rId62"/>
    <p:sldId id="424" r:id="rId63"/>
    <p:sldId id="426" r:id="rId64"/>
    <p:sldId id="427" r:id="rId65"/>
    <p:sldId id="291" r:id="rId66"/>
    <p:sldId id="469" r:id="rId67"/>
    <p:sldId id="471" r:id="rId68"/>
    <p:sldId id="321" r:id="rId69"/>
    <p:sldId id="428" r:id="rId70"/>
    <p:sldId id="429" r:id="rId71"/>
    <p:sldId id="430" r:id="rId72"/>
    <p:sldId id="431" r:id="rId73"/>
    <p:sldId id="432" r:id="rId74"/>
    <p:sldId id="435" r:id="rId75"/>
    <p:sldId id="436" r:id="rId76"/>
    <p:sldId id="433" r:id="rId77"/>
    <p:sldId id="434" r:id="rId78"/>
    <p:sldId id="437" r:id="rId79"/>
    <p:sldId id="438" r:id="rId80"/>
    <p:sldId id="439" r:id="rId81"/>
    <p:sldId id="440" r:id="rId82"/>
    <p:sldId id="441" r:id="rId83"/>
    <p:sldId id="425" r:id="rId84"/>
    <p:sldId id="442" r:id="rId85"/>
    <p:sldId id="313" r:id="rId86"/>
    <p:sldId id="460" r:id="rId87"/>
    <p:sldId id="316" r:id="rId88"/>
    <p:sldId id="443" r:id="rId89"/>
    <p:sldId id="314" r:id="rId90"/>
    <p:sldId id="318" r:id="rId91"/>
    <p:sldId id="444" r:id="rId92"/>
    <p:sldId id="445" r:id="rId93"/>
    <p:sldId id="446" r:id="rId94"/>
    <p:sldId id="447" r:id="rId95"/>
    <p:sldId id="301" r:id="rId96"/>
    <p:sldId id="359" r:id="rId97"/>
    <p:sldId id="344" r:id="rId98"/>
    <p:sldId id="519" r:id="rId99"/>
    <p:sldId id="448" r:id="rId100"/>
    <p:sldId id="325" r:id="rId101"/>
    <p:sldId id="306" r:id="rId102"/>
    <p:sldId id="330" r:id="rId103"/>
    <p:sldId id="334" r:id="rId104"/>
    <p:sldId id="335" r:id="rId105"/>
    <p:sldId id="336" r:id="rId106"/>
    <p:sldId id="337" r:id="rId107"/>
    <p:sldId id="338" r:id="rId108"/>
    <p:sldId id="339" r:id="rId109"/>
    <p:sldId id="340" r:id="rId110"/>
    <p:sldId id="343" r:id="rId111"/>
    <p:sldId id="353" r:id="rId112"/>
    <p:sldId id="368" r:id="rId113"/>
    <p:sldId id="363" r:id="rId114"/>
    <p:sldId id="369" r:id="rId115"/>
    <p:sldId id="360" r:id="rId116"/>
    <p:sldId id="357" r:id="rId117"/>
    <p:sldId id="364" r:id="rId118"/>
    <p:sldId id="365" r:id="rId119"/>
    <p:sldId id="366" r:id="rId120"/>
    <p:sldId id="367" r:id="rId121"/>
    <p:sldId id="262" r:id="rId122"/>
    <p:sldId id="358" r:id="rId123"/>
    <p:sldId id="492" r:id="rId124"/>
    <p:sldId id="386" r:id="rId125"/>
    <p:sldId id="487" r:id="rId126"/>
    <p:sldId id="371" r:id="rId127"/>
    <p:sldId id="389" r:id="rId128"/>
    <p:sldId id="374" r:id="rId129"/>
    <p:sldId id="498" r:id="rId130"/>
    <p:sldId id="382" r:id="rId131"/>
    <p:sldId id="520" r:id="rId132"/>
    <p:sldId id="449" r:id="rId133"/>
    <p:sldId id="450" r:id="rId134"/>
    <p:sldId id="496" r:id="rId135"/>
    <p:sldId id="497" r:id="rId136"/>
    <p:sldId id="479" r:id="rId137"/>
    <p:sldId id="478" r:id="rId138"/>
    <p:sldId id="475" r:id="rId139"/>
    <p:sldId id="510" r:id="rId140"/>
    <p:sldId id="552" r:id="rId141"/>
    <p:sldId id="477" r:id="rId142"/>
    <p:sldId id="488" r:id="rId143"/>
    <p:sldId id="481" r:id="rId144"/>
    <p:sldId id="559" r:id="rId145"/>
    <p:sldId id="523" r:id="rId146"/>
    <p:sldId id="505" r:id="rId147"/>
    <p:sldId id="474" r:id="rId148"/>
    <p:sldId id="501" r:id="rId149"/>
    <p:sldId id="503" r:id="rId150"/>
    <p:sldId id="557" r:id="rId151"/>
    <p:sldId id="541" r:id="rId152"/>
    <p:sldId id="558" r:id="rId153"/>
    <p:sldId id="506" r:id="rId154"/>
    <p:sldId id="508" r:id="rId155"/>
    <p:sldId id="543" r:id="rId156"/>
    <p:sldId id="545" r:id="rId157"/>
    <p:sldId id="458" r:id="rId158"/>
    <p:sldId id="459" r:id="rId159"/>
    <p:sldId id="464" r:id="rId160"/>
    <p:sldId id="461" r:id="rId161"/>
    <p:sldId id="421" r:id="rId162"/>
    <p:sldId id="463" r:id="rId163"/>
    <p:sldId id="405" r:id="rId164"/>
    <p:sldId id="465" r:id="rId165"/>
    <p:sldId id="406" r:id="rId166"/>
    <p:sldId id="511" r:id="rId167"/>
    <p:sldId id="521" r:id="rId168"/>
    <p:sldId id="462" r:id="rId169"/>
    <p:sldId id="486" r:id="rId170"/>
    <p:sldId id="413" r:id="rId171"/>
    <p:sldId id="411" r:id="rId172"/>
    <p:sldId id="480" r:id="rId173"/>
    <p:sldId id="482" r:id="rId174"/>
    <p:sldId id="483" r:id="rId175"/>
    <p:sldId id="484" r:id="rId176"/>
    <p:sldId id="530" r:id="rId177"/>
    <p:sldId id="277" r:id="rId178"/>
    <p:sldId id="278" r:id="rId179"/>
  </p:sldIdLst>
  <p:sldSz cx="9144000" cy="6858000" type="screen4x3"/>
  <p:notesSz cx="6858000" cy="9144000"/>
  <p:defaultTextStyle>
    <a:defPPr>
      <a:defRPr lang="fr-FR"/>
    </a:defPPr>
    <a:lvl1pPr algn="l" rtl="0" eaLnBrk="0" fontAlgn="base" hangingPunct="0">
      <a:spcBef>
        <a:spcPct val="0"/>
      </a:spcBef>
      <a:spcAft>
        <a:spcPct val="0"/>
      </a:spcAft>
      <a:defRPr sz="2400" b="1"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717FF"/>
    <a:srgbClr val="FB0817"/>
    <a:srgbClr val="FFF055"/>
    <a:srgbClr val="0000FF"/>
    <a:srgbClr val="66FFFF"/>
    <a:srgbClr val="FFFFCC"/>
    <a:srgbClr val="33CC66"/>
    <a:srgbClr val="660099"/>
    <a:srgbClr val="DC0C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5035"/>
  </p:normalViewPr>
  <p:slideViewPr>
    <p:cSldViewPr>
      <p:cViewPr varScale="1">
        <p:scale>
          <a:sx n="89" d="100"/>
          <a:sy n="89" d="100"/>
        </p:scale>
        <p:origin x="170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3" Type="http://schemas.openxmlformats.org/officeDocument/2006/relationships/oleObject" Target="file:////Users/tekaia/Desktop/GoldData_10-05-2017_Stats/Bacteria_CompleteFreq.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tekaia/Desktop/GoldData_10-05-2017_Stats/Eukaryotes_CompleteFreq.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Users/tekaia/Desktop/Bioinfiormatics_PubEvolution_2017.xls"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Nb</c:v>
                </c:pt>
              </c:strCache>
            </c:strRef>
          </c:tx>
          <c:dPt>
            <c:idx val="0"/>
            <c:bubble3D val="0"/>
            <c:spPr>
              <a:solidFill>
                <a:srgbClr val="2236E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CBA5-1A4C-A80D-084E0B6E123C}"/>
              </c:ext>
            </c:extLst>
          </c:dPt>
          <c:dPt>
            <c:idx val="1"/>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CBA5-1A4C-A80D-084E0B6E123C}"/>
              </c:ext>
            </c:extLst>
          </c:dPt>
          <c:dPt>
            <c:idx val="2"/>
            <c:bubble3D val="0"/>
            <c:spPr>
              <a:solidFill>
                <a:schemeClr val="bg1">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CBA5-1A4C-A80D-084E0B6E123C}"/>
              </c:ext>
            </c:extLst>
          </c:dPt>
          <c:dPt>
            <c:idx val="3"/>
            <c:bubble3D val="0"/>
            <c:spPr>
              <a:solidFill>
                <a:srgbClr val="FFFF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CBA5-1A4C-A80D-084E0B6E123C}"/>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CBA5-1A4C-A80D-084E0B6E123C}"/>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CBA5-1A4C-A80D-084E0B6E123C}"/>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CBA5-1A4C-A80D-084E0B6E123C}"/>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CBA5-1A4C-A80D-084E0B6E123C}"/>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CBA5-1A4C-A80D-084E0B6E123C}"/>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CBA5-1A4C-A80D-084E0B6E123C}"/>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CBA5-1A4C-A80D-084E0B6E123C}"/>
              </c:ext>
            </c:extLst>
          </c:dPt>
          <c:dPt>
            <c:idx val="11"/>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CBA5-1A4C-A80D-084E0B6E123C}"/>
              </c:ext>
            </c:extLst>
          </c:dPt>
          <c:dPt>
            <c:idx val="12"/>
            <c:bubble3D val="0"/>
            <c:spPr>
              <a:solidFill>
                <a:schemeClr val="accent1">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9-CBA5-1A4C-A80D-084E0B6E123C}"/>
              </c:ext>
            </c:extLst>
          </c:dPt>
          <c:dPt>
            <c:idx val="13"/>
            <c:bubble3D val="0"/>
            <c:spPr>
              <a:solidFill>
                <a:schemeClr val="accent2">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B-CBA5-1A4C-A80D-084E0B6E123C}"/>
              </c:ext>
            </c:extLst>
          </c:dPt>
          <c:dPt>
            <c:idx val="14"/>
            <c:bubble3D val="0"/>
            <c:spPr>
              <a:solidFill>
                <a:schemeClr val="accent3">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D-CBA5-1A4C-A80D-084E0B6E123C}"/>
              </c:ext>
            </c:extLst>
          </c:dPt>
          <c:dPt>
            <c:idx val="15"/>
            <c:bubble3D val="0"/>
            <c:spPr>
              <a:solidFill>
                <a:schemeClr val="accent4">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F-CBA5-1A4C-A80D-084E0B6E123C}"/>
              </c:ext>
            </c:extLst>
          </c:dPt>
          <c:dPt>
            <c:idx val="16"/>
            <c:bubble3D val="0"/>
            <c:spPr>
              <a:solidFill>
                <a:schemeClr val="accent5">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1-CBA5-1A4C-A80D-084E0B6E123C}"/>
              </c:ext>
            </c:extLst>
          </c:dPt>
          <c:dPt>
            <c:idx val="17"/>
            <c:bubble3D val="0"/>
            <c:spPr>
              <a:solidFill>
                <a:schemeClr val="accent6">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3-CBA5-1A4C-A80D-084E0B6E123C}"/>
              </c:ext>
            </c:extLst>
          </c:dPt>
          <c:dPt>
            <c:idx val="18"/>
            <c:bubble3D val="0"/>
            <c:spPr>
              <a:solidFill>
                <a:schemeClr val="accent1">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5-CBA5-1A4C-A80D-084E0B6E123C}"/>
              </c:ext>
            </c:extLst>
          </c:dPt>
          <c:dPt>
            <c:idx val="19"/>
            <c:bubble3D val="0"/>
            <c:spPr>
              <a:solidFill>
                <a:schemeClr val="accent2">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7-CBA5-1A4C-A80D-084E0B6E123C}"/>
              </c:ext>
            </c:extLst>
          </c:dPt>
          <c:dPt>
            <c:idx val="20"/>
            <c:bubble3D val="0"/>
            <c:spPr>
              <a:solidFill>
                <a:schemeClr val="accent3">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9-CBA5-1A4C-A80D-084E0B6E123C}"/>
              </c:ext>
            </c:extLst>
          </c:dPt>
          <c:dPt>
            <c:idx val="21"/>
            <c:bubble3D val="0"/>
            <c:spPr>
              <a:solidFill>
                <a:schemeClr val="accent4">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B-CBA5-1A4C-A80D-084E0B6E123C}"/>
              </c:ext>
            </c:extLst>
          </c:dPt>
          <c:dPt>
            <c:idx val="22"/>
            <c:bubble3D val="0"/>
            <c:spPr>
              <a:solidFill>
                <a:schemeClr val="accent5">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D-CBA5-1A4C-A80D-084E0B6E123C}"/>
              </c:ext>
            </c:extLst>
          </c:dPt>
          <c:dPt>
            <c:idx val="23"/>
            <c:bubble3D val="0"/>
            <c:spPr>
              <a:solidFill>
                <a:schemeClr val="accent6">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F-CBA5-1A4C-A80D-084E0B6E123C}"/>
              </c:ext>
            </c:extLst>
          </c:dPt>
          <c:dPt>
            <c:idx val="24"/>
            <c:bubble3D val="0"/>
            <c:spPr>
              <a:solidFill>
                <a:schemeClr val="accent1">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1-CBA5-1A4C-A80D-084E0B6E123C}"/>
              </c:ext>
            </c:extLst>
          </c:dPt>
          <c:dPt>
            <c:idx val="25"/>
            <c:bubble3D val="0"/>
            <c:spPr>
              <a:solidFill>
                <a:schemeClr val="accent2">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3-CBA5-1A4C-A80D-084E0B6E123C}"/>
              </c:ext>
            </c:extLst>
          </c:dPt>
          <c:dPt>
            <c:idx val="26"/>
            <c:bubble3D val="0"/>
            <c:spPr>
              <a:solidFill>
                <a:schemeClr val="accent3">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5-CBA5-1A4C-A80D-084E0B6E123C}"/>
              </c:ext>
            </c:extLst>
          </c:dPt>
          <c:dPt>
            <c:idx val="27"/>
            <c:bubble3D val="0"/>
            <c:spPr>
              <a:solidFill>
                <a:schemeClr val="accent4">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7-CBA5-1A4C-A80D-084E0B6E123C}"/>
              </c:ext>
            </c:extLst>
          </c:dPt>
          <c:dPt>
            <c:idx val="28"/>
            <c:bubble3D val="0"/>
            <c:spPr>
              <a:solidFill>
                <a:schemeClr val="accent5">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9-CBA5-1A4C-A80D-084E0B6E123C}"/>
              </c:ext>
            </c:extLst>
          </c:dPt>
          <c:dPt>
            <c:idx val="29"/>
            <c:bubble3D val="0"/>
            <c:spPr>
              <a:solidFill>
                <a:schemeClr val="accent6">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B-CBA5-1A4C-A80D-084E0B6E123C}"/>
              </c:ext>
            </c:extLst>
          </c:dPt>
          <c:dPt>
            <c:idx val="30"/>
            <c:bubble3D val="0"/>
            <c:spPr>
              <a:solidFill>
                <a:schemeClr val="accent1">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D-CBA5-1A4C-A80D-084E0B6E123C}"/>
              </c:ext>
            </c:extLst>
          </c:dPt>
          <c:dPt>
            <c:idx val="31"/>
            <c:bubble3D val="0"/>
            <c:spPr>
              <a:solidFill>
                <a:schemeClr val="accent2">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F-CBA5-1A4C-A80D-084E0B6E123C}"/>
              </c:ext>
            </c:extLst>
          </c:dPt>
          <c:dPt>
            <c:idx val="32"/>
            <c:bubble3D val="0"/>
            <c:spPr>
              <a:solidFill>
                <a:schemeClr val="accent3">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1-CBA5-1A4C-A80D-084E0B6E123C}"/>
              </c:ext>
            </c:extLst>
          </c:dPt>
          <c:dPt>
            <c:idx val="33"/>
            <c:bubble3D val="0"/>
            <c:spPr>
              <a:solidFill>
                <a:schemeClr val="accent4">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3-CBA5-1A4C-A80D-084E0B6E123C}"/>
              </c:ext>
            </c:extLst>
          </c:dPt>
          <c:cat>
            <c:strRef>
              <c:f>Feuil1!$A$2:$A$35</c:f>
              <c:strCache>
                <c:ptCount val="34"/>
                <c:pt idx="0">
                  <c:v>Proteobacteria</c:v>
                </c:pt>
                <c:pt idx="1">
                  <c:v>Firmicutes</c:v>
                </c:pt>
                <c:pt idx="2">
                  <c:v>Actinobacteria</c:v>
                </c:pt>
                <c:pt idx="3">
                  <c:v>Bacteroidetes</c:v>
                </c:pt>
                <c:pt idx="4">
                  <c:v>Tenericutes</c:v>
                </c:pt>
                <c:pt idx="5">
                  <c:v>Chlamydiae</c:v>
                </c:pt>
                <c:pt idx="6">
                  <c:v>Spirochaetes</c:v>
                </c:pt>
                <c:pt idx="7">
                  <c:v>Cyanobacteria</c:v>
                </c:pt>
                <c:pt idx="8">
                  <c:v>Thermotogae</c:v>
                </c:pt>
                <c:pt idx="9">
                  <c:v>Deinococcus-Thermus</c:v>
                </c:pt>
                <c:pt idx="10">
                  <c:v>Chloroflexi</c:v>
                </c:pt>
                <c:pt idx="11">
                  <c:v>Fusobacteria</c:v>
                </c:pt>
                <c:pt idx="12">
                  <c:v>Aquificae</c:v>
                </c:pt>
                <c:pt idx="13">
                  <c:v>Chlorobi</c:v>
                </c:pt>
                <c:pt idx="14">
                  <c:v>Verrucomicrobia</c:v>
                </c:pt>
                <c:pt idx="15">
                  <c:v>Planctomycetes</c:v>
                </c:pt>
                <c:pt idx="16">
                  <c:v>Acidobacteria</c:v>
                </c:pt>
                <c:pt idx="17">
                  <c:v>Nitrospirae</c:v>
                </c:pt>
                <c:pt idx="18">
                  <c:v>Synergistetes</c:v>
                </c:pt>
                <c:pt idx="19">
                  <c:v>Thermodesulfobacteria</c:v>
                </c:pt>
                <c:pt idx="20">
                  <c:v>Deferribacteres</c:v>
                </c:pt>
                <c:pt idx="21">
                  <c:v>Elusimicrobia</c:v>
                </c:pt>
                <c:pt idx="22">
                  <c:v>Armatimonadetes</c:v>
                </c:pt>
                <c:pt idx="23">
                  <c:v>None</c:v>
                </c:pt>
                <c:pt idx="24">
                  <c:v>Ignavibacteriae</c:v>
                </c:pt>
                <c:pt idx="25">
                  <c:v>Gemmatimonadetes</c:v>
                </c:pt>
                <c:pt idx="26">
                  <c:v>Fibrobacteres</c:v>
                </c:pt>
                <c:pt idx="27">
                  <c:v>Dictyoglomi</c:v>
                </c:pt>
                <c:pt idx="28">
                  <c:v>Kiritimatiellaeota</c:v>
                </c:pt>
                <c:pt idx="29">
                  <c:v>Chrysiogenetes</c:v>
                </c:pt>
                <c:pt idx="30">
                  <c:v>Candidatus_Saccharibacteria</c:v>
                </c:pt>
                <c:pt idx="31">
                  <c:v>Candidatus_Cloacimonetes</c:v>
                </c:pt>
                <c:pt idx="32">
                  <c:v>Calditrichaeota</c:v>
                </c:pt>
                <c:pt idx="33">
                  <c:v>Caldiserica</c:v>
                </c:pt>
              </c:strCache>
            </c:strRef>
          </c:cat>
          <c:val>
            <c:numRef>
              <c:f>Feuil1!$B$2:$B$35</c:f>
              <c:numCache>
                <c:formatCode>General</c:formatCode>
                <c:ptCount val="34"/>
                <c:pt idx="0">
                  <c:v>3559</c:v>
                </c:pt>
                <c:pt idx="1">
                  <c:v>1418</c:v>
                </c:pt>
                <c:pt idx="2">
                  <c:v>687</c:v>
                </c:pt>
                <c:pt idx="3">
                  <c:v>207</c:v>
                </c:pt>
                <c:pt idx="4">
                  <c:v>153</c:v>
                </c:pt>
                <c:pt idx="5">
                  <c:v>151</c:v>
                </c:pt>
                <c:pt idx="6">
                  <c:v>137</c:v>
                </c:pt>
                <c:pt idx="7">
                  <c:v>103</c:v>
                </c:pt>
                <c:pt idx="8">
                  <c:v>28</c:v>
                </c:pt>
                <c:pt idx="9">
                  <c:v>27</c:v>
                </c:pt>
                <c:pt idx="10">
                  <c:v>27</c:v>
                </c:pt>
                <c:pt idx="11">
                  <c:v>25</c:v>
                </c:pt>
                <c:pt idx="12">
                  <c:v>15</c:v>
                </c:pt>
                <c:pt idx="13">
                  <c:v>12</c:v>
                </c:pt>
                <c:pt idx="14">
                  <c:v>11</c:v>
                </c:pt>
                <c:pt idx="15">
                  <c:v>11</c:v>
                </c:pt>
                <c:pt idx="16">
                  <c:v>9</c:v>
                </c:pt>
                <c:pt idx="17">
                  <c:v>8</c:v>
                </c:pt>
                <c:pt idx="18">
                  <c:v>6</c:v>
                </c:pt>
                <c:pt idx="19">
                  <c:v>4</c:v>
                </c:pt>
                <c:pt idx="20">
                  <c:v>4</c:v>
                </c:pt>
                <c:pt idx="21">
                  <c:v>3</c:v>
                </c:pt>
                <c:pt idx="22">
                  <c:v>3</c:v>
                </c:pt>
                <c:pt idx="23">
                  <c:v>2</c:v>
                </c:pt>
                <c:pt idx="24">
                  <c:v>2</c:v>
                </c:pt>
                <c:pt idx="25">
                  <c:v>2</c:v>
                </c:pt>
                <c:pt idx="26">
                  <c:v>2</c:v>
                </c:pt>
                <c:pt idx="27">
                  <c:v>2</c:v>
                </c:pt>
                <c:pt idx="28">
                  <c:v>1</c:v>
                </c:pt>
                <c:pt idx="29">
                  <c:v>1</c:v>
                </c:pt>
                <c:pt idx="30">
                  <c:v>1</c:v>
                </c:pt>
                <c:pt idx="31">
                  <c:v>1</c:v>
                </c:pt>
                <c:pt idx="32">
                  <c:v>1</c:v>
                </c:pt>
                <c:pt idx="33">
                  <c:v>1</c:v>
                </c:pt>
              </c:numCache>
            </c:numRef>
          </c:val>
          <c:extLst>
            <c:ext xmlns:c16="http://schemas.microsoft.com/office/drawing/2014/chart" uri="{C3380CC4-5D6E-409C-BE32-E72D297353CC}">
              <c16:uniqueId val="{00000044-CBA5-1A4C-A80D-084E0B6E123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2867419764150998"/>
          <c:y val="4.7083522446933401E-3"/>
          <c:w val="0.26996119685143599"/>
          <c:h val="0.98640012463382198"/>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endParaRPr lang="fr-F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sz="1400" b="1"/>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Nb</c:v>
                </c:pt>
              </c:strCache>
            </c:strRef>
          </c:tx>
          <c:dPt>
            <c:idx val="0"/>
            <c:bubble3D val="0"/>
            <c:spPr>
              <a:solidFill>
                <a:srgbClr val="2B4CD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EDC-A445-890A-E4B3FE00C4B3}"/>
              </c:ext>
            </c:extLst>
          </c:dPt>
          <c:dPt>
            <c:idx val="1"/>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EDC-A445-890A-E4B3FE00C4B3}"/>
              </c:ext>
            </c:extLst>
          </c:dPt>
          <c:dPt>
            <c:idx val="2"/>
            <c:bubble3D val="0"/>
            <c:spPr>
              <a:solidFill>
                <a:schemeClr val="accent3">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EDC-A445-890A-E4B3FE00C4B3}"/>
              </c:ext>
            </c:extLst>
          </c:dPt>
          <c:dPt>
            <c:idx val="3"/>
            <c:bubble3D val="0"/>
            <c:spPr>
              <a:solidFill>
                <a:srgbClr val="FFFF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EDC-A445-890A-E4B3FE00C4B3}"/>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EDC-A445-890A-E4B3FE00C4B3}"/>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EDC-A445-890A-E4B3FE00C4B3}"/>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4EDC-A445-890A-E4B3FE00C4B3}"/>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4EDC-A445-890A-E4B3FE00C4B3}"/>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4EDC-A445-890A-E4B3FE00C4B3}"/>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4EDC-A445-890A-E4B3FE00C4B3}"/>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4EDC-A445-890A-E4B3FE00C4B3}"/>
              </c:ext>
            </c:extLst>
          </c:dPt>
          <c:dPt>
            <c:idx val="11"/>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4EDC-A445-890A-E4B3FE00C4B3}"/>
              </c:ext>
            </c:extLst>
          </c:dPt>
          <c:dPt>
            <c:idx val="12"/>
            <c:bubble3D val="0"/>
            <c:spPr>
              <a:solidFill>
                <a:schemeClr val="accent1">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9-4EDC-A445-890A-E4B3FE00C4B3}"/>
              </c:ext>
            </c:extLst>
          </c:dPt>
          <c:dPt>
            <c:idx val="13"/>
            <c:bubble3D val="0"/>
            <c:spPr>
              <a:solidFill>
                <a:schemeClr val="accent2">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B-4EDC-A445-890A-E4B3FE00C4B3}"/>
              </c:ext>
            </c:extLst>
          </c:dPt>
          <c:dPt>
            <c:idx val="14"/>
            <c:bubble3D val="0"/>
            <c:spPr>
              <a:solidFill>
                <a:schemeClr val="accent3">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D-4EDC-A445-890A-E4B3FE00C4B3}"/>
              </c:ext>
            </c:extLst>
          </c:dPt>
          <c:cat>
            <c:strRef>
              <c:f>Feuil1!$A$2:$A$16</c:f>
              <c:strCache>
                <c:ptCount val="15"/>
                <c:pt idx="0">
                  <c:v>Ascomycota</c:v>
                </c:pt>
                <c:pt idx="1">
                  <c:v>Streptophyta</c:v>
                </c:pt>
                <c:pt idx="2">
                  <c:v>Chordata</c:v>
                </c:pt>
                <c:pt idx="3">
                  <c:v>Apicomplexa</c:v>
                </c:pt>
                <c:pt idx="4">
                  <c:v>None</c:v>
                </c:pt>
                <c:pt idx="5">
                  <c:v>Nematoda</c:v>
                </c:pt>
                <c:pt idx="6">
                  <c:v>Arthropoda</c:v>
                </c:pt>
                <c:pt idx="7">
                  <c:v>Platyhelminthes</c:v>
                </c:pt>
                <c:pt idx="8">
                  <c:v>Microsporidia</c:v>
                </c:pt>
                <c:pt idx="9">
                  <c:v>Basidiomycota</c:v>
                </c:pt>
                <c:pt idx="10">
                  <c:v>Mucoromycota</c:v>
                </c:pt>
                <c:pt idx="11">
                  <c:v>Chlorophyta</c:v>
                </c:pt>
                <c:pt idx="12">
                  <c:v>Zoopagomycota</c:v>
                </c:pt>
                <c:pt idx="13">
                  <c:v>Eustigmatophyceae</c:v>
                </c:pt>
                <c:pt idx="14">
                  <c:v>Bacillariophyta</c:v>
                </c:pt>
              </c:strCache>
            </c:strRef>
          </c:cat>
          <c:val>
            <c:numRef>
              <c:f>Feuil1!$B$2:$B$16</c:f>
              <c:numCache>
                <c:formatCode>General</c:formatCode>
                <c:ptCount val="15"/>
                <c:pt idx="0">
                  <c:v>142</c:v>
                </c:pt>
                <c:pt idx="1">
                  <c:v>44</c:v>
                </c:pt>
                <c:pt idx="2">
                  <c:v>34</c:v>
                </c:pt>
                <c:pt idx="3">
                  <c:v>18</c:v>
                </c:pt>
                <c:pt idx="4">
                  <c:v>15</c:v>
                </c:pt>
                <c:pt idx="5">
                  <c:v>11</c:v>
                </c:pt>
                <c:pt idx="6">
                  <c:v>10</c:v>
                </c:pt>
                <c:pt idx="7">
                  <c:v>6</c:v>
                </c:pt>
                <c:pt idx="8">
                  <c:v>5</c:v>
                </c:pt>
                <c:pt idx="9">
                  <c:v>4</c:v>
                </c:pt>
                <c:pt idx="10">
                  <c:v>2</c:v>
                </c:pt>
                <c:pt idx="11">
                  <c:v>2</c:v>
                </c:pt>
                <c:pt idx="12">
                  <c:v>1</c:v>
                </c:pt>
                <c:pt idx="13">
                  <c:v>1</c:v>
                </c:pt>
                <c:pt idx="14">
                  <c:v>1</c:v>
                </c:pt>
              </c:numCache>
            </c:numRef>
          </c:val>
          <c:extLst>
            <c:ext xmlns:c16="http://schemas.microsoft.com/office/drawing/2014/chart" uri="{C3380CC4-5D6E-409C-BE32-E72D297353CC}">
              <c16:uniqueId val="{0000001E-4EDC-A445-890A-E4B3FE00C4B3}"/>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47572479624667"/>
          <c:y val="4.29318064592203E-3"/>
          <c:w val="0.25106291486827997"/>
          <c:h val="0.9914136387081560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endParaRPr lang="fr-F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sz="1600" b="1"/>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02419072615923E-2"/>
          <c:y val="2.9699405528766501E-2"/>
          <c:w val="0.89308403743784004"/>
          <c:h val="0.78284615034975802"/>
        </c:manualLayout>
      </c:layout>
      <c:barChart>
        <c:barDir val="col"/>
        <c:grouping val="clustered"/>
        <c:varyColors val="0"/>
        <c:ser>
          <c:idx val="0"/>
          <c:order val="0"/>
          <c:spPr>
            <a:solidFill>
              <a:srgbClr val="2045D1"/>
            </a:solidFill>
            <a:ln w="3175">
              <a:solidFill>
                <a:srgbClr val="000000"/>
              </a:solidFill>
            </a:ln>
            <a:effectLst/>
          </c:spPr>
          <c:invertIfNegative val="0"/>
          <c:cat>
            <c:strRef>
              <c:f>Feuil3!$A$2:$A$33</c:f>
              <c:strCache>
                <c:ptCount val="32"/>
                <c:pt idx="0">
                  <c:v>Y1986</c:v>
                </c:pt>
                <c:pt idx="1">
                  <c:v>Y1987</c:v>
                </c:pt>
                <c:pt idx="2">
                  <c:v>Y1988</c:v>
                </c:pt>
                <c:pt idx="3">
                  <c:v>Y1989</c:v>
                </c:pt>
                <c:pt idx="4">
                  <c:v>Y1990</c:v>
                </c:pt>
                <c:pt idx="5">
                  <c:v>Y1991</c:v>
                </c:pt>
                <c:pt idx="6">
                  <c:v>Y1992</c:v>
                </c:pt>
                <c:pt idx="7">
                  <c:v>Y1993</c:v>
                </c:pt>
                <c:pt idx="8">
                  <c:v>Y1994</c:v>
                </c:pt>
                <c:pt idx="9">
                  <c:v>Y1995</c:v>
                </c:pt>
                <c:pt idx="10">
                  <c:v>Y1996</c:v>
                </c:pt>
                <c:pt idx="11">
                  <c:v>Y1997</c:v>
                </c:pt>
                <c:pt idx="12">
                  <c:v>Y1998</c:v>
                </c:pt>
                <c:pt idx="13">
                  <c:v>Y1999</c:v>
                </c:pt>
                <c:pt idx="14">
                  <c:v>Y2000</c:v>
                </c:pt>
                <c:pt idx="15">
                  <c:v>Y2001</c:v>
                </c:pt>
                <c:pt idx="16">
                  <c:v>Y2002</c:v>
                </c:pt>
                <c:pt idx="17">
                  <c:v>Y2003</c:v>
                </c:pt>
                <c:pt idx="18">
                  <c:v>Y2004</c:v>
                </c:pt>
                <c:pt idx="19">
                  <c:v>Y2005</c:v>
                </c:pt>
                <c:pt idx="20">
                  <c:v>Y2006</c:v>
                </c:pt>
                <c:pt idx="21">
                  <c:v>Y2007</c:v>
                </c:pt>
                <c:pt idx="22">
                  <c:v>Y2008</c:v>
                </c:pt>
                <c:pt idx="23">
                  <c:v>Y2009</c:v>
                </c:pt>
                <c:pt idx="24">
                  <c:v>Y2010</c:v>
                </c:pt>
                <c:pt idx="25">
                  <c:v>Y2011</c:v>
                </c:pt>
                <c:pt idx="26">
                  <c:v>Y2012</c:v>
                </c:pt>
                <c:pt idx="27">
                  <c:v>Y2013</c:v>
                </c:pt>
                <c:pt idx="28">
                  <c:v>Y2014</c:v>
                </c:pt>
                <c:pt idx="29">
                  <c:v>Y2015</c:v>
                </c:pt>
                <c:pt idx="30">
                  <c:v>Y2016</c:v>
                </c:pt>
                <c:pt idx="31">
                  <c:v>Y2017_03</c:v>
                </c:pt>
              </c:strCache>
            </c:strRef>
          </c:cat>
          <c:val>
            <c:numRef>
              <c:f>Feuil3!$B$2:$B$33</c:f>
              <c:numCache>
                <c:formatCode>General</c:formatCode>
                <c:ptCount val="32"/>
                <c:pt idx="0">
                  <c:v>3</c:v>
                </c:pt>
                <c:pt idx="1">
                  <c:v>8</c:v>
                </c:pt>
                <c:pt idx="2">
                  <c:v>12</c:v>
                </c:pt>
                <c:pt idx="3">
                  <c:v>56</c:v>
                </c:pt>
                <c:pt idx="4">
                  <c:v>125</c:v>
                </c:pt>
                <c:pt idx="5">
                  <c:v>195</c:v>
                </c:pt>
                <c:pt idx="6">
                  <c:v>162</c:v>
                </c:pt>
                <c:pt idx="7">
                  <c:v>175</c:v>
                </c:pt>
                <c:pt idx="8">
                  <c:v>154</c:v>
                </c:pt>
                <c:pt idx="9">
                  <c:v>184</c:v>
                </c:pt>
                <c:pt idx="10">
                  <c:v>274</c:v>
                </c:pt>
                <c:pt idx="11">
                  <c:v>301</c:v>
                </c:pt>
                <c:pt idx="12">
                  <c:v>550</c:v>
                </c:pt>
                <c:pt idx="13">
                  <c:v>640</c:v>
                </c:pt>
                <c:pt idx="14">
                  <c:v>1280</c:v>
                </c:pt>
                <c:pt idx="15">
                  <c:v>1949</c:v>
                </c:pt>
                <c:pt idx="16">
                  <c:v>2755</c:v>
                </c:pt>
                <c:pt idx="17">
                  <c:v>3743</c:v>
                </c:pt>
                <c:pt idx="18">
                  <c:v>5363</c:v>
                </c:pt>
                <c:pt idx="19">
                  <c:v>7056</c:v>
                </c:pt>
                <c:pt idx="20">
                  <c:v>8065</c:v>
                </c:pt>
                <c:pt idx="21">
                  <c:v>8907</c:v>
                </c:pt>
                <c:pt idx="22">
                  <c:v>10028</c:v>
                </c:pt>
                <c:pt idx="23">
                  <c:v>11999</c:v>
                </c:pt>
                <c:pt idx="24">
                  <c:v>13439</c:v>
                </c:pt>
                <c:pt idx="25">
                  <c:v>14945</c:v>
                </c:pt>
                <c:pt idx="26">
                  <c:v>16202</c:v>
                </c:pt>
                <c:pt idx="27">
                  <c:v>16916</c:v>
                </c:pt>
                <c:pt idx="28">
                  <c:v>19612</c:v>
                </c:pt>
                <c:pt idx="29">
                  <c:v>19465</c:v>
                </c:pt>
                <c:pt idx="30">
                  <c:v>23827</c:v>
                </c:pt>
                <c:pt idx="31">
                  <c:v>4878</c:v>
                </c:pt>
              </c:numCache>
            </c:numRef>
          </c:val>
          <c:extLst>
            <c:ext xmlns:c16="http://schemas.microsoft.com/office/drawing/2014/chart" uri="{C3380CC4-5D6E-409C-BE32-E72D297353CC}">
              <c16:uniqueId val="{00000000-668F-E446-AE7B-E4E6CB280788}"/>
            </c:ext>
          </c:extLst>
        </c:ser>
        <c:dLbls>
          <c:showLegendKey val="0"/>
          <c:showVal val="0"/>
          <c:showCatName val="0"/>
          <c:showSerName val="0"/>
          <c:showPercent val="0"/>
          <c:showBubbleSize val="0"/>
        </c:dLbls>
        <c:gapWidth val="150"/>
        <c:overlap val="-27"/>
        <c:axId val="-1680421568"/>
        <c:axId val="-1680416944"/>
      </c:barChart>
      <c:catAx>
        <c:axId val="-1680421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400" b="1" i="0" u="none" strike="noStrike" kern="1200" baseline="0">
                <a:solidFill>
                  <a:schemeClr val="tx1"/>
                </a:solidFill>
                <a:latin typeface="Verdana" charset="0"/>
                <a:ea typeface="Verdana" charset="0"/>
                <a:cs typeface="Verdana" charset="0"/>
              </a:defRPr>
            </a:pPr>
            <a:endParaRPr lang="fr-FR"/>
          </a:p>
        </c:txPr>
        <c:crossAx val="-1680416944"/>
        <c:crosses val="autoZero"/>
        <c:auto val="1"/>
        <c:lblAlgn val="ctr"/>
        <c:lblOffset val="100"/>
        <c:noMultiLvlLbl val="0"/>
      </c:catAx>
      <c:valAx>
        <c:axId val="-1680416944"/>
        <c:scaling>
          <c:orientation val="minMax"/>
          <c:max val="24000"/>
        </c:scaling>
        <c:delete val="0"/>
        <c:axPos val="l"/>
        <c:majorGridlines>
          <c:spPr>
            <a:ln w="9525" cap="flat" cmpd="sng" algn="ctr">
              <a:solidFill>
                <a:schemeClr val="tx1">
                  <a:lumMod val="15000"/>
                  <a:lumOff val="85000"/>
                </a:schemeClr>
              </a:solidFill>
              <a:prstDash val="sysDot"/>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400" b="1" i="0" u="none" strike="noStrike" kern="1200" baseline="0">
                <a:solidFill>
                  <a:schemeClr val="tx1"/>
                </a:solidFill>
                <a:latin typeface="Verdana" charset="0"/>
                <a:ea typeface="Verdana" charset="0"/>
                <a:cs typeface="Verdana" charset="0"/>
              </a:defRPr>
            </a:pPr>
            <a:endParaRPr lang="fr-FR"/>
          </a:p>
        </c:txPr>
        <c:crossAx val="-1680421568"/>
        <c:crosses val="autoZero"/>
        <c:crossBetween val="between"/>
        <c:majorUnit val="1000"/>
        <c:minorUnit val="500"/>
      </c:valAx>
      <c:spPr>
        <a:noFill/>
        <a:ln w="25400">
          <a:solidFill>
            <a:schemeClr val="tx1">
              <a:lumMod val="15000"/>
              <a:lumOff val="85000"/>
            </a:schemeClr>
          </a:solidFill>
        </a:ln>
      </c:spPr>
    </c:plotArea>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a:pPr>
      <a:endParaRPr lang="fr-FR"/>
    </a:p>
  </c:txPr>
  <c:externalData r:id="rId2">
    <c:autoUpdate val="0"/>
  </c:externalData>
  <c:userShapes r:id="rId3"/>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emf"/></Relationships>
</file>

<file path=ppt/drawings/drawing1.xml><?xml version="1.0" encoding="utf-8"?>
<c:userShapes xmlns:c="http://schemas.openxmlformats.org/drawingml/2006/chart">
  <cdr:relSizeAnchor xmlns:cdr="http://schemas.openxmlformats.org/drawingml/2006/chartDrawing">
    <cdr:from>
      <cdr:x>0.09838</cdr:x>
      <cdr:y>0.91502</cdr:y>
    </cdr:from>
    <cdr:to>
      <cdr:x>0.09838</cdr:x>
      <cdr:y>0.97763</cdr:y>
    </cdr:to>
    <cdr:sp macro="" textlink="">
      <cdr:nvSpPr>
        <cdr:cNvPr id="2" name="Line 3"/>
        <cdr:cNvSpPr>
          <a:spLocks xmlns:a="http://schemas.openxmlformats.org/drawingml/2006/main" noChangeShapeType="1"/>
        </cdr:cNvSpPr>
      </cdr:nvSpPr>
      <cdr:spPr bwMode="auto">
        <a:xfrm xmlns:a="http://schemas.openxmlformats.org/drawingml/2006/main" flipV="1">
          <a:off x="899592" y="5568280"/>
          <a:ext cx="0" cy="381000"/>
        </a:xfrm>
        <a:prstGeom xmlns:a="http://schemas.openxmlformats.org/drawingml/2006/main" prst="line">
          <a:avLst/>
        </a:prstGeom>
        <a:noFill xmlns:a="http://schemas.openxmlformats.org/drawingml/2006/main"/>
        <a:ln xmlns:a="http://schemas.openxmlformats.org/drawingml/2006/main" w="57150">
          <a:solidFill>
            <a:srgbClr val="FB0817"/>
          </a:solidFill>
          <a:round/>
          <a:headEnd/>
          <a:tailEnd type="triangle" w="med" len="med"/>
        </a:ln>
        <a:extLst xmlns:a="http://schemas.openxmlformats.org/drawingml/2006/main">
          <a:ext uri="{909E8E84-426E-40DD-AFC4-6F175D3DCCD1}">
            <a14:hiddenFill xmlns:a14="http://schemas.microsoft.com/office/drawing/2010/main">
              <a:noFill/>
            </a14:hiddenFill>
          </a:ext>
        </a:extLst>
      </cdr:spPr>
      <cdr:txBody>
        <a:bodyPr xmlns:a="http://schemas.openxmlformats.org/drawingml/2006/main" wrap="none" anchor="ctr"/>
        <a:lstStyle xmlns:a="http://schemas.openxmlformats.org/drawingml/2006/main">
          <a:defPPr>
            <a:defRPr lang="fr-FR"/>
          </a:defPPr>
          <a:lvl1pPr algn="l" rtl="0" eaLnBrk="0" fontAlgn="base" hangingPunct="0">
            <a:spcBef>
              <a:spcPct val="0"/>
            </a:spcBef>
            <a:spcAft>
              <a:spcPct val="0"/>
            </a:spcAft>
            <a:defRPr sz="2400" b="1"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a:lstStyle>
        <a:p xmlns:a="http://schemas.openxmlformats.org/drawingml/2006/main">
          <a:endParaRPr lang="fr-F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882"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defRPr sz="1200" b="0">
                <a:ea typeface="ＭＳ Ｐゴシック" charset="0"/>
                <a:cs typeface="ＭＳ Ｐゴシック" charset="0"/>
              </a:defRPr>
            </a:lvl1pPr>
          </a:lstStyle>
          <a:p>
            <a:pPr>
              <a:defRPr/>
            </a:pPr>
            <a:endParaRPr lang="en-GB"/>
          </a:p>
        </p:txBody>
      </p:sp>
      <p:sp>
        <p:nvSpPr>
          <p:cNvPr id="378883" name="Rectangle 3"/>
          <p:cNvSpPr>
            <a:spLocks noGrp="1" noChangeArrowheads="1"/>
          </p:cNvSpPr>
          <p:nvPr>
            <p:ph type="dt" sz="quarter" idx="1"/>
          </p:nvPr>
        </p:nvSpPr>
        <p:spPr bwMode="auto">
          <a:xfrm>
            <a:off x="388620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sz="1200" b="0"/>
            </a:lvl1pPr>
          </a:lstStyle>
          <a:p>
            <a:pPr>
              <a:defRPr/>
            </a:pPr>
            <a:fld id="{D3653ADF-1EE2-1B4E-8A38-8CFB40DDD895}" type="datetime1">
              <a:rPr lang="en-GB" altLang="x-none"/>
              <a:pPr>
                <a:defRPr/>
              </a:pPr>
              <a:t>01/05/2018</a:t>
            </a:fld>
            <a:endParaRPr lang="en-GB" altLang="x-none"/>
          </a:p>
        </p:txBody>
      </p:sp>
      <p:sp>
        <p:nvSpPr>
          <p:cNvPr id="378884" name="Rectangle 4"/>
          <p:cNvSpPr>
            <a:spLocks noGrp="1" noChangeArrowheads="1"/>
          </p:cNvSpPr>
          <p:nvPr>
            <p:ph type="ftr" sz="quarter" idx="2"/>
          </p:nvPr>
        </p:nvSpPr>
        <p:spPr bwMode="auto">
          <a:xfrm>
            <a:off x="0" y="868680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defRPr sz="1200" b="0">
                <a:ea typeface="ＭＳ Ｐゴシック" charset="0"/>
                <a:cs typeface="ＭＳ Ｐゴシック" charset="0"/>
              </a:defRPr>
            </a:lvl1pPr>
          </a:lstStyle>
          <a:p>
            <a:pPr>
              <a:defRPr/>
            </a:pPr>
            <a:endParaRPr lang="en-GB"/>
          </a:p>
        </p:txBody>
      </p:sp>
      <p:sp>
        <p:nvSpPr>
          <p:cNvPr id="378885"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a:defRPr sz="1200" b="0"/>
            </a:lvl1pPr>
          </a:lstStyle>
          <a:p>
            <a:pPr>
              <a:defRPr/>
            </a:pPr>
            <a:fld id="{F608B219-7CAE-1F45-A18A-74D8B979C0B4}"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defRPr sz="1200" b="0">
                <a:ea typeface="ＭＳ Ｐゴシック" charset="0"/>
                <a:cs typeface="ＭＳ Ｐゴシック" charset="0"/>
              </a:defRPr>
            </a:lvl1pPr>
          </a:lstStyle>
          <a:p>
            <a:pPr>
              <a:defRPr/>
            </a:pPr>
            <a:endParaRPr lang="fr-FR"/>
          </a:p>
        </p:txBody>
      </p:sp>
      <p:sp>
        <p:nvSpPr>
          <p:cNvPr id="14339"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lgn="r">
              <a:defRPr sz="1200" b="0">
                <a:ea typeface="ＭＳ Ｐゴシック" charset="0"/>
                <a:cs typeface="ＭＳ Ｐゴシック" charset="0"/>
              </a:defRPr>
            </a:lvl1pPr>
          </a:lstStyle>
          <a:p>
            <a:pPr>
              <a:defRPr/>
            </a:pPr>
            <a:endParaRPr lang="fr-FR"/>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41"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p>
            <a:pPr lvl="0"/>
            <a:r>
              <a:rPr lang="fr-FR" altLang="x-none" noProof="0"/>
              <a:t>Cliquez pour modifier les styles du texte du masque</a:t>
            </a:r>
          </a:p>
          <a:p>
            <a:pPr lvl="1"/>
            <a:r>
              <a:rPr lang="fr-FR" altLang="x-none" noProof="0"/>
              <a:t>Deuxième niveau</a:t>
            </a:r>
          </a:p>
          <a:p>
            <a:pPr lvl="2"/>
            <a:r>
              <a:rPr lang="fr-FR" altLang="x-none" noProof="0"/>
              <a:t>Troisième niveau</a:t>
            </a:r>
          </a:p>
          <a:p>
            <a:pPr lvl="3"/>
            <a:r>
              <a:rPr lang="fr-FR" altLang="x-none" noProof="0"/>
              <a:t>Quatrième niveau</a:t>
            </a:r>
          </a:p>
          <a:p>
            <a:pPr lvl="4"/>
            <a:r>
              <a:rPr lang="fr-FR" altLang="x-none" noProof="0"/>
              <a:t>Cinquième niveau</a:t>
            </a:r>
          </a:p>
        </p:txBody>
      </p:sp>
      <p:sp>
        <p:nvSpPr>
          <p:cNvPr id="14342"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b" anchorCtr="0" compatLnSpc="1">
            <a:prstTxWarp prst="textNoShape">
              <a:avLst/>
            </a:prstTxWarp>
          </a:bodyPr>
          <a:lstStyle>
            <a:lvl1pPr>
              <a:defRPr sz="1200" b="0">
                <a:ea typeface="ＭＳ Ｐゴシック" charset="0"/>
                <a:cs typeface="ＭＳ Ｐゴシック" charset="0"/>
              </a:defRPr>
            </a:lvl1pPr>
          </a:lstStyle>
          <a:p>
            <a:pPr>
              <a:defRPr/>
            </a:pPr>
            <a:endParaRPr lang="fr-FR"/>
          </a:p>
        </p:txBody>
      </p:sp>
      <p:sp>
        <p:nvSpPr>
          <p:cNvPr id="14343"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b" anchorCtr="0" compatLnSpc="1">
            <a:prstTxWarp prst="textNoShape">
              <a:avLst/>
            </a:prstTxWarp>
          </a:bodyPr>
          <a:lstStyle>
            <a:lvl1pPr algn="r">
              <a:defRPr sz="1200" b="0"/>
            </a:lvl1pPr>
          </a:lstStyle>
          <a:p>
            <a:pPr>
              <a:defRPr/>
            </a:pPr>
            <a:fld id="{04F41EC5-F1F0-E046-886A-89CC29599E42}" type="slidenum">
              <a:rPr lang="fr-FR" altLang="x-none"/>
              <a:pPr>
                <a:defRPr/>
              </a:pPr>
              <a:t>‹N°›</a:t>
            </a:fld>
            <a:endParaRPr lang="fr-FR"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ature.com/nrg/journal/vaop/ncurrent/full/nrg.2017.65.html#t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www.nature.com/nature/journal/vaop/ncurrent/full/nature23017.html#supplementary-information"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www.nature.com/nature/journal/vaop/ncurrent/full/nature23017.html#ref30" TargetMode="External"/><Relationship Id="rId2" Type="http://schemas.openxmlformats.org/officeDocument/2006/relationships/slide" Target="../slides/slide156.xml"/><Relationship Id="rId1" Type="http://schemas.openxmlformats.org/officeDocument/2006/relationships/notesMaster" Target="../notesMasters/notesMaster1.xml"/><Relationship Id="rId4" Type="http://schemas.openxmlformats.org/officeDocument/2006/relationships/hyperlink" Target="http://www.nature.com/nature/journal/vaop/ncurrent/full/nature23017.html#supplementary-information"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E2917F50-8BDF-1548-AB58-187DFD5EA0F1}" type="slidenum">
              <a:rPr lang="fr-FR" altLang="x-none" sz="1200" b="0"/>
              <a:pPr/>
              <a:t>1</a:t>
            </a:fld>
            <a:endParaRPr lang="fr-FR" altLang="x-none" sz="1200" b="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dirty="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a:solidFill>
                  <a:schemeClr val="tx1"/>
                </a:solidFill>
                <a:effectLst/>
                <a:latin typeface="Arial" charset="0"/>
                <a:ea typeface="ＭＳ Ｐゴシック" charset="0"/>
                <a:cs typeface="ＭＳ Ｐゴシック" charset="0"/>
              </a:rPr>
              <a:t>Fig. 1. Maximum </a:t>
            </a:r>
            <a:r>
              <a:rPr lang="fr-FR" sz="1200" kern="1200" err="1">
                <a:solidFill>
                  <a:schemeClr val="tx1"/>
                </a:solidFill>
                <a:effectLst/>
                <a:latin typeface="Arial" charset="0"/>
                <a:ea typeface="ＭＳ Ｐゴシック" charset="0"/>
                <a:cs typeface="ＭＳ Ｐゴシック" charset="0"/>
              </a:rPr>
              <a:t>likelihood</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tree</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relating</a:t>
            </a:r>
            <a:r>
              <a:rPr lang="fr-FR" sz="1200" kern="1200">
                <a:solidFill>
                  <a:schemeClr val="tx1"/>
                </a:solidFill>
                <a:effectLst/>
                <a:latin typeface="Arial" charset="0"/>
                <a:ea typeface="ＭＳ Ｐゴシック" charset="0"/>
                <a:cs typeface="ＭＳ Ｐゴシック" charset="0"/>
              </a:rPr>
              <a:t> the </a:t>
            </a:r>
            <a:r>
              <a:rPr lang="fr-FR" sz="1200" kern="1200" err="1">
                <a:solidFill>
                  <a:schemeClr val="tx1"/>
                </a:solidFill>
                <a:effectLst/>
                <a:latin typeface="Arial" charset="0"/>
                <a:ea typeface="ＭＳ Ｐゴシック" charset="0"/>
                <a:cs typeface="ＭＳ Ｐゴシック" charset="0"/>
              </a:rPr>
              <a:t>Denisova</a:t>
            </a:r>
            <a:r>
              <a:rPr lang="fr-FR" sz="1200" kern="1200">
                <a:solidFill>
                  <a:schemeClr val="tx1"/>
                </a:solidFill>
                <a:effectLst/>
                <a:latin typeface="Arial" charset="0"/>
                <a:ea typeface="ＭＳ Ｐゴシック" charset="0"/>
                <a:cs typeface="ＭＳ Ｐゴシック" charset="0"/>
              </a:rPr>
              <a:t> 2 </a:t>
            </a:r>
            <a:r>
              <a:rPr lang="fr-FR" sz="1200" kern="1200" err="1">
                <a:solidFill>
                  <a:schemeClr val="tx1"/>
                </a:solidFill>
                <a:effectLst/>
                <a:latin typeface="Arial" charset="0"/>
                <a:ea typeface="ＭＳ Ｐゴシック" charset="0"/>
                <a:cs typeface="ＭＳ Ｐゴシック" charset="0"/>
              </a:rPr>
              <a:t>mtDNA</a:t>
            </a:r>
            <a:r>
              <a:rPr lang="fr-FR" sz="1200" kern="1200">
                <a:solidFill>
                  <a:schemeClr val="tx1"/>
                </a:solidFill>
                <a:effectLst/>
                <a:latin typeface="Arial" charset="0"/>
                <a:ea typeface="ＭＳ Ｐゴシック" charset="0"/>
                <a:cs typeface="ＭＳ Ｐゴシック" charset="0"/>
              </a:rPr>
              <a:t> to </a:t>
            </a:r>
            <a:r>
              <a:rPr lang="fr-FR" sz="1200" kern="1200" err="1">
                <a:solidFill>
                  <a:schemeClr val="tx1"/>
                </a:solidFill>
                <a:effectLst/>
                <a:latin typeface="Arial" charset="0"/>
                <a:ea typeface="ＭＳ Ｐゴシック" charset="0"/>
                <a:cs typeface="ＭＳ Ｐゴシック" charset="0"/>
              </a:rPr>
              <a:t>other</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ancient</a:t>
            </a:r>
            <a:endParaRPr lang="fr-FR" sz="1200" kern="1200">
              <a:solidFill>
                <a:schemeClr val="tx1"/>
              </a:solidFill>
              <a:effectLst/>
              <a:latin typeface="Arial" charset="0"/>
              <a:ea typeface="ＭＳ Ｐゴシック" charset="0"/>
              <a:cs typeface="ＭＳ Ｐゴシック" charset="0"/>
            </a:endParaRPr>
          </a:p>
          <a:p>
            <a:r>
              <a:rPr lang="fr-FR" sz="1200" kern="1200">
                <a:solidFill>
                  <a:schemeClr val="tx1"/>
                </a:solidFill>
                <a:effectLst/>
                <a:latin typeface="Arial" charset="0"/>
                <a:ea typeface="ＭＳ Ｐゴシック" charset="0"/>
                <a:cs typeface="ＭＳ Ｐゴシック" charset="0"/>
              </a:rPr>
              <a:t>and </a:t>
            </a:r>
            <a:r>
              <a:rPr lang="fr-FR" sz="1200" kern="1200" err="1">
                <a:solidFill>
                  <a:schemeClr val="tx1"/>
                </a:solidFill>
                <a:effectLst/>
                <a:latin typeface="Arial" charset="0"/>
                <a:ea typeface="ＭＳ Ｐゴシック" charset="0"/>
                <a:cs typeface="ＭＳ Ｐゴシック" charset="0"/>
              </a:rPr>
              <a:t>present-day</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mtDNAs</a:t>
            </a:r>
            <a:r>
              <a:rPr lang="fr-FR" sz="1200" kern="1200">
                <a:solidFill>
                  <a:schemeClr val="tx1"/>
                </a:solidFill>
                <a:effectLst/>
                <a:latin typeface="Arial" charset="0"/>
                <a:ea typeface="ＭＳ Ｐゴシック" charset="0"/>
                <a:cs typeface="ＭＳ Ｐゴシック" charset="0"/>
              </a:rPr>
              <a:t>. The </a:t>
            </a:r>
            <a:r>
              <a:rPr lang="fr-FR" sz="1200" kern="1200" err="1">
                <a:solidFill>
                  <a:schemeClr val="tx1"/>
                </a:solidFill>
                <a:effectLst/>
                <a:latin typeface="Arial" charset="0"/>
                <a:ea typeface="ＭＳ Ｐゴシック" charset="0"/>
                <a:cs typeface="ＭＳ Ｐゴシック" charset="0"/>
              </a:rPr>
              <a:t>Denisova</a:t>
            </a:r>
            <a:r>
              <a:rPr lang="fr-FR" sz="1200" kern="1200">
                <a:solidFill>
                  <a:schemeClr val="tx1"/>
                </a:solidFill>
                <a:effectLst/>
                <a:latin typeface="Arial" charset="0"/>
                <a:ea typeface="ＭＳ Ｐゴシック" charset="0"/>
                <a:cs typeface="ＭＳ Ｐゴシック" charset="0"/>
              </a:rPr>
              <a:t> 2 </a:t>
            </a:r>
            <a:r>
              <a:rPr lang="fr-FR" sz="1200" kern="1200" err="1">
                <a:solidFill>
                  <a:schemeClr val="tx1"/>
                </a:solidFill>
                <a:effectLst/>
                <a:latin typeface="Arial" charset="0"/>
                <a:ea typeface="ＭＳ Ｐゴシック" charset="0"/>
                <a:cs typeface="ＭＳ Ｐゴシック" charset="0"/>
              </a:rPr>
              <a:t>mtDNA</a:t>
            </a:r>
            <a:r>
              <a:rPr lang="fr-FR" sz="1200" kern="1200">
                <a:solidFill>
                  <a:schemeClr val="tx1"/>
                </a:solidFill>
                <a:effectLst/>
                <a:latin typeface="Arial" charset="0"/>
                <a:ea typeface="ＭＳ Ｐゴシック" charset="0"/>
                <a:cs typeface="ＭＳ Ｐゴシック" charset="0"/>
              </a:rPr>
              <a:t> (in </a:t>
            </a:r>
            <a:r>
              <a:rPr lang="fr-FR" sz="1200" kern="1200" err="1">
                <a:solidFill>
                  <a:schemeClr val="tx1"/>
                </a:solidFill>
                <a:effectLst/>
                <a:latin typeface="Arial" charset="0"/>
                <a:ea typeface="ＭＳ Ｐゴシック" charset="0"/>
                <a:cs typeface="ＭＳ Ｐゴシック" charset="0"/>
              </a:rPr>
              <a:t>red</a:t>
            </a:r>
            <a:r>
              <a:rPr lang="fr-FR" sz="1200" kern="1200">
                <a:solidFill>
                  <a:schemeClr val="tx1"/>
                </a:solidFill>
                <a:effectLst/>
                <a:latin typeface="Arial" charset="0"/>
                <a:ea typeface="ＭＳ Ｐゴシック" charset="0"/>
                <a:cs typeface="ＭＳ Ｐゴシック" charset="0"/>
              </a:rPr>
              <a:t>) clusters </a:t>
            </a:r>
            <a:r>
              <a:rPr lang="fr-FR" sz="1200" kern="1200" err="1">
                <a:solidFill>
                  <a:schemeClr val="tx1"/>
                </a:solidFill>
                <a:effectLst/>
                <a:latin typeface="Arial" charset="0"/>
                <a:ea typeface="ＭＳ Ｐゴシック" charset="0"/>
                <a:cs typeface="ＭＳ Ｐゴシック" charset="0"/>
              </a:rPr>
              <a:t>with</a:t>
            </a:r>
            <a:r>
              <a:rPr lang="fr-FR" sz="1200" kern="1200">
                <a:solidFill>
                  <a:schemeClr val="tx1"/>
                </a:solidFill>
                <a:effectLst/>
                <a:latin typeface="Arial" charset="0"/>
                <a:ea typeface="ＭＳ Ｐゴシック" charset="0"/>
                <a:cs typeface="ＭＳ Ｐゴシック" charset="0"/>
              </a:rPr>
              <a:t> the</a:t>
            </a:r>
          </a:p>
          <a:p>
            <a:r>
              <a:rPr lang="fr-FR" sz="1200" kern="1200" err="1">
                <a:solidFill>
                  <a:schemeClr val="tx1"/>
                </a:solidFill>
                <a:effectLst/>
                <a:latin typeface="Arial" charset="0"/>
                <a:ea typeface="ＭＳ Ｐゴシック" charset="0"/>
                <a:cs typeface="ＭＳ Ｐゴシック" charset="0"/>
              </a:rPr>
              <a:t>three</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previously</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determined</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Denisovan</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mtDNAs</a:t>
            </a:r>
            <a:r>
              <a:rPr lang="fr-FR" sz="1200" kern="1200">
                <a:solidFill>
                  <a:schemeClr val="tx1"/>
                </a:solidFill>
                <a:effectLst/>
                <a:latin typeface="Arial" charset="0"/>
                <a:ea typeface="ＭＳ Ｐゴシック" charset="0"/>
                <a:cs typeface="ＭＳ Ｐゴシック" charset="0"/>
              </a:rPr>
              <a:t>, to the exclusion of </a:t>
            </a:r>
            <a:r>
              <a:rPr lang="fr-FR" sz="1200" kern="1200" err="1">
                <a:solidFill>
                  <a:schemeClr val="tx1"/>
                </a:solidFill>
                <a:effectLst/>
                <a:latin typeface="Arial" charset="0"/>
                <a:ea typeface="ＭＳ Ｐゴシック" charset="0"/>
                <a:cs typeface="ＭＳ Ｐゴシック" charset="0"/>
              </a:rPr>
              <a:t>Neandertals</a:t>
            </a:r>
            <a:endParaRPr lang="fr-FR" sz="1200" kern="1200">
              <a:solidFill>
                <a:schemeClr val="tx1"/>
              </a:solidFill>
              <a:effectLst/>
              <a:latin typeface="Arial" charset="0"/>
              <a:ea typeface="ＭＳ Ｐゴシック" charset="0"/>
              <a:cs typeface="ＭＳ Ｐゴシック" charset="0"/>
            </a:endParaRPr>
          </a:p>
          <a:p>
            <a:r>
              <a:rPr lang="fr-FR" sz="1200" kern="1200">
                <a:solidFill>
                  <a:schemeClr val="tx1"/>
                </a:solidFill>
                <a:effectLst/>
                <a:latin typeface="Arial" charset="0"/>
                <a:ea typeface="ＭＳ Ｐゴシック" charset="0"/>
                <a:cs typeface="ＭＳ Ｐゴシック" charset="0"/>
              </a:rPr>
              <a:t>and modern </a:t>
            </a:r>
            <a:r>
              <a:rPr lang="fr-FR" sz="1200" kern="1200" err="1">
                <a:solidFill>
                  <a:schemeClr val="tx1"/>
                </a:solidFill>
                <a:effectLst/>
                <a:latin typeface="Arial" charset="0"/>
                <a:ea typeface="ＭＳ Ｐゴシック" charset="0"/>
                <a:cs typeface="ＭＳ Ｐゴシック" charset="0"/>
              </a:rPr>
              <a:t>humans</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Present-day</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human</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mtDNA</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sequences</a:t>
            </a:r>
            <a:r>
              <a:rPr lang="fr-FR" sz="1200" kern="1200">
                <a:solidFill>
                  <a:schemeClr val="tx1"/>
                </a:solidFill>
                <a:effectLst/>
                <a:latin typeface="Arial" charset="0"/>
                <a:ea typeface="ＭＳ Ｐゴシック" charset="0"/>
                <a:cs typeface="ＭＳ Ｐゴシック" charset="0"/>
              </a:rPr>
              <a:t> are </a:t>
            </a:r>
            <a:r>
              <a:rPr lang="fr-FR" sz="1200" kern="1200" err="1">
                <a:solidFill>
                  <a:schemeClr val="tx1"/>
                </a:solidFill>
                <a:effectLst/>
                <a:latin typeface="Arial" charset="0"/>
                <a:ea typeface="ＭＳ Ｐゴシック" charset="0"/>
                <a:cs typeface="ＭＳ Ｐゴシック" charset="0"/>
              </a:rPr>
              <a:t>noted</a:t>
            </a:r>
            <a:r>
              <a:rPr lang="fr-FR" sz="1200" kern="1200">
                <a:solidFill>
                  <a:schemeClr val="tx1"/>
                </a:solidFill>
                <a:effectLst/>
                <a:latin typeface="Arial" charset="0"/>
                <a:ea typeface="ＭＳ Ｐゴシック" charset="0"/>
                <a:cs typeface="ＭＳ Ｐゴシック" charset="0"/>
              </a:rPr>
              <a:t> in </a:t>
            </a:r>
            <a:r>
              <a:rPr lang="fr-FR" sz="1200" kern="1200" err="1">
                <a:solidFill>
                  <a:schemeClr val="tx1"/>
                </a:solidFill>
                <a:effectLst/>
                <a:latin typeface="Arial" charset="0"/>
                <a:ea typeface="ＭＳ Ｐゴシック" charset="0"/>
                <a:cs typeface="ＭＳ Ｐゴシック" charset="0"/>
              </a:rPr>
              <a:t>italics</a:t>
            </a:r>
            <a:r>
              <a:rPr lang="fr-FR" sz="1200" kern="1200">
                <a:solidFill>
                  <a:schemeClr val="tx1"/>
                </a:solidFill>
                <a:effectLst/>
                <a:latin typeface="Arial" charset="0"/>
                <a:ea typeface="ＭＳ Ｐゴシック" charset="0"/>
                <a:cs typeface="ＭＳ Ｐゴシック" charset="0"/>
              </a:rPr>
              <a:t>.</a:t>
            </a:r>
          </a:p>
          <a:p>
            <a:r>
              <a:rPr lang="fr-FR" sz="1200" kern="1200">
                <a:solidFill>
                  <a:schemeClr val="tx1"/>
                </a:solidFill>
                <a:effectLst/>
                <a:latin typeface="Arial" charset="0"/>
                <a:ea typeface="ＭＳ Ｐゴシック" charset="0"/>
                <a:cs typeface="ＭＳ Ｐゴシック" charset="0"/>
              </a:rPr>
              <a:t>The </a:t>
            </a:r>
            <a:r>
              <a:rPr lang="fr-FR" sz="1200" kern="1200" err="1">
                <a:solidFill>
                  <a:schemeClr val="tx1"/>
                </a:solidFill>
                <a:effectLst/>
                <a:latin typeface="Arial" charset="0"/>
                <a:ea typeface="ＭＳ Ｐゴシック" charset="0"/>
                <a:cs typeface="ＭＳ Ｐゴシック" charset="0"/>
              </a:rPr>
              <a:t>tree</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was</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rooted</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using</a:t>
            </a:r>
            <a:r>
              <a:rPr lang="fr-FR" sz="1200" kern="1200">
                <a:solidFill>
                  <a:schemeClr val="tx1"/>
                </a:solidFill>
                <a:effectLst/>
                <a:latin typeface="Arial" charset="0"/>
                <a:ea typeface="ＭＳ Ｐゴシック" charset="0"/>
                <a:cs typeface="ＭＳ Ｐゴシック" charset="0"/>
              </a:rPr>
              <a:t> a </a:t>
            </a:r>
            <a:r>
              <a:rPr lang="fr-FR" sz="1200" kern="1200" err="1">
                <a:solidFill>
                  <a:schemeClr val="tx1"/>
                </a:solidFill>
                <a:effectLst/>
                <a:latin typeface="Arial" charset="0"/>
                <a:ea typeface="ＭＳ Ｐゴシック" charset="0"/>
                <a:cs typeface="ＭＳ Ｐゴシック" charset="0"/>
              </a:rPr>
              <a:t>chimpanzee</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mtDNA</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sequence</a:t>
            </a:r>
            <a:r>
              <a:rPr lang="fr-FR" sz="1200" kern="1200">
                <a:solidFill>
                  <a:schemeClr val="tx1"/>
                </a:solidFill>
                <a:effectLst/>
                <a:latin typeface="Arial" charset="0"/>
                <a:ea typeface="ＭＳ Ｐゴシック" charset="0"/>
                <a:cs typeface="ＭＳ Ｐゴシック" charset="0"/>
              </a:rPr>
              <a:t> (not </a:t>
            </a:r>
            <a:r>
              <a:rPr lang="fr-FR" sz="1200" kern="1200" err="1">
                <a:solidFill>
                  <a:schemeClr val="tx1"/>
                </a:solidFill>
                <a:effectLst/>
                <a:latin typeface="Arial" charset="0"/>
                <a:ea typeface="ＭＳ Ｐゴシック" charset="0"/>
                <a:cs typeface="ＭＳ Ｐゴシック" charset="0"/>
              </a:rPr>
              <a:t>shown</a:t>
            </a:r>
            <a:r>
              <a:rPr lang="fr-FR" sz="1200" kern="1200">
                <a:solidFill>
                  <a:schemeClr val="tx1"/>
                </a:solidFill>
                <a:effectLst/>
                <a:latin typeface="Arial" charset="0"/>
                <a:ea typeface="ＭＳ Ｐゴシック" charset="0"/>
                <a:cs typeface="ＭＳ Ｐゴシック" charset="0"/>
              </a:rPr>
              <a:t>). Support</a:t>
            </a:r>
          </a:p>
          <a:p>
            <a:r>
              <a:rPr lang="fr-FR" sz="1200" kern="1200">
                <a:solidFill>
                  <a:schemeClr val="tx1"/>
                </a:solidFill>
                <a:effectLst/>
                <a:latin typeface="Arial" charset="0"/>
                <a:ea typeface="ＭＳ Ｐゴシック" charset="0"/>
                <a:cs typeface="ＭＳ Ｐゴシック" charset="0"/>
              </a:rPr>
              <a:t>for </a:t>
            </a:r>
            <a:r>
              <a:rPr lang="fr-FR" sz="1200" kern="1200" err="1">
                <a:solidFill>
                  <a:schemeClr val="tx1"/>
                </a:solidFill>
                <a:effectLst/>
                <a:latin typeface="Arial" charset="0"/>
                <a:ea typeface="ＭＳ Ｐゴシック" charset="0"/>
                <a:cs typeface="ＭＳ Ｐゴシック" charset="0"/>
              </a:rPr>
              <a:t>each</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branch</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is</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based</a:t>
            </a:r>
            <a:r>
              <a:rPr lang="fr-FR" sz="1200" kern="1200">
                <a:solidFill>
                  <a:schemeClr val="tx1"/>
                </a:solidFill>
                <a:effectLst/>
                <a:latin typeface="Arial" charset="0"/>
                <a:ea typeface="ＭＳ Ｐゴシック" charset="0"/>
                <a:cs typeface="ＭＳ Ｐゴシック" charset="0"/>
              </a:rPr>
              <a:t> on 500 </a:t>
            </a:r>
            <a:r>
              <a:rPr lang="fr-FR" sz="1200" kern="1200" err="1">
                <a:solidFill>
                  <a:schemeClr val="tx1"/>
                </a:solidFill>
                <a:effectLst/>
                <a:latin typeface="Arial" charset="0"/>
                <a:ea typeface="ＭＳ Ｐゴシック" charset="0"/>
                <a:cs typeface="ＭＳ Ｐゴシック" charset="0"/>
              </a:rPr>
              <a:t>bootstrap</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replications</a:t>
            </a:r>
            <a:r>
              <a:rPr lang="fr-FR" sz="1200" kern="1200">
                <a:solidFill>
                  <a:schemeClr val="tx1"/>
                </a:solidFill>
                <a:effectLst/>
                <a:latin typeface="Arial" charset="0"/>
                <a:ea typeface="ＭＳ Ｐゴシック" charset="0"/>
                <a:cs typeface="ＭＳ Ｐゴシック" charset="0"/>
              </a:rPr>
              <a:t>. The </a:t>
            </a:r>
            <a:r>
              <a:rPr lang="fr-FR" sz="1200" kern="1200" err="1">
                <a:solidFill>
                  <a:schemeClr val="tx1"/>
                </a:solidFill>
                <a:effectLst/>
                <a:latin typeface="Arial" charset="0"/>
                <a:ea typeface="ＭＳ Ｐゴシック" charset="0"/>
                <a:cs typeface="ＭＳ Ｐゴシック" charset="0"/>
              </a:rPr>
              <a:t>tree</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is</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drawn</a:t>
            </a:r>
            <a:r>
              <a:rPr lang="fr-FR" sz="1200" kern="1200">
                <a:solidFill>
                  <a:schemeClr val="tx1"/>
                </a:solidFill>
                <a:effectLst/>
                <a:latin typeface="Arial" charset="0"/>
                <a:ea typeface="ＭＳ Ｐゴシック" charset="0"/>
                <a:cs typeface="ＭＳ Ｐゴシック" charset="0"/>
              </a:rPr>
              <a:t> to </a:t>
            </a:r>
            <a:r>
              <a:rPr lang="fr-FR" sz="1200" kern="1200" err="1">
                <a:solidFill>
                  <a:schemeClr val="tx1"/>
                </a:solidFill>
                <a:effectLst/>
                <a:latin typeface="Arial" charset="0"/>
                <a:ea typeface="ＭＳ Ｐゴシック" charset="0"/>
                <a:cs typeface="ＭＳ Ｐゴシック" charset="0"/>
              </a:rPr>
              <a:t>scale</a:t>
            </a:r>
            <a:r>
              <a:rPr lang="fr-FR" sz="1200" kern="1200">
                <a:solidFill>
                  <a:schemeClr val="tx1"/>
                </a:solidFill>
                <a:effectLst/>
                <a:latin typeface="Arial" charset="0"/>
                <a:ea typeface="ＭＳ Ｐゴシック" charset="0"/>
                <a:cs typeface="ＭＳ Ｐゴシック" charset="0"/>
              </a:rPr>
              <a:t>,</a:t>
            </a:r>
          </a:p>
          <a:p>
            <a:r>
              <a:rPr lang="fr-FR" sz="1200" kern="1200" err="1">
                <a:solidFill>
                  <a:schemeClr val="tx1"/>
                </a:solidFill>
                <a:effectLst/>
                <a:latin typeface="Arial" charset="0"/>
                <a:ea typeface="ＭＳ Ｐゴシック" charset="0"/>
                <a:cs typeface="ＭＳ Ｐゴシック" charset="0"/>
              </a:rPr>
              <a:t>with</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branch</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lengths</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measured</a:t>
            </a:r>
            <a:r>
              <a:rPr lang="fr-FR" sz="1200" kern="1200">
                <a:solidFill>
                  <a:schemeClr val="tx1"/>
                </a:solidFill>
                <a:effectLst/>
                <a:latin typeface="Arial" charset="0"/>
                <a:ea typeface="ＭＳ Ｐゴシック" charset="0"/>
                <a:cs typeface="ＭＳ Ｐゴシック" charset="0"/>
              </a:rPr>
              <a:t> in the </a:t>
            </a:r>
            <a:r>
              <a:rPr lang="fr-FR" sz="1200" kern="1200" err="1">
                <a:solidFill>
                  <a:schemeClr val="tx1"/>
                </a:solidFill>
                <a:effectLst/>
                <a:latin typeface="Arial" charset="0"/>
                <a:ea typeface="ＭＳ Ｐゴシック" charset="0"/>
                <a:cs typeface="ＭＳ Ｐゴシック" charset="0"/>
              </a:rPr>
              <a:t>number</a:t>
            </a:r>
            <a:r>
              <a:rPr lang="fr-FR" sz="1200" kern="1200">
                <a:solidFill>
                  <a:schemeClr val="tx1"/>
                </a:solidFill>
                <a:effectLst/>
                <a:latin typeface="Arial" charset="0"/>
                <a:ea typeface="ＭＳ Ｐゴシック" charset="0"/>
                <a:cs typeface="ＭＳ Ｐゴシック" charset="0"/>
              </a:rPr>
              <a:t> of substitutions per site. Accession</a:t>
            </a:r>
          </a:p>
          <a:p>
            <a:r>
              <a:rPr lang="fr-FR" sz="1200" kern="1200">
                <a:solidFill>
                  <a:schemeClr val="tx1"/>
                </a:solidFill>
                <a:effectLst/>
                <a:latin typeface="Arial" charset="0"/>
                <a:ea typeface="ＭＳ Ｐゴシック" charset="0"/>
                <a:cs typeface="ＭＳ Ｐゴシック" charset="0"/>
              </a:rPr>
              <a:t>codes for the comparative data and the </a:t>
            </a:r>
            <a:r>
              <a:rPr lang="fr-FR" sz="1200" kern="1200" err="1">
                <a:solidFill>
                  <a:schemeClr val="tx1"/>
                </a:solidFill>
                <a:effectLst/>
                <a:latin typeface="Arial" charset="0"/>
                <a:ea typeface="ＭＳ Ｐゴシック" charset="0"/>
                <a:cs typeface="ＭＳ Ｐゴシック" charset="0"/>
              </a:rPr>
              <a:t>geographical</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origins</a:t>
            </a:r>
            <a:r>
              <a:rPr lang="fr-FR" sz="1200" kern="1200">
                <a:solidFill>
                  <a:schemeClr val="tx1"/>
                </a:solidFill>
                <a:effectLst/>
                <a:latin typeface="Arial" charset="0"/>
                <a:ea typeface="ＭＳ Ｐゴシック" charset="0"/>
                <a:cs typeface="ＭＳ Ｐゴシック" charset="0"/>
              </a:rPr>
              <a:t> of </a:t>
            </a:r>
            <a:r>
              <a:rPr lang="fr-FR" sz="1200" kern="1200" err="1">
                <a:solidFill>
                  <a:schemeClr val="tx1"/>
                </a:solidFill>
                <a:effectLst/>
                <a:latin typeface="Arial" charset="0"/>
                <a:ea typeface="ＭＳ Ｐゴシック" charset="0"/>
                <a:cs typeface="ＭＳ Ｐゴシック" charset="0"/>
              </a:rPr>
              <a:t>ancient</a:t>
            </a:r>
            <a:r>
              <a:rPr lang="fr-FR" sz="1200" kern="1200">
                <a:solidFill>
                  <a:schemeClr val="tx1"/>
                </a:solidFill>
                <a:effectLst/>
                <a:latin typeface="Arial" charset="0"/>
                <a:ea typeface="ＭＳ Ｐゴシック" charset="0"/>
                <a:cs typeface="ＭＳ Ｐゴシック" charset="0"/>
              </a:rPr>
              <a:t> </a:t>
            </a:r>
            <a:r>
              <a:rPr lang="fr-FR" sz="1200" kern="1200" err="1">
                <a:solidFill>
                  <a:schemeClr val="tx1"/>
                </a:solidFill>
                <a:effectLst/>
                <a:latin typeface="Arial" charset="0"/>
                <a:ea typeface="ＭＳ Ｐゴシック" charset="0"/>
                <a:cs typeface="ＭＳ Ｐゴシック" charset="0"/>
              </a:rPr>
              <a:t>individuals</a:t>
            </a:r>
            <a:endParaRPr lang="fr-FR" sz="1200" kern="1200">
              <a:solidFill>
                <a:schemeClr val="tx1"/>
              </a:solidFill>
              <a:effectLst/>
              <a:latin typeface="Arial" charset="0"/>
              <a:ea typeface="ＭＳ Ｐゴシック" charset="0"/>
              <a:cs typeface="ＭＳ Ｐゴシック" charset="0"/>
            </a:endParaRPr>
          </a:p>
          <a:p>
            <a:r>
              <a:rPr lang="fr-FR" sz="1200" kern="1200">
                <a:solidFill>
                  <a:schemeClr val="tx1"/>
                </a:solidFill>
                <a:effectLst/>
                <a:latin typeface="Arial" charset="0"/>
                <a:ea typeface="ＭＳ Ｐゴシック" charset="0"/>
                <a:cs typeface="ＭＳ Ｐゴシック" charset="0"/>
              </a:rPr>
              <a:t>are </a:t>
            </a:r>
            <a:r>
              <a:rPr lang="fr-FR" sz="1200" kern="1200" err="1">
                <a:solidFill>
                  <a:schemeClr val="tx1"/>
                </a:solidFill>
                <a:effectLst/>
                <a:latin typeface="Arial" charset="0"/>
                <a:ea typeface="ＭＳ Ｐゴシック" charset="0"/>
                <a:cs typeface="ＭＳ Ｐゴシック" charset="0"/>
              </a:rPr>
              <a:t>presented</a:t>
            </a:r>
            <a:r>
              <a:rPr lang="fr-FR" sz="1200" kern="1200">
                <a:solidFill>
                  <a:schemeClr val="tx1"/>
                </a:solidFill>
                <a:effectLst/>
                <a:latin typeface="Arial" charset="0"/>
                <a:ea typeface="ＭＳ Ｐゴシック" charset="0"/>
                <a:cs typeface="ＭＳ Ｐゴシック" charset="0"/>
              </a:rPr>
              <a:t> in table S5.</a:t>
            </a:r>
          </a:p>
        </p:txBody>
      </p:sp>
      <p:sp>
        <p:nvSpPr>
          <p:cNvPr id="4" name="Espace réservé du numéro de diapositive 3"/>
          <p:cNvSpPr>
            <a:spLocks noGrp="1"/>
          </p:cNvSpPr>
          <p:nvPr>
            <p:ph type="sldNum" sz="quarter" idx="10"/>
          </p:nvPr>
        </p:nvSpPr>
        <p:spPr/>
        <p:txBody>
          <a:bodyPr/>
          <a:lstStyle/>
          <a:p>
            <a:pPr>
              <a:defRPr/>
            </a:pPr>
            <a:fld id="{04F41EC5-F1F0-E046-886A-89CC29599E42}" type="slidenum">
              <a:rPr lang="fr-FR" altLang="x-none" smtClean="0"/>
              <a:pPr>
                <a:defRPr/>
              </a:pPr>
              <a:t>20</a:t>
            </a:fld>
            <a:endParaRPr lang="fr-FR" altLang="x-none"/>
          </a:p>
        </p:txBody>
      </p:sp>
    </p:spTree>
    <p:extLst>
      <p:ext uri="{BB962C8B-B14F-4D97-AF65-F5344CB8AC3E}">
        <p14:creationId xmlns:p14="http://schemas.microsoft.com/office/powerpoint/2010/main" val="10216354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7EACE2D0-640B-1846-AD41-AAB77339AC73}" type="slidenum">
              <a:rPr lang="fr-FR" altLang="x-none" sz="1200" b="0"/>
              <a:pPr/>
              <a:t>119</a:t>
            </a:fld>
            <a:endParaRPr lang="fr-FR" altLang="x-none" sz="1200" b="0"/>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4B7488F1-7987-174D-BF19-F5731C8E06D5}" type="slidenum">
              <a:rPr lang="fr-FR" altLang="x-none" sz="1200" b="0"/>
              <a:pPr/>
              <a:t>120</a:t>
            </a:fld>
            <a:endParaRPr lang="fr-FR" altLang="x-none" sz="1200" b="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A2F9AE6-1084-6048-8311-855588833247}" type="slidenum">
              <a:rPr lang="fr-FR" altLang="x-none" sz="1200" b="0"/>
              <a:pPr/>
              <a:t>121</a:t>
            </a:fld>
            <a:endParaRPr lang="fr-FR" altLang="x-none" sz="1200" b="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0B69C192-A86A-8543-92D7-72CE7F09365E}" type="slidenum">
              <a:rPr lang="fr-FR" altLang="x-none" sz="1200" b="0"/>
              <a:pPr/>
              <a:t>122</a:t>
            </a:fld>
            <a:endParaRPr lang="fr-FR" altLang="x-none" sz="1200" b="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23449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9C0FDE1E-95CF-7E44-9075-872F522A7D28}" type="slidenum">
              <a:rPr lang="fr-FR" altLang="x-none" sz="1200" b="0"/>
              <a:pPr/>
              <a:t>124</a:t>
            </a:fld>
            <a:endParaRPr lang="fr-FR" altLang="x-none" sz="1200" b="0"/>
          </a:p>
        </p:txBody>
      </p:sp>
      <p:sp>
        <p:nvSpPr>
          <p:cNvPr id="236546" name="Rectangle 1026"/>
          <p:cNvSpPr>
            <a:spLocks noGrp="1" noRot="1" noChangeAspect="1" noChangeArrowheads="1" noTextEdit="1"/>
          </p:cNvSpPr>
          <p:nvPr>
            <p:ph type="sldImg"/>
          </p:nvPr>
        </p:nvSpPr>
        <p:spPr>
          <a:ln/>
        </p:spPr>
      </p:sp>
      <p:sp>
        <p:nvSpPr>
          <p:cNvPr id="236547"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23859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13A5FAA9-D49E-C348-9AEC-51BDA1C0970D}" type="slidenum">
              <a:rPr lang="fr-FR" altLang="x-none" sz="1200" b="0"/>
              <a:pPr/>
              <a:t>126</a:t>
            </a:fld>
            <a:endParaRPr lang="fr-FR" altLang="x-none" sz="1200" b="0"/>
          </a:p>
        </p:txBody>
      </p:sp>
      <p:sp>
        <p:nvSpPr>
          <p:cNvPr id="240643" name="Text Box 2"/>
          <p:cNvSpPr txBox="1">
            <a:spLocks noChangeArrowheads="1"/>
          </p:cNvSpPr>
          <p:nvPr/>
        </p:nvSpPr>
        <p:spPr bwMode="auto">
          <a:xfrm>
            <a:off x="1400175" y="914400"/>
            <a:ext cx="4056063" cy="3135313"/>
          </a:xfrm>
          <a:prstGeom prst="rect">
            <a:avLst/>
          </a:prstGeom>
          <a:solidFill>
            <a:srgbClr val="FFFFFF"/>
          </a:solidFill>
          <a:ln w="9525">
            <a:solidFill>
              <a:srgbClr val="000000"/>
            </a:solidFill>
            <a:miter lim="800000"/>
            <a:headEnd/>
            <a:tailEnd/>
          </a:ln>
        </p:spPr>
        <p:txBody>
          <a:bodyPr wrap="none" anchor="ct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endParaRPr lang="x-none" altLang="x-none" b="0"/>
          </a:p>
        </p:txBody>
      </p:sp>
      <p:sp>
        <p:nvSpPr>
          <p:cNvPr id="240644" name="Text Box 3"/>
          <p:cNvSpPr>
            <a:spLocks noGrp="1" noChangeArrowheads="1"/>
          </p:cNvSpPr>
          <p:nvPr>
            <p:ph type="body"/>
          </p:nvPr>
        </p:nvSpPr>
        <p:spPr>
          <a:xfrm>
            <a:off x="1046163" y="4352925"/>
            <a:ext cx="4770437" cy="3478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85725" indent="-85725" defTabSz="457200" eaLnBrk="1" hangingPunct="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x-none">
                <a:ea typeface="ＭＳ Ｐゴシック" charset="-128"/>
              </a:rPr>
              <a:t>Multiple display resolutions for NGS data in GBrowse 2.0. The ‘Overview’ panel shows NGS coverage as a histogram. Below this, in the ‘Region’ panel, is an example showing individual reads, while the ‘Details’ view shows a zoomed-in view of the base pairs. Places where the read sequence differs from the reference sequence are highlighted.</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1A74030-1390-A24B-A5E8-ACD7C3BDAEE6}" type="slidenum">
              <a:rPr lang="fr-FR" altLang="x-none" sz="1200" b="0"/>
              <a:pPr/>
              <a:t>127</a:t>
            </a:fld>
            <a:endParaRPr lang="fr-FR" altLang="x-none" sz="1200" b="0"/>
          </a:p>
        </p:txBody>
      </p:sp>
      <p:sp>
        <p:nvSpPr>
          <p:cNvPr id="242691" name="Text Box 1026"/>
          <p:cNvSpPr txBox="1">
            <a:spLocks noChangeArrowheads="1"/>
          </p:cNvSpPr>
          <p:nvPr/>
        </p:nvSpPr>
        <p:spPr bwMode="auto">
          <a:xfrm>
            <a:off x="1400175" y="914400"/>
            <a:ext cx="4056063" cy="3135313"/>
          </a:xfrm>
          <a:prstGeom prst="rect">
            <a:avLst/>
          </a:prstGeom>
          <a:solidFill>
            <a:srgbClr val="FFFFFF"/>
          </a:solidFill>
          <a:ln w="9525">
            <a:solidFill>
              <a:srgbClr val="000000"/>
            </a:solidFill>
            <a:miter lim="800000"/>
            <a:headEnd/>
            <a:tailEnd/>
          </a:ln>
        </p:spPr>
        <p:txBody>
          <a:bodyPr wrap="none" anchor="ct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endParaRPr lang="x-none" altLang="x-none" b="0"/>
          </a:p>
        </p:txBody>
      </p:sp>
      <p:sp>
        <p:nvSpPr>
          <p:cNvPr id="242692" name="Text Box 1027"/>
          <p:cNvSpPr>
            <a:spLocks noGrp="1" noChangeArrowheads="1"/>
          </p:cNvSpPr>
          <p:nvPr>
            <p:ph type="body"/>
          </p:nvPr>
        </p:nvSpPr>
        <p:spPr>
          <a:xfrm>
            <a:off x="1046163" y="4352925"/>
            <a:ext cx="4770437" cy="3478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85725" indent="-85725" defTabSz="457200" eaLnBrk="1" hangingPunct="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x-none">
                <a:ea typeface="ＭＳ Ｐゴシック" charset="-128"/>
              </a:rPr>
              <a:t>Basic workflow for whole-exome and whole-genome sequencing projects. After library preparation, samples are sequenced on a certain platform. The next steps are quality assessment and read alignment against a reference genome, followed by variant identification. Detected mutations are then annotated to infer the biological relevance and results can be displayed using dedicated tools. The found mutations can further be prioritized and filtered, followed by validation of the generated results in the lab.</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99E09D42-C11E-D64A-B5B1-CF89171E32CC}" type="slidenum">
              <a:rPr lang="fr-FR" altLang="x-none" sz="1200" b="0"/>
              <a:pPr/>
              <a:t>128</a:t>
            </a:fld>
            <a:endParaRPr lang="fr-FR" altLang="x-none" sz="1200" b="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i="0" kern="1200" dirty="0">
                <a:solidFill>
                  <a:schemeClr val="tx1"/>
                </a:solidFill>
                <a:effectLst/>
                <a:latin typeface="Arial" charset="0"/>
                <a:ea typeface="ＭＳ Ｐゴシック" charset="0"/>
                <a:cs typeface="ＭＳ Ｐゴシック" charset="0"/>
              </a:rPr>
              <a:t>a</a:t>
            </a:r>
            <a:r>
              <a:rPr lang="fr-FR" sz="1200" b="0" i="0" kern="1200" dirty="0">
                <a:solidFill>
                  <a:schemeClr val="tx1"/>
                </a:solidFill>
                <a:effectLst/>
                <a:latin typeface="Arial" charset="0"/>
                <a:ea typeface="ＭＳ Ｐゴシック" charset="0"/>
                <a:cs typeface="ＭＳ Ｐゴシック" charset="0"/>
              </a:rPr>
              <a:t> | Cumulative </a:t>
            </a:r>
            <a:r>
              <a:rPr lang="fr-FR" sz="1200" b="0" i="0" kern="1200" dirty="0" err="1">
                <a:solidFill>
                  <a:schemeClr val="tx1"/>
                </a:solidFill>
                <a:effectLst/>
                <a:latin typeface="Arial" charset="0"/>
                <a:ea typeface="ＭＳ Ｐゴシック" charset="0"/>
                <a:cs typeface="ＭＳ Ｐゴシック" charset="0"/>
              </a:rPr>
              <a:t>counts</a:t>
            </a:r>
            <a:r>
              <a:rPr lang="fr-FR" sz="1200" b="0" i="0" kern="1200" dirty="0">
                <a:solidFill>
                  <a:schemeClr val="tx1"/>
                </a:solidFill>
                <a:effectLst/>
                <a:latin typeface="Arial" charset="0"/>
                <a:ea typeface="ＭＳ Ｐゴシック" charset="0"/>
                <a:cs typeface="ＭＳ Ｐゴシック" charset="0"/>
              </a:rPr>
              <a:t> of the </a:t>
            </a:r>
            <a:r>
              <a:rPr lang="fr-FR" sz="1200" b="0" i="0" kern="1200" dirty="0" err="1">
                <a:solidFill>
                  <a:schemeClr val="tx1"/>
                </a:solidFill>
                <a:effectLst/>
                <a:latin typeface="Arial" charset="0"/>
                <a:ea typeface="ＭＳ Ｐゴシック" charset="0"/>
                <a:cs typeface="ＭＳ Ｐゴシック" charset="0"/>
              </a:rPr>
              <a:t>numbers</a:t>
            </a:r>
            <a:r>
              <a:rPr lang="fr-FR" sz="1200" b="0" i="0" kern="1200" dirty="0">
                <a:solidFill>
                  <a:schemeClr val="tx1"/>
                </a:solidFill>
                <a:effectLst/>
                <a:latin typeface="Arial" charset="0"/>
                <a:ea typeface="ＭＳ Ｐゴシック" charset="0"/>
                <a:cs typeface="ＭＳ Ｐゴシック" charset="0"/>
              </a:rPr>
              <a:t> of </a:t>
            </a:r>
            <a:r>
              <a:rPr lang="fr-FR" sz="1200" b="0" i="0" kern="1200" dirty="0" err="1">
                <a:solidFill>
                  <a:schemeClr val="tx1"/>
                </a:solidFill>
                <a:effectLst/>
                <a:latin typeface="Arial" charset="0"/>
                <a:ea typeface="ＭＳ Ｐゴシック" charset="0"/>
                <a:cs typeface="ＭＳ Ｐゴシック" charset="0"/>
              </a:rPr>
              <a:t>ancient</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human</a:t>
            </a:r>
            <a:r>
              <a:rPr lang="fr-FR" sz="1200" b="0" i="0" kern="1200" dirty="0">
                <a:solidFill>
                  <a:schemeClr val="tx1"/>
                </a:solidFill>
                <a:effectLst/>
                <a:latin typeface="Arial" charset="0"/>
                <a:ea typeface="ＭＳ Ｐゴシック" charset="0"/>
                <a:cs typeface="ＭＳ Ｐゴシック" charset="0"/>
              </a:rPr>
              <a:t> and </a:t>
            </a:r>
            <a:r>
              <a:rPr lang="fr-FR" sz="1200" b="0" i="0" kern="1200" dirty="0" err="1">
                <a:solidFill>
                  <a:schemeClr val="tx1"/>
                </a:solidFill>
                <a:effectLst/>
                <a:latin typeface="Arial" charset="0"/>
                <a:ea typeface="ＭＳ Ｐゴシック" charset="0"/>
                <a:cs typeface="ＭＳ Ｐゴシック" charset="0"/>
              </a:rPr>
              <a:t>archaic</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hominin</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individuals</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with</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available</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ancient</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genomic</a:t>
            </a:r>
            <a:r>
              <a:rPr lang="fr-FR" sz="1200" b="0" i="0" kern="1200" dirty="0">
                <a:solidFill>
                  <a:schemeClr val="tx1"/>
                </a:solidFill>
                <a:effectLst/>
                <a:latin typeface="Arial" charset="0"/>
                <a:ea typeface="ＭＳ Ｐゴシック" charset="0"/>
                <a:cs typeface="ＭＳ Ｐゴシック" charset="0"/>
              </a:rPr>
              <a:t> data (</a:t>
            </a:r>
            <a:r>
              <a:rPr lang="fr-FR" sz="1200" b="0" i="0" kern="1200" dirty="0" err="1">
                <a:solidFill>
                  <a:schemeClr val="tx1"/>
                </a:solidFill>
                <a:effectLst/>
                <a:latin typeface="Arial" charset="0"/>
                <a:ea typeface="ＭＳ Ｐゴシック" charset="0"/>
                <a:cs typeface="ＭＳ Ｐゴシック" charset="0"/>
              </a:rPr>
              <a:t>whole</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genome</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sequences</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exomes</a:t>
            </a:r>
            <a:r>
              <a:rPr lang="fr-FR" sz="1200" b="0" i="0" kern="1200" dirty="0">
                <a:solidFill>
                  <a:schemeClr val="tx1"/>
                </a:solidFill>
                <a:effectLst/>
                <a:latin typeface="Arial" charset="0"/>
                <a:ea typeface="ＭＳ Ｐゴシック" charset="0"/>
                <a:cs typeface="ＭＳ Ｐゴシック" charset="0"/>
              </a:rPr>
              <a:t>, and </a:t>
            </a:r>
            <a:r>
              <a:rPr lang="fr-FR" sz="1200" b="0" i="0" kern="1200" dirty="0" err="1">
                <a:solidFill>
                  <a:schemeClr val="tx1"/>
                </a:solidFill>
                <a:effectLst/>
                <a:latin typeface="Arial" charset="0"/>
                <a:ea typeface="ＭＳ Ｐゴシック" charset="0"/>
                <a:cs typeface="ＭＳ Ｐゴシック" charset="0"/>
              </a:rPr>
              <a:t>genome-scale</a:t>
            </a:r>
            <a:r>
              <a:rPr lang="fr-FR" sz="1200" b="0" i="0" kern="1200" dirty="0">
                <a:solidFill>
                  <a:schemeClr val="tx1"/>
                </a:solidFill>
                <a:effectLst/>
                <a:latin typeface="Arial" charset="0"/>
                <a:ea typeface="ＭＳ Ｐゴシック" charset="0"/>
                <a:cs typeface="ＭＳ Ｐゴシック" charset="0"/>
              </a:rPr>
              <a:t> single-</a:t>
            </a:r>
            <a:r>
              <a:rPr lang="fr-FR" sz="1200" b="0" i="0" kern="1200" dirty="0" err="1">
                <a:solidFill>
                  <a:schemeClr val="tx1"/>
                </a:solidFill>
                <a:effectLst/>
                <a:latin typeface="Arial" charset="0"/>
                <a:ea typeface="ＭＳ Ｐゴシック" charset="0"/>
                <a:cs typeface="ＭＳ Ｐゴシック" charset="0"/>
              </a:rPr>
              <a:t>nucleotide</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polymorphism</a:t>
            </a:r>
            <a:r>
              <a:rPr lang="fr-FR" sz="1200" b="0" i="0" kern="1200" dirty="0">
                <a:solidFill>
                  <a:schemeClr val="tx1"/>
                </a:solidFill>
                <a:effectLst/>
                <a:latin typeface="Arial" charset="0"/>
                <a:ea typeface="ＭＳ Ｐゴシック" charset="0"/>
                <a:cs typeface="ＭＳ Ｐゴシック" charset="0"/>
              </a:rPr>
              <a:t> data sets), by </a:t>
            </a:r>
            <a:r>
              <a:rPr lang="fr-FR" sz="1200" b="0" i="0" kern="1200" dirty="0" err="1">
                <a:solidFill>
                  <a:schemeClr val="tx1"/>
                </a:solidFill>
                <a:effectLst/>
                <a:latin typeface="Arial" charset="0"/>
                <a:ea typeface="ＭＳ Ｐゴシック" charset="0"/>
                <a:cs typeface="ＭＳ Ｐゴシック" charset="0"/>
              </a:rPr>
              <a:t>year</a:t>
            </a:r>
            <a:r>
              <a:rPr lang="fr-FR" sz="1200" b="0" i="0" kern="1200" dirty="0">
                <a:solidFill>
                  <a:schemeClr val="tx1"/>
                </a:solidFill>
                <a:effectLst/>
                <a:latin typeface="Arial" charset="0"/>
                <a:ea typeface="ＭＳ Ｐゴシック" charset="0"/>
                <a:cs typeface="ＭＳ Ｐゴシック" charset="0"/>
              </a:rPr>
              <a:t> of publication. For </a:t>
            </a:r>
            <a:r>
              <a:rPr lang="fr-FR" sz="1200" b="0" i="0" kern="1200" dirty="0" err="1">
                <a:solidFill>
                  <a:schemeClr val="tx1"/>
                </a:solidFill>
                <a:effectLst/>
                <a:latin typeface="Arial" charset="0"/>
                <a:ea typeface="ＭＳ Ｐゴシック" charset="0"/>
                <a:cs typeface="ＭＳ Ｐゴシック" charset="0"/>
              </a:rPr>
              <a:t>each</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category</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both</a:t>
            </a:r>
            <a:r>
              <a:rPr lang="fr-FR" sz="1200" b="0" i="0" kern="1200" dirty="0">
                <a:solidFill>
                  <a:schemeClr val="tx1"/>
                </a:solidFill>
                <a:effectLst/>
                <a:latin typeface="Arial" charset="0"/>
                <a:ea typeface="ＭＳ Ｐゴシック" charset="0"/>
                <a:cs typeface="ＭＳ Ｐゴシック" charset="0"/>
              </a:rPr>
              <a:t> the total </a:t>
            </a:r>
            <a:r>
              <a:rPr lang="fr-FR" sz="1200" b="0" i="0" kern="1200" dirty="0" err="1">
                <a:solidFill>
                  <a:schemeClr val="tx1"/>
                </a:solidFill>
                <a:effectLst/>
                <a:latin typeface="Arial" charset="0"/>
                <a:ea typeface="ＭＳ Ｐゴシック" charset="0"/>
                <a:cs typeface="ＭＳ Ｐゴシック" charset="0"/>
              </a:rPr>
              <a:t>number</a:t>
            </a:r>
            <a:r>
              <a:rPr lang="fr-FR" sz="1200" b="0" i="0" kern="1200" dirty="0">
                <a:solidFill>
                  <a:schemeClr val="tx1"/>
                </a:solidFill>
                <a:effectLst/>
                <a:latin typeface="Arial" charset="0"/>
                <a:ea typeface="ＭＳ Ｐゴシック" charset="0"/>
                <a:cs typeface="ＭＳ Ｐゴシック" charset="0"/>
              </a:rPr>
              <a:t> of </a:t>
            </a:r>
            <a:r>
              <a:rPr lang="fr-FR" sz="1200" b="0" i="0" kern="1200" dirty="0" err="1">
                <a:solidFill>
                  <a:schemeClr val="tx1"/>
                </a:solidFill>
                <a:effectLst/>
                <a:latin typeface="Arial" charset="0"/>
                <a:ea typeface="ＭＳ Ｐゴシック" charset="0"/>
                <a:cs typeface="ＭＳ Ｐゴシック" charset="0"/>
              </a:rPr>
              <a:t>individuals</a:t>
            </a:r>
            <a:r>
              <a:rPr lang="fr-FR" sz="1200" b="0" i="0" kern="1200" dirty="0">
                <a:solidFill>
                  <a:schemeClr val="tx1"/>
                </a:solidFill>
                <a:effectLst/>
                <a:latin typeface="Arial" charset="0"/>
                <a:ea typeface="ＭＳ Ｐゴシック" charset="0"/>
                <a:cs typeface="ＭＳ Ｐゴシック" charset="0"/>
              </a:rPr>
              <a:t> and the </a:t>
            </a:r>
            <a:r>
              <a:rPr lang="fr-FR" sz="1200" b="0" i="0" kern="1200" dirty="0" err="1">
                <a:solidFill>
                  <a:schemeClr val="tx1"/>
                </a:solidFill>
                <a:effectLst/>
                <a:latin typeface="Arial" charset="0"/>
                <a:ea typeface="ＭＳ Ｐゴシック" charset="0"/>
                <a:cs typeface="ＭＳ Ｐゴシック" charset="0"/>
              </a:rPr>
              <a:t>subset</a:t>
            </a:r>
            <a:r>
              <a:rPr lang="fr-FR" sz="1200" b="0" i="0" kern="1200" dirty="0">
                <a:solidFill>
                  <a:schemeClr val="tx1"/>
                </a:solidFill>
                <a:effectLst/>
                <a:latin typeface="Arial" charset="0"/>
                <a:ea typeface="ＭＳ Ｐゴシック" charset="0"/>
                <a:cs typeface="ＭＳ Ｐゴシック" charset="0"/>
              </a:rPr>
              <a:t> of </a:t>
            </a:r>
            <a:r>
              <a:rPr lang="fr-FR" sz="1200" b="0" i="0" kern="1200" dirty="0" err="1">
                <a:solidFill>
                  <a:schemeClr val="tx1"/>
                </a:solidFill>
                <a:effectLst/>
                <a:latin typeface="Arial" charset="0"/>
                <a:ea typeface="ＭＳ Ｐゴシック" charset="0"/>
                <a:cs typeface="ＭＳ Ｐゴシック" charset="0"/>
              </a:rPr>
              <a:t>that</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sample</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with</a:t>
            </a:r>
            <a:r>
              <a:rPr lang="fr-FR" sz="1200" b="0" i="0" kern="1200" dirty="0">
                <a:solidFill>
                  <a:schemeClr val="tx1"/>
                </a:solidFill>
                <a:effectLst/>
                <a:latin typeface="Arial" charset="0"/>
                <a:ea typeface="ＭＳ Ｐゴシック" charset="0"/>
                <a:cs typeface="ＭＳ Ｐゴシック" charset="0"/>
              </a:rPr>
              <a:t> an </a:t>
            </a:r>
            <a:r>
              <a:rPr lang="fr-FR" sz="1200" b="0" i="0" kern="1200" dirty="0" err="1">
                <a:solidFill>
                  <a:schemeClr val="tx1"/>
                </a:solidFill>
                <a:effectLst/>
                <a:latin typeface="Arial" charset="0"/>
                <a:ea typeface="ＭＳ Ｐゴシック" charset="0"/>
                <a:cs typeface="ＭＳ Ｐゴシック" charset="0"/>
              </a:rPr>
              <a:t>average</a:t>
            </a:r>
            <a:r>
              <a:rPr lang="fr-FR" sz="1200" b="0" i="0" kern="1200" dirty="0">
                <a:solidFill>
                  <a:schemeClr val="tx1"/>
                </a:solidFill>
                <a:effectLst/>
                <a:latin typeface="Arial" charset="0"/>
                <a:ea typeface="ＭＳ Ｐゴシック" charset="0"/>
                <a:cs typeface="ＭＳ Ｐゴシック" charset="0"/>
              </a:rPr>
              <a:t> of &gt;1 </a:t>
            </a:r>
            <a:r>
              <a:rPr lang="fr-FR" sz="1200" b="0" i="0" kern="1200" dirty="0" err="1">
                <a:solidFill>
                  <a:schemeClr val="tx1"/>
                </a:solidFill>
                <a:effectLst/>
                <a:latin typeface="Arial" charset="0"/>
                <a:ea typeface="ＭＳ Ｐゴシック" charset="0"/>
                <a:cs typeface="ＭＳ Ｐゴシック" charset="0"/>
              </a:rPr>
              <a:t>sequence</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read</a:t>
            </a:r>
            <a:r>
              <a:rPr lang="fr-FR" sz="1200" b="0" i="0" kern="1200" dirty="0">
                <a:solidFill>
                  <a:schemeClr val="tx1"/>
                </a:solidFill>
                <a:effectLst/>
                <a:latin typeface="Arial" charset="0"/>
                <a:ea typeface="ＭＳ Ｐゴシック" charset="0"/>
                <a:cs typeface="ＭＳ Ｐゴシック" charset="0"/>
              </a:rPr>
              <a:t> per </a:t>
            </a:r>
            <a:r>
              <a:rPr lang="fr-FR" sz="1200" b="0" i="0" kern="1200" dirty="0" err="1">
                <a:solidFill>
                  <a:schemeClr val="tx1"/>
                </a:solidFill>
                <a:effectLst/>
                <a:latin typeface="Arial" charset="0"/>
                <a:ea typeface="ＭＳ Ｐゴシック" charset="0"/>
                <a:cs typeface="ＭＳ Ｐゴシック" charset="0"/>
              </a:rPr>
              <a:t>targeted</a:t>
            </a:r>
            <a:r>
              <a:rPr lang="fr-FR" sz="1200" b="0" i="0" kern="1200" dirty="0">
                <a:solidFill>
                  <a:schemeClr val="tx1"/>
                </a:solidFill>
                <a:effectLst/>
                <a:latin typeface="Arial" charset="0"/>
                <a:ea typeface="ＭＳ Ｐゴシック" charset="0"/>
                <a:cs typeface="ＭＳ Ｐゴシック" charset="0"/>
              </a:rPr>
              <a:t> site are </a:t>
            </a:r>
            <a:r>
              <a:rPr lang="fr-FR" sz="1200" b="0" i="0" kern="1200" dirty="0" err="1">
                <a:solidFill>
                  <a:schemeClr val="tx1"/>
                </a:solidFill>
                <a:effectLst/>
                <a:latin typeface="Arial" charset="0"/>
                <a:ea typeface="ＭＳ Ｐゴシック" charset="0"/>
                <a:cs typeface="ＭＳ Ｐゴシック" charset="0"/>
              </a:rPr>
              <a:t>depicted</a:t>
            </a:r>
            <a:r>
              <a:rPr lang="fr-FR" sz="1200" b="0" i="0" kern="1200" dirty="0">
                <a:solidFill>
                  <a:schemeClr val="tx1"/>
                </a:solidFill>
                <a:effectLst/>
                <a:latin typeface="Arial" charset="0"/>
                <a:ea typeface="ＭＳ Ｐゴシック" charset="0"/>
                <a:cs typeface="ＭＳ Ｐゴシック" charset="0"/>
              </a:rPr>
              <a:t>. </a:t>
            </a:r>
            <a:r>
              <a:rPr lang="fr-FR" sz="1200" b="1" i="0" kern="1200" dirty="0">
                <a:solidFill>
                  <a:schemeClr val="tx1"/>
                </a:solidFill>
                <a:effectLst/>
                <a:latin typeface="Arial" charset="0"/>
                <a:ea typeface="ＭＳ Ｐゴシック" charset="0"/>
                <a:cs typeface="ＭＳ Ｐゴシック" charset="0"/>
              </a:rPr>
              <a:t>b</a:t>
            </a:r>
            <a:r>
              <a:rPr lang="fr-FR" sz="1200" b="0" i="0" kern="1200" dirty="0">
                <a:solidFill>
                  <a:schemeClr val="tx1"/>
                </a:solidFill>
                <a:effectLst/>
                <a:latin typeface="Arial" charset="0"/>
                <a:ea typeface="ＭＳ Ｐゴシック" charset="0"/>
                <a:cs typeface="ＭＳ Ｐゴシック" charset="0"/>
              </a:rPr>
              <a:t> | A </a:t>
            </a:r>
            <a:r>
              <a:rPr lang="fr-FR" sz="1200" b="0" i="0" kern="1200" dirty="0" err="1">
                <a:solidFill>
                  <a:schemeClr val="tx1"/>
                </a:solidFill>
                <a:effectLst/>
                <a:latin typeface="Arial" charset="0"/>
                <a:ea typeface="ＭＳ Ｐゴシック" charset="0"/>
                <a:cs typeface="ＭＳ Ｐゴシック" charset="0"/>
              </a:rPr>
              <a:t>spatiotemporal</a:t>
            </a:r>
            <a:r>
              <a:rPr lang="fr-FR" sz="1200" b="0" i="0" kern="1200" dirty="0">
                <a:solidFill>
                  <a:schemeClr val="tx1"/>
                </a:solidFill>
                <a:effectLst/>
                <a:latin typeface="Arial" charset="0"/>
                <a:ea typeface="ＭＳ Ｐゴシック" charset="0"/>
                <a:cs typeface="ＭＳ Ｐゴシック" charset="0"/>
              </a:rPr>
              <a:t> distribution of </a:t>
            </a:r>
            <a:r>
              <a:rPr lang="fr-FR" sz="1200" b="0" i="0" kern="1200" dirty="0" err="1">
                <a:solidFill>
                  <a:schemeClr val="tx1"/>
                </a:solidFill>
                <a:effectLst/>
                <a:latin typeface="Arial" charset="0"/>
                <a:ea typeface="ＭＳ Ｐゴシック" charset="0"/>
                <a:cs typeface="ＭＳ Ｐゴシック" charset="0"/>
              </a:rPr>
              <a:t>ancient</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human</a:t>
            </a:r>
            <a:r>
              <a:rPr lang="fr-FR" sz="1200" b="0" i="0" kern="1200" dirty="0">
                <a:solidFill>
                  <a:schemeClr val="tx1"/>
                </a:solidFill>
                <a:effectLst/>
                <a:latin typeface="Arial" charset="0"/>
                <a:ea typeface="ＭＳ Ｐゴシック" charset="0"/>
                <a:cs typeface="ＭＳ Ｐゴシック" charset="0"/>
              </a:rPr>
              <a:t> and </a:t>
            </a:r>
            <a:r>
              <a:rPr lang="fr-FR" sz="1200" b="0" i="0" kern="1200" dirty="0" err="1">
                <a:solidFill>
                  <a:schemeClr val="tx1"/>
                </a:solidFill>
                <a:effectLst/>
                <a:latin typeface="Arial" charset="0"/>
                <a:ea typeface="ＭＳ Ｐゴシック" charset="0"/>
                <a:cs typeface="ＭＳ Ｐゴシック" charset="0"/>
              </a:rPr>
              <a:t>archaic</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hominin</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genome</a:t>
            </a:r>
            <a:r>
              <a:rPr lang="fr-FR" sz="1200" b="0" i="0" kern="1200" dirty="0">
                <a:solidFill>
                  <a:schemeClr val="tx1"/>
                </a:solidFill>
                <a:effectLst/>
                <a:latin typeface="Arial" charset="0"/>
                <a:ea typeface="ＭＳ Ｐゴシック" charset="0"/>
                <a:cs typeface="ＭＳ Ｐゴシック" charset="0"/>
              </a:rPr>
              <a:t> data sets, </a:t>
            </a:r>
            <a:r>
              <a:rPr lang="fr-FR" sz="1200" b="0" i="0" kern="1200" dirty="0" err="1">
                <a:solidFill>
                  <a:schemeClr val="tx1"/>
                </a:solidFill>
                <a:effectLst/>
                <a:latin typeface="Arial" charset="0"/>
                <a:ea typeface="ＭＳ Ｐゴシック" charset="0"/>
                <a:cs typeface="ＭＳ Ｐゴシック" charset="0"/>
              </a:rPr>
              <a:t>where</a:t>
            </a:r>
            <a:r>
              <a:rPr lang="fr-FR" sz="1200" b="0" i="0" kern="1200" dirty="0">
                <a:solidFill>
                  <a:schemeClr val="tx1"/>
                </a:solidFill>
                <a:effectLst/>
                <a:latin typeface="Arial" charset="0"/>
                <a:ea typeface="ＭＳ Ｐゴシック" charset="0"/>
                <a:cs typeface="ＭＳ Ｐゴシック" charset="0"/>
              </a:rPr>
              <a:t> the areas of the </a:t>
            </a:r>
            <a:r>
              <a:rPr lang="fr-FR" sz="1200" b="0" i="0" kern="1200" dirty="0" err="1">
                <a:solidFill>
                  <a:schemeClr val="tx1"/>
                </a:solidFill>
                <a:effectLst/>
                <a:latin typeface="Arial" charset="0"/>
                <a:ea typeface="ＭＳ Ｐゴシック" charset="0"/>
                <a:cs typeface="ＭＳ Ｐゴシック" charset="0"/>
              </a:rPr>
              <a:t>circles</a:t>
            </a:r>
            <a:r>
              <a:rPr lang="fr-FR" sz="1200" b="0" i="0" kern="1200" dirty="0">
                <a:solidFill>
                  <a:schemeClr val="tx1"/>
                </a:solidFill>
                <a:effectLst/>
                <a:latin typeface="Arial" charset="0"/>
                <a:ea typeface="ＭＳ Ｐゴシック" charset="0"/>
                <a:cs typeface="ＭＳ Ｐゴシック" charset="0"/>
              </a:rPr>
              <a:t> are </a:t>
            </a:r>
            <a:r>
              <a:rPr lang="fr-FR" sz="1200" b="0" i="0" kern="1200" dirty="0" err="1">
                <a:solidFill>
                  <a:schemeClr val="tx1"/>
                </a:solidFill>
                <a:effectLst/>
                <a:latin typeface="Arial" charset="0"/>
                <a:ea typeface="ＭＳ Ｐゴシック" charset="0"/>
                <a:cs typeface="ＭＳ Ｐゴシック" charset="0"/>
              </a:rPr>
              <a:t>proportional</a:t>
            </a:r>
            <a:r>
              <a:rPr lang="fr-FR" sz="1200" b="0" i="0" kern="1200" dirty="0">
                <a:solidFill>
                  <a:schemeClr val="tx1"/>
                </a:solidFill>
                <a:effectLst/>
                <a:latin typeface="Arial" charset="0"/>
                <a:ea typeface="ＭＳ Ｐゴシック" charset="0"/>
                <a:cs typeface="ＭＳ Ｐゴシック" charset="0"/>
              </a:rPr>
              <a:t> to the </a:t>
            </a:r>
            <a:r>
              <a:rPr lang="fr-FR" sz="1200" b="0" i="0" kern="1200" dirty="0" err="1">
                <a:solidFill>
                  <a:schemeClr val="tx1"/>
                </a:solidFill>
                <a:effectLst/>
                <a:latin typeface="Arial" charset="0"/>
                <a:ea typeface="ＭＳ Ｐゴシック" charset="0"/>
                <a:cs typeface="ＭＳ Ｐゴシック" charset="0"/>
              </a:rPr>
              <a:t>genome</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counts</a:t>
            </a:r>
            <a:r>
              <a:rPr lang="fr-FR" sz="1200" b="0" i="0" kern="1200" dirty="0">
                <a:solidFill>
                  <a:schemeClr val="tx1"/>
                </a:solidFill>
                <a:effectLst/>
                <a:latin typeface="Arial" charset="0"/>
                <a:ea typeface="ＭＳ Ｐゴシック" charset="0"/>
                <a:cs typeface="ＭＳ Ｐゴシック" charset="0"/>
              </a:rPr>
              <a:t>. For </a:t>
            </a:r>
            <a:r>
              <a:rPr lang="fr-FR" sz="1200" b="0" i="0" kern="1200" dirty="0" err="1">
                <a:solidFill>
                  <a:schemeClr val="tx1"/>
                </a:solidFill>
                <a:effectLst/>
                <a:latin typeface="Arial" charset="0"/>
                <a:ea typeface="ＭＳ Ｐゴシック" charset="0"/>
                <a:cs typeface="ＭＳ Ｐゴシック" charset="0"/>
              </a:rPr>
              <a:t>some</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archaeological</a:t>
            </a:r>
            <a:r>
              <a:rPr lang="fr-FR" sz="1200" b="0" i="0" kern="1200" dirty="0">
                <a:solidFill>
                  <a:schemeClr val="tx1"/>
                </a:solidFill>
                <a:effectLst/>
                <a:latin typeface="Arial" charset="0"/>
                <a:ea typeface="ＭＳ Ｐゴシック" charset="0"/>
                <a:cs typeface="ＭＳ Ｐゴシック" charset="0"/>
              </a:rPr>
              <a:t> sites, </a:t>
            </a:r>
            <a:r>
              <a:rPr lang="fr-FR" sz="1200" b="0" i="0" kern="1200" dirty="0" err="1">
                <a:solidFill>
                  <a:schemeClr val="tx1"/>
                </a:solidFill>
                <a:effectLst/>
                <a:latin typeface="Arial" charset="0"/>
                <a:ea typeface="ＭＳ Ｐゴシック" charset="0"/>
                <a:cs typeface="ＭＳ Ｐゴシック" charset="0"/>
              </a:rPr>
              <a:t>precise</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geographic</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coordinates</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were</a:t>
            </a:r>
            <a:r>
              <a:rPr lang="fr-FR" sz="1200" b="0" i="0" kern="1200" dirty="0">
                <a:solidFill>
                  <a:schemeClr val="tx1"/>
                </a:solidFill>
                <a:effectLst/>
                <a:latin typeface="Arial" charset="0"/>
                <a:ea typeface="ＭＳ Ｐゴシック" charset="0"/>
                <a:cs typeface="ＭＳ Ｐゴシック" charset="0"/>
              </a:rPr>
              <a:t> not </a:t>
            </a:r>
            <a:r>
              <a:rPr lang="fr-FR" sz="1200" b="0" i="0" kern="1200" dirty="0" err="1">
                <a:solidFill>
                  <a:schemeClr val="tx1"/>
                </a:solidFill>
                <a:effectLst/>
                <a:latin typeface="Arial" charset="0"/>
                <a:ea typeface="ＭＳ Ｐゴシック" charset="0"/>
                <a:cs typeface="ＭＳ Ｐゴシック" charset="0"/>
              </a:rPr>
              <a:t>indicated</a:t>
            </a:r>
            <a:r>
              <a:rPr lang="fr-FR" sz="1200" b="0" i="0" kern="1200" dirty="0">
                <a:solidFill>
                  <a:schemeClr val="tx1"/>
                </a:solidFill>
                <a:effectLst/>
                <a:latin typeface="Arial" charset="0"/>
                <a:ea typeface="ＭＳ Ｐゴシック" charset="0"/>
                <a:cs typeface="ＭＳ Ｐゴシック" charset="0"/>
              </a:rPr>
              <a:t> in the </a:t>
            </a:r>
            <a:r>
              <a:rPr lang="fr-FR" sz="1200" b="0" i="0" kern="1200" dirty="0" err="1">
                <a:solidFill>
                  <a:schemeClr val="tx1"/>
                </a:solidFill>
                <a:effectLst/>
                <a:latin typeface="Arial" charset="0"/>
                <a:ea typeface="ＭＳ Ｐゴシック" charset="0"/>
                <a:cs typeface="ＭＳ Ｐゴシック" charset="0"/>
              </a:rPr>
              <a:t>corresponding</a:t>
            </a:r>
            <a:r>
              <a:rPr lang="fr-FR" sz="1200" b="0" i="0" kern="1200" dirty="0">
                <a:solidFill>
                  <a:schemeClr val="tx1"/>
                </a:solidFill>
                <a:effectLst/>
                <a:latin typeface="Arial" charset="0"/>
                <a:ea typeface="ＭＳ Ｐゴシック" charset="0"/>
                <a:cs typeface="ＭＳ Ｐゴシック" charset="0"/>
              </a:rPr>
              <a:t> publication; longitude and latitude </a:t>
            </a:r>
            <a:r>
              <a:rPr lang="fr-FR" sz="1200" b="0" i="0" kern="1200" dirty="0" err="1">
                <a:solidFill>
                  <a:schemeClr val="tx1"/>
                </a:solidFill>
                <a:effectLst/>
                <a:latin typeface="Arial" charset="0"/>
                <a:ea typeface="ＭＳ Ｐゴシック" charset="0"/>
                <a:cs typeface="ＭＳ Ｐゴシック" charset="0"/>
              </a:rPr>
              <a:t>were</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estimated</a:t>
            </a:r>
            <a:r>
              <a:rPr lang="fr-FR" sz="1200" b="0" i="0" kern="1200" dirty="0">
                <a:solidFill>
                  <a:schemeClr val="tx1"/>
                </a:solidFill>
                <a:effectLst/>
                <a:latin typeface="Arial" charset="0"/>
                <a:ea typeface="ＭＳ Ｐゴシック" charset="0"/>
                <a:cs typeface="ＭＳ Ｐゴシック" charset="0"/>
              </a:rPr>
              <a:t> in </a:t>
            </a:r>
            <a:r>
              <a:rPr lang="fr-FR" sz="1200" b="0" i="0" kern="1200" dirty="0" err="1">
                <a:solidFill>
                  <a:schemeClr val="tx1"/>
                </a:solidFill>
                <a:effectLst/>
                <a:latin typeface="Arial" charset="0"/>
                <a:ea typeface="ＭＳ Ｐゴシック" charset="0"/>
                <a:cs typeface="ＭＳ Ｐゴシック" charset="0"/>
              </a:rPr>
              <a:t>these</a:t>
            </a:r>
            <a:r>
              <a:rPr lang="fr-FR" sz="1200" b="0" i="0" kern="1200" dirty="0">
                <a:solidFill>
                  <a:schemeClr val="tx1"/>
                </a:solidFill>
                <a:effectLst/>
                <a:latin typeface="Arial" charset="0"/>
                <a:ea typeface="ＭＳ Ｐゴシック" charset="0"/>
                <a:cs typeface="ＭＳ Ｐゴシック" charset="0"/>
              </a:rPr>
              <a:t> cases. A </a:t>
            </a:r>
            <a:r>
              <a:rPr lang="fr-FR" sz="1200" b="0" i="0" kern="1200" dirty="0" err="1">
                <a:solidFill>
                  <a:schemeClr val="tx1"/>
                </a:solidFill>
                <a:effectLst/>
                <a:latin typeface="Arial" charset="0"/>
                <a:ea typeface="ＭＳ Ｐゴシック" charset="0"/>
                <a:cs typeface="ＭＳ Ｐゴシック" charset="0"/>
              </a:rPr>
              <a:t>summary</a:t>
            </a:r>
            <a:r>
              <a:rPr lang="fr-FR" sz="1200" b="0" i="0" kern="1200" dirty="0">
                <a:solidFill>
                  <a:schemeClr val="tx1"/>
                </a:solidFill>
                <a:effectLst/>
                <a:latin typeface="Arial" charset="0"/>
                <a:ea typeface="ＭＳ Ｐゴシック" charset="0"/>
                <a:cs typeface="ＭＳ Ｐゴシック" charset="0"/>
              </a:rPr>
              <a:t> of the </a:t>
            </a:r>
            <a:r>
              <a:rPr lang="fr-FR" sz="1200" b="0" i="0" kern="1200" dirty="0" err="1">
                <a:solidFill>
                  <a:schemeClr val="tx1"/>
                </a:solidFill>
                <a:effectLst/>
                <a:latin typeface="Arial" charset="0"/>
                <a:ea typeface="ＭＳ Ｐゴシック" charset="0"/>
                <a:cs typeface="ＭＳ Ｐゴシック" charset="0"/>
              </a:rPr>
              <a:t>published</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studies</a:t>
            </a:r>
            <a:r>
              <a:rPr lang="fr-FR" sz="1200" b="0" i="0" kern="1200" dirty="0">
                <a:solidFill>
                  <a:schemeClr val="tx1"/>
                </a:solidFill>
                <a:effectLst/>
                <a:latin typeface="Arial" charset="0"/>
                <a:ea typeface="ＭＳ Ｐゴシック" charset="0"/>
                <a:cs typeface="ＭＳ Ｐゴシック" charset="0"/>
              </a:rPr>
              <a:t> and data sets </a:t>
            </a:r>
            <a:r>
              <a:rPr lang="fr-FR" sz="1200" b="0" i="0" kern="1200" dirty="0" err="1">
                <a:solidFill>
                  <a:schemeClr val="tx1"/>
                </a:solidFill>
                <a:effectLst/>
                <a:latin typeface="Arial" charset="0"/>
                <a:ea typeface="ＭＳ Ｐゴシック" charset="0"/>
                <a:cs typeface="ＭＳ Ｐゴシック" charset="0"/>
              </a:rPr>
              <a:t>represented</a:t>
            </a:r>
            <a:r>
              <a:rPr lang="fr-FR" sz="1200" b="0" i="0" kern="1200" dirty="0">
                <a:solidFill>
                  <a:schemeClr val="tx1"/>
                </a:solidFill>
                <a:effectLst/>
                <a:latin typeface="Arial" charset="0"/>
                <a:ea typeface="ＭＳ Ｐゴシック" charset="0"/>
                <a:cs typeface="ＭＳ Ｐゴシック" charset="0"/>
              </a:rPr>
              <a:t> in the figure </a:t>
            </a:r>
            <a:r>
              <a:rPr lang="fr-FR" sz="1200" b="0" i="0" kern="1200" dirty="0" err="1">
                <a:solidFill>
                  <a:schemeClr val="tx1"/>
                </a:solidFill>
                <a:effectLst/>
                <a:latin typeface="Arial" charset="0"/>
                <a:ea typeface="ＭＳ Ｐゴシック" charset="0"/>
                <a:cs typeface="ＭＳ Ｐゴシック" charset="0"/>
              </a:rPr>
              <a:t>is</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provided</a:t>
            </a:r>
            <a:r>
              <a:rPr lang="fr-FR" sz="1200" b="0" i="0" kern="1200" dirty="0">
                <a:solidFill>
                  <a:schemeClr val="tx1"/>
                </a:solidFill>
                <a:effectLst/>
                <a:latin typeface="Arial" charset="0"/>
                <a:ea typeface="ＭＳ Ｐゴシック" charset="0"/>
                <a:cs typeface="ＭＳ Ｐゴシック" charset="0"/>
              </a:rPr>
              <a:t> in </a:t>
            </a:r>
            <a:r>
              <a:rPr lang="fr-FR" sz="1200" b="0" i="0" u="none" strike="noStrike" kern="1200" dirty="0">
                <a:solidFill>
                  <a:schemeClr val="tx1"/>
                </a:solidFill>
                <a:effectLst/>
                <a:latin typeface="Arial" charset="0"/>
                <a:ea typeface="ＭＳ Ｐゴシック" charset="0"/>
                <a:cs typeface="ＭＳ Ｐゴシック" charset="0"/>
                <a:hlinkClick r:id="rId3"/>
              </a:rPr>
              <a:t>Table 1</a:t>
            </a:r>
            <a:r>
              <a:rPr lang="fr-FR" sz="1200" b="0" i="0" kern="1200" dirty="0">
                <a:solidFill>
                  <a:schemeClr val="tx1"/>
                </a:solidFill>
                <a:effectLst/>
                <a:latin typeface="Arial" charset="0"/>
                <a:ea typeface="ＭＳ Ｐゴシック" charset="0"/>
                <a:cs typeface="ＭＳ Ｐゴシック" charset="0"/>
              </a:rPr>
              <a:t>.</a:t>
            </a:r>
            <a:endParaRPr lang="en-GB" dirty="0"/>
          </a:p>
        </p:txBody>
      </p:sp>
      <p:sp>
        <p:nvSpPr>
          <p:cNvPr id="4" name="Espace réservé du numéro de diapositive 3"/>
          <p:cNvSpPr>
            <a:spLocks noGrp="1"/>
          </p:cNvSpPr>
          <p:nvPr>
            <p:ph type="sldNum" sz="quarter" idx="10"/>
          </p:nvPr>
        </p:nvSpPr>
        <p:spPr/>
        <p:txBody>
          <a:bodyPr/>
          <a:lstStyle/>
          <a:p>
            <a:pPr>
              <a:defRPr/>
            </a:pPr>
            <a:fld id="{04F41EC5-F1F0-E046-886A-89CC29599E42}" type="slidenum">
              <a:rPr lang="fr-FR" altLang="x-none" smtClean="0"/>
              <a:pPr>
                <a:defRPr/>
              </a:pPr>
              <a:t>21</a:t>
            </a:fld>
            <a:endParaRPr lang="fr-FR" altLang="x-none"/>
          </a:p>
        </p:txBody>
      </p:sp>
    </p:spTree>
    <p:extLst>
      <p:ext uri="{BB962C8B-B14F-4D97-AF65-F5344CB8AC3E}">
        <p14:creationId xmlns:p14="http://schemas.microsoft.com/office/powerpoint/2010/main" val="3659182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24678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41B91FCB-8F9A-624E-9661-EB6664B891A5}" type="slidenum">
              <a:rPr lang="fr-FR" altLang="x-none" sz="1200" b="0"/>
              <a:pPr/>
              <a:t>130</a:t>
            </a:fld>
            <a:endParaRPr lang="fr-FR" altLang="x-none" sz="1200" b="0"/>
          </a:p>
        </p:txBody>
      </p:sp>
      <p:sp>
        <p:nvSpPr>
          <p:cNvPr id="248834" name="Rectangle 1026"/>
          <p:cNvSpPr>
            <a:spLocks noGrp="1" noRot="1" noChangeAspect="1" noChangeArrowheads="1" noTextEdit="1"/>
          </p:cNvSpPr>
          <p:nvPr>
            <p:ph type="sldImg"/>
          </p:nvPr>
        </p:nvSpPr>
        <p:spPr>
          <a:ln/>
        </p:spPr>
      </p:sp>
      <p:sp>
        <p:nvSpPr>
          <p:cNvPr id="248835"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2"/>
          <p:cNvSpPr>
            <a:spLocks noGrp="1" noRot="1" noChangeAspect="1" noChangeArrowheads="1" noTextEdit="1"/>
          </p:cNvSpPr>
          <p:nvPr>
            <p:ph type="sldImg"/>
          </p:nvPr>
        </p:nvSpPr>
        <p:spPr>
          <a:ln/>
        </p:spPr>
      </p:sp>
      <p:sp>
        <p:nvSpPr>
          <p:cNvPr id="25190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2"/>
          <p:cNvSpPr>
            <a:spLocks noGrp="1" noRot="1" noChangeAspect="1" noChangeArrowheads="1" noTextEdit="1"/>
          </p:cNvSpPr>
          <p:nvPr>
            <p:ph type="sldImg"/>
          </p:nvPr>
        </p:nvSpPr>
        <p:spPr>
          <a:ln/>
        </p:spPr>
      </p:sp>
      <p:sp>
        <p:nvSpPr>
          <p:cNvPr id="25395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394" name="Text Box 2"/>
          <p:cNvSpPr txBox="1">
            <a:spLocks noChangeArrowheads="1"/>
          </p:cNvSpPr>
          <p:nvPr/>
        </p:nvSpPr>
        <p:spPr bwMode="auto">
          <a:xfrm>
            <a:off x="1400175" y="914400"/>
            <a:ext cx="4056063" cy="313531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fr-FR"/>
          </a:p>
        </p:txBody>
      </p:sp>
      <p:sp>
        <p:nvSpPr>
          <p:cNvPr id="315395" name="Text Box 3"/>
          <p:cNvSpPr txBox="1">
            <a:spLocks noGrp="1" noChangeArrowheads="1"/>
          </p:cNvSpPr>
          <p:nvPr>
            <p:ph type="body"/>
          </p:nvPr>
        </p:nvSpPr>
        <p:spPr>
          <a:xfrm>
            <a:off x="1046163" y="4352925"/>
            <a:ext cx="4770437" cy="347821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defTabSz="457200"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defRPr/>
            </a:pPr>
            <a:r>
              <a:rPr lang="en-GB" altLang="x-none">
                <a:ea typeface="ＭＳ Ｐゴシック" charset="-128"/>
              </a:rPr>
              <a:t>Mutational signatures associated with tobacco smoking. (</a:t>
            </a:r>
            <a:r>
              <a:rPr lang="en-GB" altLang="x-none" sz="1400" b="1">
                <a:ea typeface="ＭＳ Ｐゴシック" charset="-128"/>
              </a:rPr>
              <a:t>A</a:t>
            </a:r>
            <a:r>
              <a:rPr lang="en-GB" altLang="x-none">
                <a:ea typeface="ＭＳ Ｐゴシック" charset="-128"/>
              </a:rPr>
              <a:t>) Each panel contains 25 randomly selected cancer genomes (represented by individual bars) from either smokers or nonsmokers in a given cancer type. The </a:t>
            </a:r>
            <a:r>
              <a:rPr lang="en-GB" altLang="x-none" i="1">
                <a:ea typeface="ＭＳ Ｐゴシック" charset="-128"/>
              </a:rPr>
              <a:t>y</a:t>
            </a:r>
            <a:r>
              <a:rPr lang="en-GB" altLang="x-none">
                <a:ea typeface="ＭＳ Ｐゴシック" charset="-128"/>
              </a:rPr>
              <a:t> axes reflect numbers of somatic mutations per megabase. Each bar is colored proportionately to the number of mutations per megabase attributed to the mutational signatures found in that sample. The naming of mutational signatures is consistent with previous reports (</a:t>
            </a:r>
            <a:r>
              <a:rPr lang="en-GB" altLang="x-none" i="1">
                <a:ea typeface="ＭＳ Ｐゴシック" charset="-128"/>
              </a:rPr>
              <a:t>16</a:t>
            </a:r>
            <a:r>
              <a:rPr lang="en-GB" altLang="x-none">
                <a:ea typeface="ＭＳ Ｐゴシック" charset="-128"/>
              </a:rPr>
              <a:t>–</a:t>
            </a:r>
            <a:r>
              <a:rPr lang="en-GB" altLang="x-none" i="1">
                <a:ea typeface="ＭＳ Ｐゴシック" charset="-128"/>
              </a:rPr>
              <a:t>18</a:t>
            </a:r>
            <a:r>
              <a:rPr lang="en-GB" altLang="x-none">
                <a:ea typeface="ＭＳ Ｐゴシック" charset="-128"/>
              </a:rPr>
              <a:t>). (</a:t>
            </a:r>
            <a:r>
              <a:rPr lang="en-GB" altLang="x-none" sz="1400" b="1">
                <a:ea typeface="ＭＳ Ｐゴシック" charset="-128"/>
              </a:rPr>
              <a:t>B</a:t>
            </a:r>
            <a:r>
              <a:rPr lang="en-GB" altLang="x-none">
                <a:ea typeface="ＭＳ Ｐゴシック" charset="-128"/>
              </a:rPr>
              <a:t>) Each panel contains the pattern of a mutational signature associated with tobacco smoking. Signatures are depicted using a 96-substitution classification defined by the substitution type and sequence context immediately 5′ and 3′ to the mutated base. Different colors are used to display the various types of substitutions. The percentages of mutations attributed to specific substitution types are on the </a:t>
            </a:r>
            <a:r>
              <a:rPr lang="en-GB" altLang="x-none" i="1">
                <a:ea typeface="ＭＳ Ｐゴシック" charset="-128"/>
              </a:rPr>
              <a:t>y</a:t>
            </a:r>
            <a:r>
              <a:rPr lang="en-GB" altLang="x-none">
                <a:ea typeface="ＭＳ Ｐゴシック" charset="-128"/>
              </a:rPr>
              <a:t> axes, whereas the </a:t>
            </a:r>
            <a:r>
              <a:rPr lang="en-GB" altLang="x-none" i="1">
                <a:ea typeface="ＭＳ Ｐゴシック" charset="-128"/>
              </a:rPr>
              <a:t>x</a:t>
            </a:r>
            <a:r>
              <a:rPr lang="en-GB" altLang="x-none">
                <a:ea typeface="ＭＳ Ｐゴシック" charset="-128"/>
              </a:rPr>
              <a:t> axes display different types of substitutions. Mutational signatures are depicted based on the trinucleotide frequency of the whole human genome. Signatures 2, 4, 5, 13, and 16 are extracted from cancers associated with tobacco smoking. The signature of benzo[</a:t>
            </a:r>
            <a:r>
              <a:rPr lang="en-GB" altLang="x-none" i="1">
                <a:ea typeface="ＭＳ Ｐゴシック" charset="-128"/>
              </a:rPr>
              <a:t>a</a:t>
            </a:r>
            <a:r>
              <a:rPr lang="en-GB" altLang="x-none">
                <a:ea typeface="ＭＳ Ｐゴシック" charset="-128"/>
              </a:rPr>
              <a:t>]pyrene is based on in vitro experimental data (</a:t>
            </a:r>
            <a:r>
              <a:rPr lang="en-GB" altLang="x-none" i="1">
                <a:ea typeface="ＭＳ Ｐゴシック" charset="-128"/>
              </a:rPr>
              <a:t>19</a:t>
            </a:r>
            <a:r>
              <a:rPr lang="en-GB" altLang="x-none">
                <a:ea typeface="ＭＳ Ｐゴシック" charset="-128"/>
              </a:rPr>
              <a:t>). Numerical values for these mutational signatures are provided in table S6.</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42" name="Text Box 2"/>
          <p:cNvSpPr txBox="1">
            <a:spLocks noChangeArrowheads="1"/>
          </p:cNvSpPr>
          <p:nvPr/>
        </p:nvSpPr>
        <p:spPr bwMode="auto">
          <a:xfrm>
            <a:off x="1400175" y="914400"/>
            <a:ext cx="4056063" cy="313531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fr-FR"/>
          </a:p>
        </p:txBody>
      </p:sp>
      <p:sp>
        <p:nvSpPr>
          <p:cNvPr id="317443" name="Text Box 3"/>
          <p:cNvSpPr txBox="1">
            <a:spLocks noGrp="1" noChangeArrowheads="1"/>
          </p:cNvSpPr>
          <p:nvPr>
            <p:ph type="body"/>
          </p:nvPr>
        </p:nvSpPr>
        <p:spPr>
          <a:xfrm>
            <a:off x="1046163" y="4352925"/>
            <a:ext cx="4770437" cy="347821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defTabSz="457200"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defRPr/>
            </a:pPr>
            <a:r>
              <a:rPr lang="en-GB" altLang="x-none">
                <a:ea typeface="ＭＳ Ｐゴシック" charset="-128"/>
              </a:rPr>
              <a:t>More reasons to quit Enrichment of a specifc mutational signature in cancers of smokers is strongly linked to the odds ratio of developing cancer.</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026"/>
          <p:cNvSpPr>
            <a:spLocks noGrp="1" noRot="1" noChangeAspect="1" noChangeArrowheads="1" noTextEdit="1"/>
          </p:cNvSpPr>
          <p:nvPr>
            <p:ph type="sldImg"/>
          </p:nvPr>
        </p:nvSpPr>
        <p:spPr>
          <a:ln/>
        </p:spPr>
      </p:sp>
      <p:sp>
        <p:nvSpPr>
          <p:cNvPr id="260098"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1026"/>
          <p:cNvSpPr>
            <a:spLocks noGrp="1" noRot="1" noChangeAspect="1" noChangeArrowheads="1" noTextEdit="1"/>
          </p:cNvSpPr>
          <p:nvPr>
            <p:ph type="sldImg"/>
          </p:nvPr>
        </p:nvSpPr>
        <p:spPr>
          <a:ln/>
        </p:spPr>
      </p:sp>
      <p:sp>
        <p:nvSpPr>
          <p:cNvPr id="262146"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1026"/>
          <p:cNvSpPr>
            <a:spLocks noGrp="1" noRot="1" noChangeAspect="1" noChangeArrowheads="1" noTextEdit="1"/>
          </p:cNvSpPr>
          <p:nvPr>
            <p:ph type="sldImg"/>
          </p:nvPr>
        </p:nvSpPr>
        <p:spPr>
          <a:ln/>
        </p:spPr>
      </p:sp>
      <p:sp>
        <p:nvSpPr>
          <p:cNvPr id="264194"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Espace réservé de l’image des diapositives 1"/>
          <p:cNvSpPr>
            <a:spLocks noGrp="1" noRot="1" noChangeAspect="1" noTextEdit="1"/>
          </p:cNvSpPr>
          <p:nvPr>
            <p:ph type="sldImg"/>
          </p:nvPr>
        </p:nvSpPr>
        <p:spPr>
          <a:ln/>
        </p:spPr>
      </p:sp>
      <p:sp>
        <p:nvSpPr>
          <p:cNvPr id="266242" name="Espace réservé des commentair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fr-FR" altLang="x-none" b="1">
                <a:ea typeface="ＭＳ Ｐゴシック" charset="-128"/>
              </a:rPr>
              <a:t>Figure 2. Relative abundances of bacterial phyla and classes.</a:t>
            </a:r>
          </a:p>
          <a:p>
            <a:pPr>
              <a:spcBef>
                <a:spcPct val="0"/>
              </a:spcBef>
            </a:pPr>
            <a:r>
              <a:rPr lang="fr-FR" altLang="x-none">
                <a:ea typeface="ＭＳ Ｐゴシック" charset="-128"/>
              </a:rPr>
              <a:t>Relative abundances (%) of bacteria were determined in feces from human adults with type 2 diabetes (green triangles, N = 10) and non-diabetic controls (blue dots, N = 10) by pyrosequencing analysis of the V4 region of the 16S rRNA gene. Mean values are denoted by red crosses and numbers. Values out of scale are shown in brackets.</a:t>
            </a:r>
          </a:p>
          <a:p>
            <a:pPr>
              <a:spcBef>
                <a:spcPct val="0"/>
              </a:spcBef>
            </a:pPr>
            <a:endParaRPr lang="fr-FR" altLang="x-none">
              <a:ea typeface="ＭＳ Ｐゴシック" charset="-128"/>
            </a:endParaRPr>
          </a:p>
        </p:txBody>
      </p:sp>
      <p:sp>
        <p:nvSpPr>
          <p:cNvPr id="266243" name="Espace réservé du numéro de diapositiv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24ECF318-D3D3-6D43-8D8A-D51C8F4DE746}" type="slidenum">
              <a:rPr lang="fr-FR" altLang="x-none" sz="1200" b="0"/>
              <a:pPr/>
              <a:t>139</a:t>
            </a:fld>
            <a:endParaRPr lang="fr-FR" altLang="x-none" sz="1200"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i="0" kern="1200" dirty="0">
                <a:solidFill>
                  <a:schemeClr val="tx1"/>
                </a:solidFill>
                <a:effectLst/>
                <a:latin typeface="Arial" charset="0"/>
                <a:ea typeface="ＭＳ Ｐゴシック" charset="0"/>
                <a:cs typeface="ＭＳ Ｐゴシック" charset="0"/>
              </a:rPr>
              <a:t>Ancient </a:t>
            </a:r>
            <a:r>
              <a:rPr lang="fr-FR" sz="1200" b="1" i="0" kern="1200" dirty="0" err="1">
                <a:solidFill>
                  <a:schemeClr val="tx1"/>
                </a:solidFill>
                <a:effectLst/>
                <a:latin typeface="Arial" charset="0"/>
                <a:ea typeface="ＭＳ Ｐゴシック" charset="0"/>
                <a:cs typeface="ＭＳ Ｐゴシック" charset="0"/>
              </a:rPr>
              <a:t>splits</a:t>
            </a:r>
            <a:endParaRPr lang="fr-FR" sz="1200" b="1" i="0" kern="1200" dirty="0">
              <a:solidFill>
                <a:schemeClr val="tx1"/>
              </a:solidFill>
              <a:effectLst/>
              <a:latin typeface="Arial" charset="0"/>
              <a:ea typeface="ＭＳ Ｐゴシック" charset="0"/>
              <a:cs typeface="ＭＳ Ｐゴシック" charset="0"/>
            </a:endParaRPr>
          </a:p>
          <a:p>
            <a:r>
              <a:rPr lang="fr-FR" sz="1200" b="0" i="0" kern="1200" dirty="0">
                <a:solidFill>
                  <a:schemeClr val="tx1"/>
                </a:solidFill>
                <a:effectLst/>
                <a:latin typeface="Arial" charset="0"/>
                <a:ea typeface="ＭＳ Ｐゴシック" charset="0"/>
                <a:cs typeface="ＭＳ Ｐゴシック" charset="0"/>
              </a:rPr>
              <a:t>In </a:t>
            </a:r>
            <a:r>
              <a:rPr lang="fr-FR" sz="1200" b="0" i="0" kern="1200" dirty="0" err="1">
                <a:solidFill>
                  <a:schemeClr val="tx1"/>
                </a:solidFill>
                <a:effectLst/>
                <a:latin typeface="Arial" charset="0"/>
                <a:ea typeface="ＭＳ Ｐゴシック" charset="0"/>
                <a:cs typeface="ＭＳ Ｐゴシック" charset="0"/>
              </a:rPr>
              <a:t>this</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diagram</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based</a:t>
            </a:r>
            <a:r>
              <a:rPr lang="fr-FR" sz="1200" b="0" i="0" kern="1200" dirty="0">
                <a:solidFill>
                  <a:schemeClr val="tx1"/>
                </a:solidFill>
                <a:effectLst/>
                <a:latin typeface="Arial" charset="0"/>
                <a:ea typeface="ＭＳ Ｐゴシック" charset="0"/>
                <a:cs typeface="ＭＳ Ｐゴシック" charset="0"/>
              </a:rPr>
              <a:t> on a new DNA </a:t>
            </a:r>
            <a:r>
              <a:rPr lang="fr-FR" sz="1200" b="0" i="0" kern="1200" dirty="0" err="1">
                <a:solidFill>
                  <a:schemeClr val="tx1"/>
                </a:solidFill>
                <a:effectLst/>
                <a:latin typeface="Arial" charset="0"/>
                <a:ea typeface="ＭＳ Ｐゴシック" charset="0"/>
                <a:cs typeface="ＭＳ Ｐゴシック" charset="0"/>
              </a:rPr>
              <a:t>study</a:t>
            </a:r>
            <a:r>
              <a:rPr lang="fr-FR" sz="1200" b="0" i="0" kern="1200" dirty="0">
                <a:solidFill>
                  <a:schemeClr val="tx1"/>
                </a:solidFill>
                <a:effectLst/>
                <a:latin typeface="Arial" charset="0"/>
                <a:ea typeface="ＭＳ Ｐゴシック" charset="0"/>
                <a:cs typeface="ＭＳ Ｐゴシック" charset="0"/>
              </a:rPr>
              <a:t>, </a:t>
            </a:r>
            <a:r>
              <a:rPr lang="fr-FR" sz="1200" b="0" i="1" kern="1200" dirty="0">
                <a:solidFill>
                  <a:schemeClr val="tx1"/>
                </a:solidFill>
                <a:effectLst/>
                <a:latin typeface="Arial" charset="0"/>
                <a:ea typeface="ＭＳ Ｐゴシック" charset="0"/>
                <a:cs typeface="ＭＳ Ｐゴシック" charset="0"/>
              </a:rPr>
              <a:t>Homo sapiens</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originates</a:t>
            </a:r>
            <a:r>
              <a:rPr lang="fr-FR" sz="1200" b="0" i="0" kern="1200" dirty="0">
                <a:solidFill>
                  <a:schemeClr val="tx1"/>
                </a:solidFill>
                <a:effectLst/>
                <a:latin typeface="Arial" charset="0"/>
                <a:ea typeface="ＭＳ Ｐゴシック" charset="0"/>
                <a:cs typeface="ＭＳ Ｐゴシック" charset="0"/>
              </a:rPr>
              <a:t> as a </a:t>
            </a:r>
            <a:r>
              <a:rPr lang="fr-FR" sz="1200" b="0" i="0" kern="1200" dirty="0" err="1">
                <a:solidFill>
                  <a:schemeClr val="tx1"/>
                </a:solidFill>
                <a:effectLst/>
                <a:latin typeface="Arial" charset="0"/>
                <a:ea typeface="ＭＳ Ｐゴシック" charset="0"/>
                <a:cs typeface="ＭＳ Ｐゴシック" charset="0"/>
              </a:rPr>
              <a:t>genetically</a:t>
            </a:r>
            <a:r>
              <a:rPr lang="fr-FR" sz="1200" b="0" i="0" kern="1200" dirty="0">
                <a:solidFill>
                  <a:schemeClr val="tx1"/>
                </a:solidFill>
                <a:effectLst/>
                <a:latin typeface="Arial" charset="0"/>
                <a:ea typeface="ＭＳ Ｐゴシック" charset="0"/>
                <a:cs typeface="ＭＳ Ｐゴシック" charset="0"/>
              </a:rPr>
              <a:t> distinct </a:t>
            </a:r>
            <a:r>
              <a:rPr lang="fr-FR" sz="1200" b="0" i="0" kern="1200" dirty="0" err="1">
                <a:solidFill>
                  <a:schemeClr val="tx1"/>
                </a:solidFill>
                <a:effectLst/>
                <a:latin typeface="Arial" charset="0"/>
                <a:ea typeface="ＭＳ Ｐゴシック" charset="0"/>
                <a:cs typeface="ＭＳ Ｐゴシック" charset="0"/>
              </a:rPr>
              <a:t>species</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between</a:t>
            </a:r>
            <a:r>
              <a:rPr lang="fr-FR" sz="1200" b="0" i="0" kern="1200" dirty="0">
                <a:solidFill>
                  <a:schemeClr val="tx1"/>
                </a:solidFill>
                <a:effectLst/>
                <a:latin typeface="Arial" charset="0"/>
                <a:ea typeface="ＭＳ Ｐゴシック" charset="0"/>
                <a:cs typeface="ＭＳ Ｐゴシック" charset="0"/>
              </a:rPr>
              <a:t> 350,000 and 260,000 </a:t>
            </a:r>
            <a:r>
              <a:rPr lang="fr-FR" sz="1200" b="0" i="0" kern="1200" dirty="0" err="1">
                <a:solidFill>
                  <a:schemeClr val="tx1"/>
                </a:solidFill>
                <a:effectLst/>
                <a:latin typeface="Arial" charset="0"/>
                <a:ea typeface="ＭＳ Ｐゴシック" charset="0"/>
                <a:cs typeface="ＭＳ Ｐゴシック" charset="0"/>
              </a:rPr>
              <a:t>years</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ago</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African</a:t>
            </a:r>
            <a:r>
              <a:rPr lang="fr-FR" sz="1200" b="0" i="0" kern="1200" dirty="0">
                <a:solidFill>
                  <a:schemeClr val="tx1"/>
                </a:solidFill>
                <a:effectLst/>
                <a:latin typeface="Arial" charset="0"/>
                <a:ea typeface="ＭＳ Ｐゴシック" charset="0"/>
                <a:cs typeface="ＭＳ Ｐゴシック" charset="0"/>
              </a:rPr>
              <a:t> populations </a:t>
            </a:r>
            <a:r>
              <a:rPr lang="fr-FR" sz="1200" b="0" i="0" kern="1200" dirty="0" err="1">
                <a:solidFill>
                  <a:schemeClr val="tx1"/>
                </a:solidFill>
                <a:effectLst/>
                <a:latin typeface="Arial" charset="0"/>
                <a:ea typeface="ＭＳ Ｐゴシック" charset="0"/>
                <a:cs typeface="ＭＳ Ｐゴシック" charset="0"/>
              </a:rPr>
              <a:t>branch</a:t>
            </a:r>
            <a:r>
              <a:rPr lang="fr-FR" sz="1200" b="0" i="0" kern="1200" dirty="0">
                <a:solidFill>
                  <a:schemeClr val="tx1"/>
                </a:solidFill>
                <a:effectLst/>
                <a:latin typeface="Arial" charset="0"/>
                <a:ea typeface="ＭＳ Ｐゴシック" charset="0"/>
                <a:cs typeface="ＭＳ Ｐゴシック" charset="0"/>
              </a:rPr>
              <a:t> in </a:t>
            </a:r>
            <a:r>
              <a:rPr lang="fr-FR" sz="1200" b="0" i="0" kern="1200" dirty="0" err="1">
                <a:solidFill>
                  <a:schemeClr val="tx1"/>
                </a:solidFill>
                <a:effectLst/>
                <a:latin typeface="Arial" charset="0"/>
                <a:ea typeface="ＭＳ Ｐゴシック" charset="0"/>
                <a:cs typeface="ＭＳ Ｐゴシック" charset="0"/>
              </a:rPr>
              <a:t>two</a:t>
            </a:r>
            <a:r>
              <a:rPr lang="fr-FR" sz="1200" b="0" i="0" kern="1200" dirty="0">
                <a:solidFill>
                  <a:schemeClr val="tx1"/>
                </a:solidFill>
                <a:effectLst/>
                <a:latin typeface="Arial" charset="0"/>
                <a:ea typeface="ＭＳ Ｐゴシック" charset="0"/>
                <a:cs typeface="ＭＳ Ｐゴシック" charset="0"/>
              </a:rPr>
              <a:t> directions and </a:t>
            </a:r>
            <a:r>
              <a:rPr lang="fr-FR" sz="1200" b="0" i="0" kern="1200" dirty="0" err="1">
                <a:solidFill>
                  <a:schemeClr val="tx1"/>
                </a:solidFill>
                <a:effectLst/>
                <a:latin typeface="Arial" charset="0"/>
                <a:ea typeface="ＭＳ Ｐゴシック" charset="0"/>
                <a:cs typeface="ＭＳ Ｐゴシック" charset="0"/>
              </a:rPr>
              <a:t>then</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further</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subdivide</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around</a:t>
            </a:r>
            <a:r>
              <a:rPr lang="fr-FR" sz="1200" b="0" i="0" kern="1200" dirty="0">
                <a:solidFill>
                  <a:schemeClr val="tx1"/>
                </a:solidFill>
                <a:effectLst/>
                <a:latin typeface="Arial" charset="0"/>
                <a:ea typeface="ＭＳ Ｐゴシック" charset="0"/>
                <a:cs typeface="ＭＳ Ｐゴシック" charset="0"/>
              </a:rPr>
              <a:t> 200,000 </a:t>
            </a:r>
            <a:r>
              <a:rPr lang="fr-FR" sz="1200" b="0" i="0" kern="1200" dirty="0" err="1">
                <a:solidFill>
                  <a:schemeClr val="tx1"/>
                </a:solidFill>
                <a:effectLst/>
                <a:latin typeface="Arial" charset="0"/>
                <a:ea typeface="ＭＳ Ｐゴシック" charset="0"/>
                <a:cs typeface="ＭＳ Ｐゴシック" charset="0"/>
              </a:rPr>
              <a:t>years</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ago</a:t>
            </a:r>
            <a:r>
              <a:rPr lang="fr-FR" sz="1200" b="0" i="0" kern="1200" dirty="0">
                <a:solidFill>
                  <a:schemeClr val="tx1"/>
                </a:solidFill>
                <a:effectLst/>
                <a:latin typeface="Arial" charset="0"/>
                <a:ea typeface="ＭＳ Ｐゴシック" charset="0"/>
                <a:cs typeface="ＭＳ Ｐゴシック" charset="0"/>
              </a:rPr>
              <a:t>. Non-</a:t>
            </a:r>
            <a:r>
              <a:rPr lang="fr-FR" sz="1200" b="0" i="0" kern="1200" dirty="0" err="1">
                <a:solidFill>
                  <a:schemeClr val="tx1"/>
                </a:solidFill>
                <a:effectLst/>
                <a:latin typeface="Arial" charset="0"/>
                <a:ea typeface="ＭＳ Ｐゴシック" charset="0"/>
                <a:cs typeface="ＭＳ Ｐゴシック" charset="0"/>
              </a:rPr>
              <a:t>African</a:t>
            </a:r>
            <a:r>
              <a:rPr lang="fr-FR" sz="1200" b="0" i="0" kern="1200" dirty="0">
                <a:solidFill>
                  <a:schemeClr val="tx1"/>
                </a:solidFill>
                <a:effectLst/>
                <a:latin typeface="Arial" charset="0"/>
                <a:ea typeface="ＭＳ Ｐゴシック" charset="0"/>
                <a:cs typeface="ＭＳ Ｐゴシック" charset="0"/>
              </a:rPr>
              <a:t> populations, </a:t>
            </a:r>
            <a:r>
              <a:rPr lang="fr-FR" sz="1200" b="0" i="0" kern="1200" dirty="0" err="1">
                <a:solidFill>
                  <a:schemeClr val="tx1"/>
                </a:solidFill>
                <a:effectLst/>
                <a:latin typeface="Arial" charset="0"/>
                <a:ea typeface="ＭＳ Ｐゴシック" charset="0"/>
                <a:cs typeface="ＭＳ Ｐゴシック" charset="0"/>
              </a:rPr>
              <a:t>bottom</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left</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appeared</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shortly</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after</a:t>
            </a:r>
            <a:r>
              <a:rPr lang="fr-FR" sz="1200" b="0" i="0" kern="1200" dirty="0">
                <a:solidFill>
                  <a:schemeClr val="tx1"/>
                </a:solidFill>
                <a:effectLst/>
                <a:latin typeface="Arial" charset="0"/>
                <a:ea typeface="ＭＳ Ｐゴシック" charset="0"/>
                <a:cs typeface="ＭＳ Ｐゴシック" charset="0"/>
              </a:rPr>
              <a:t> 100,000 </a:t>
            </a:r>
            <a:r>
              <a:rPr lang="fr-FR" sz="1200" b="0" i="0" kern="1200" dirty="0" err="1">
                <a:solidFill>
                  <a:schemeClr val="tx1"/>
                </a:solidFill>
                <a:effectLst/>
                <a:latin typeface="Arial" charset="0"/>
                <a:ea typeface="ＭＳ Ｐゴシック" charset="0"/>
                <a:cs typeface="ＭＳ Ｐゴシック" charset="0"/>
              </a:rPr>
              <a:t>years</a:t>
            </a:r>
            <a:r>
              <a:rPr lang="fr-FR" sz="1200" b="0" i="0" kern="1200" dirty="0">
                <a:solidFill>
                  <a:schemeClr val="tx1"/>
                </a:solidFill>
                <a:effectLst/>
                <a:latin typeface="Arial" charset="0"/>
                <a:ea typeface="ＭＳ Ｐゴシック" charset="0"/>
                <a:cs typeface="ＭＳ Ｐゴシック" charset="0"/>
              </a:rPr>
              <a:t> </a:t>
            </a:r>
            <a:r>
              <a:rPr lang="fr-FR" sz="1200" b="0" i="0" kern="1200" dirty="0" err="1">
                <a:solidFill>
                  <a:schemeClr val="tx1"/>
                </a:solidFill>
                <a:effectLst/>
                <a:latin typeface="Arial" charset="0"/>
                <a:ea typeface="ＭＳ Ｐゴシック" charset="0"/>
                <a:cs typeface="ＭＳ Ｐゴシック" charset="0"/>
              </a:rPr>
              <a:t>ago</a:t>
            </a:r>
            <a:r>
              <a:rPr lang="fr-FR" sz="1200" b="0" i="0" kern="1200" dirty="0">
                <a:solidFill>
                  <a:schemeClr val="tx1"/>
                </a:solidFill>
                <a:effectLst/>
                <a:latin typeface="Arial" charset="0"/>
                <a:ea typeface="ＭＳ Ｐゴシック" charset="0"/>
                <a:cs typeface="ＭＳ Ｐゴシック" charset="0"/>
              </a:rPr>
              <a:t>.</a:t>
            </a:r>
          </a:p>
          <a:p>
            <a:endParaRPr lang="en-GB" dirty="0"/>
          </a:p>
        </p:txBody>
      </p:sp>
      <p:sp>
        <p:nvSpPr>
          <p:cNvPr id="4" name="Espace réservé du numéro de diapositive 3"/>
          <p:cNvSpPr>
            <a:spLocks noGrp="1"/>
          </p:cNvSpPr>
          <p:nvPr>
            <p:ph type="sldNum" sz="quarter" idx="10"/>
          </p:nvPr>
        </p:nvSpPr>
        <p:spPr/>
        <p:txBody>
          <a:bodyPr/>
          <a:lstStyle/>
          <a:p>
            <a:pPr>
              <a:defRPr/>
            </a:pPr>
            <a:fld id="{04F41EC5-F1F0-E046-886A-89CC29599E42}" type="slidenum">
              <a:rPr lang="fr-FR" altLang="x-none" smtClean="0"/>
              <a:pPr>
                <a:defRPr/>
              </a:pPr>
              <a:t>22</a:t>
            </a:fld>
            <a:endParaRPr lang="fr-FR" altLang="x-none"/>
          </a:p>
        </p:txBody>
      </p:sp>
    </p:spTree>
    <p:extLst>
      <p:ext uri="{BB962C8B-B14F-4D97-AF65-F5344CB8AC3E}">
        <p14:creationId xmlns:p14="http://schemas.microsoft.com/office/powerpoint/2010/main" val="6647097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a:lnSpc>
                <a:spcPct val="93000"/>
              </a:lnSpc>
              <a:buClr>
                <a:srgbClr val="000000"/>
              </a:buClr>
              <a:buSzPct val="45000"/>
              <a:buFont typeface="Wingdings" charset="2"/>
              <a:buNone/>
            </a:pPr>
            <a:endParaRPr lang="x-none" altLang="x-none"/>
          </a:p>
        </p:txBody>
      </p:sp>
      <p:sp>
        <p:nvSpPr>
          <p:cNvPr id="4098" name="Text Box 2"/>
          <p:cNvSpPr txBox="1">
            <a:spLocks noGrp="1" noChangeArrowheads="1"/>
          </p:cNvSpPr>
          <p:nvPr>
            <p:ph type="body"/>
          </p:nvPr>
        </p:nvSpPr>
        <p:spPr>
          <a:xfrm>
            <a:off x="1185863" y="4787900"/>
            <a:ext cx="5407025" cy="382587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defRPr/>
            </a:pPr>
            <a:r>
              <a:rPr lang="en-GB" altLang="x-none">
                <a:latin typeface="Arial" charset="0"/>
                <a:ea typeface="msgothic" charset="-128"/>
                <a:cs typeface="msgothic" charset="-128"/>
              </a:rPr>
              <a:t>Schematic overview of the Human Pathology Atlas. A systems-level approach enables analysis of the protein-coding genes of 17 different cancer types from ~8000 patients. Results are available in an interactive open-access database.</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026"/>
          <p:cNvSpPr>
            <a:spLocks noGrp="1" noRot="1" noChangeAspect="1" noChangeArrowheads="1" noTextEdit="1"/>
          </p:cNvSpPr>
          <p:nvPr>
            <p:ph type="sldImg"/>
          </p:nvPr>
        </p:nvSpPr>
        <p:spPr>
          <a:ln/>
        </p:spPr>
      </p:sp>
      <p:sp>
        <p:nvSpPr>
          <p:cNvPr id="26829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27033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1026"/>
          <p:cNvSpPr>
            <a:spLocks noGrp="1" noRot="1" noChangeAspect="1" noChangeArrowheads="1" noTextEdit="1"/>
          </p:cNvSpPr>
          <p:nvPr>
            <p:ph type="sldImg"/>
          </p:nvPr>
        </p:nvSpPr>
        <p:spPr>
          <a:ln/>
        </p:spPr>
      </p:sp>
      <p:sp>
        <p:nvSpPr>
          <p:cNvPr id="272386"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2"/>
          <p:cNvSpPr>
            <a:spLocks noGrp="1" noRot="1" noChangeAspect="1" noChangeArrowheads="1" noTextEdit="1"/>
          </p:cNvSpPr>
          <p:nvPr>
            <p:ph type="sldImg"/>
          </p:nvPr>
        </p:nvSpPr>
        <p:spPr>
          <a:ln/>
        </p:spPr>
      </p:sp>
      <p:sp>
        <p:nvSpPr>
          <p:cNvPr id="27443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extLst>
      <p:ext uri="{BB962C8B-B14F-4D97-AF65-F5344CB8AC3E}">
        <p14:creationId xmlns:p14="http://schemas.microsoft.com/office/powerpoint/2010/main" val="19869906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2"/>
          <p:cNvSpPr>
            <a:spLocks noGrp="1" noRot="1" noChangeAspect="1" noChangeArrowheads="1" noTextEdit="1"/>
          </p:cNvSpPr>
          <p:nvPr>
            <p:ph type="sldImg"/>
          </p:nvPr>
        </p:nvSpPr>
        <p:spPr>
          <a:ln/>
        </p:spPr>
      </p:sp>
      <p:sp>
        <p:nvSpPr>
          <p:cNvPr id="27648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2"/>
          <p:cNvSpPr>
            <a:spLocks noGrp="1" noRot="1" noChangeAspect="1" noChangeArrowheads="1" noTextEdit="1"/>
          </p:cNvSpPr>
          <p:nvPr>
            <p:ph type="sldImg"/>
          </p:nvPr>
        </p:nvSpPr>
        <p:spPr>
          <a:ln/>
        </p:spPr>
      </p:sp>
      <p:sp>
        <p:nvSpPr>
          <p:cNvPr id="27853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fr-FR"/>
          </a:p>
        </p:txBody>
      </p:sp>
      <p:sp>
        <p:nvSpPr>
          <p:cNvPr id="4098" name="Text Box 2"/>
          <p:cNvSpPr txBox="1">
            <a:spLocks noGrp="1" noChangeArrowheads="1"/>
          </p:cNvSpPr>
          <p:nvPr>
            <p:ph type="body"/>
          </p:nvPr>
        </p:nvSpPr>
        <p:spPr>
          <a:xfrm>
            <a:off x="1185863" y="4787900"/>
            <a:ext cx="5407025" cy="382587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defRPr/>
            </a:pPr>
            <a:r>
              <a:rPr lang="en-GB" altLang="x-none">
                <a:ea typeface="msgothic" charset="-128"/>
                <a:cs typeface="msgothic" charset="-128"/>
              </a:rPr>
              <a:t>Sc2.0 Consortium chromosome assignments. The chromosomes (roman numerals) and their approximate sizes are indicated, along with the lead institution(s) involved in performing chromosome synthesis, assembly, and debugging, as well as raising the needed funds. The gel on the right shows a typical pulsed-field gel of a wild-type strain, with the chromosome-sized DNA molecules identified. Black dots indicate chromosome centromeres. BGI, Beijing Genomics Institute; JGI, Joint Genome Institute of the U.S. Department of Energy; JHU, The Johns Hopkins University; NYU, New York University; U, University; Res Inst, Research Institute.</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fr-FR"/>
          </a:p>
        </p:txBody>
      </p:sp>
      <p:sp>
        <p:nvSpPr>
          <p:cNvPr id="4098" name="Text Box 2"/>
          <p:cNvSpPr txBox="1">
            <a:spLocks noGrp="1" noChangeArrowheads="1"/>
          </p:cNvSpPr>
          <p:nvPr>
            <p:ph type="body"/>
          </p:nvPr>
        </p:nvSpPr>
        <p:spPr>
          <a:xfrm>
            <a:off x="1185863" y="4787900"/>
            <a:ext cx="5407025" cy="382587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defRPr/>
            </a:pPr>
            <a:r>
              <a:rPr lang="en-GB" altLang="x-none">
                <a:ea typeface="msgothic" charset="-128"/>
                <a:cs typeface="msgothic" charset="-128"/>
              </a:rPr>
              <a:t>Experimental setting and results for storing data on DNA. (</a:t>
            </a:r>
            <a:r>
              <a:rPr lang="en-GB" altLang="x-none" sz="1400" b="1">
                <a:ea typeface="msgothic" charset="-128"/>
                <a:cs typeface="msgothic" charset="-128"/>
              </a:rPr>
              <a:t>A</a:t>
            </a:r>
            <a:r>
              <a:rPr lang="en-GB" altLang="x-none">
                <a:ea typeface="msgothic" charset="-128"/>
                <a:cs typeface="msgothic" charset="-128"/>
              </a:rPr>
              <a:t>) Input files for encoding, size, and type. The total amount of data was 2.14 Mbytes after compression. (</a:t>
            </a:r>
            <a:r>
              <a:rPr lang="en-GB" altLang="x-none" sz="1400" b="1">
                <a:ea typeface="msgothic" charset="-128"/>
                <a:cs typeface="msgothic" charset="-128"/>
              </a:rPr>
              <a:t>B</a:t>
            </a:r>
            <a:r>
              <a:rPr lang="en-GB" altLang="x-none">
                <a:ea typeface="msgothic" charset="-128"/>
                <a:cs typeface="msgothic" charset="-128"/>
              </a:rPr>
              <a:t>) Structure of the oligos. Black labels, length in bytes; red, length in nucleotides; RS, Reed-Solomon error-correcting code. (</a:t>
            </a:r>
            <a:r>
              <a:rPr lang="en-GB" altLang="x-none" sz="1400" b="1">
                <a:ea typeface="msgothic" charset="-128"/>
                <a:cs typeface="msgothic" charset="-128"/>
              </a:rPr>
              <a:t>C</a:t>
            </a:r>
            <a:r>
              <a:rPr lang="en-GB" altLang="x-none">
                <a:ea typeface="msgothic" charset="-128"/>
                <a:cs typeface="msgothic" charset="-128"/>
              </a:rPr>
              <a:t>) Experimental results of the master pool. (</a:t>
            </a:r>
            <a:r>
              <a:rPr lang="en-GB" altLang="x-none" sz="1400" b="1">
                <a:ea typeface="msgothic" charset="-128"/>
                <a:cs typeface="msgothic" charset="-128"/>
              </a:rPr>
              <a:t>D</a:t>
            </a:r>
            <a:r>
              <a:rPr lang="en-GB" altLang="x-none">
                <a:ea typeface="msgothic" charset="-128"/>
                <a:cs typeface="msgothic" charset="-128"/>
              </a:rPr>
              <a:t>) Experimental procedures of deep copying of the oligo pool. (C and D) Histograms display the frequency of perfect calls per million sequenced reads (pcpm). Red, mean; blue, negative binomial fit to the pcpm. (</a:t>
            </a:r>
            <a:r>
              <a:rPr lang="en-GB" altLang="x-none" sz="1400" b="1">
                <a:ea typeface="msgothic" charset="-128"/>
                <a:cs typeface="msgothic" charset="-128"/>
              </a:rPr>
              <a:t>E</a:t>
            </a:r>
            <a:r>
              <a:rPr lang="en-GB" altLang="x-none">
                <a:ea typeface="msgothic" charset="-128"/>
                <a:cs typeface="msgothic" charset="-128"/>
              </a:rPr>
              <a:t>) Serial dilution experiment. The weight corresponds to the input DNA library that underwent PCR and sequencing. Green, correctly decoded; red, decoding failure.</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386"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x-none" b="1"/>
              <a:t>a</a:t>
            </a:r>
            <a:r>
              <a:rPr lang="fr-FR" altLang="x-none"/>
              <a:t>, Hand</a:t>
            </a:r>
            <a:r>
              <a:rPr lang="fr-FR" altLang="x-none" baseline="30000"/>
              <a:t>F</a:t>
            </a:r>
            <a:r>
              <a:rPr lang="fr-FR" altLang="x-none"/>
              <a:t> image. </a:t>
            </a:r>
            <a:r>
              <a:rPr lang="fr-FR" altLang="x-none" b="1"/>
              <a:t>b</a:t>
            </a:r>
            <a:r>
              <a:rPr lang="fr-FR" altLang="x-none"/>
              <a:t>, Encoding for 21 colours. </a:t>
            </a:r>
            <a:r>
              <a:rPr lang="fr-FR" altLang="x-none" b="1"/>
              <a:t>c</a:t>
            </a:r>
            <a:r>
              <a:rPr lang="fr-FR" altLang="x-none"/>
              <a:t>, Sequence at top shows the linear protospacer with pixet code followed by pixel values (distributed across image). Pixet shown under nucleotides, with binary-to-nucleotide conversion. Small colourful numbers below protospacer indicate individual pixels boxed on the image. Minimal hairpin protospacer shown on the right. </a:t>
            </a:r>
            <a:r>
              <a:rPr lang="fr-FR" altLang="x-none" b="1"/>
              <a:t>d</a:t>
            </a:r>
            <a:r>
              <a:rPr lang="fr-FR" altLang="x-none"/>
              <a:t>, One replicate at 655,360 reads. Black shown if no pixel information recovered. </a:t>
            </a:r>
            <a:r>
              <a:rPr lang="fr-FR" altLang="x-none" b="1"/>
              <a:t>e</a:t>
            </a:r>
            <a:r>
              <a:rPr lang="fr-FR" altLang="x-none"/>
              <a:t>, Accurately recalled pixets by read depth. Unfilled circles indicate points from 3 biological replicates, black line shows the mean. </a:t>
            </a:r>
            <a:r>
              <a:rPr lang="fr-FR" altLang="x-none" b="1"/>
              <a:t>f</a:t>
            </a:r>
            <a:r>
              <a:rPr lang="fr-FR" altLang="x-none"/>
              <a:t>, Result of down-sampling the sequencing reads. </a:t>
            </a:r>
            <a:r>
              <a:rPr lang="fr-FR" altLang="x-none" b="1"/>
              <a:t>g</a:t>
            </a:r>
            <a:r>
              <a:rPr lang="fr-FR" altLang="x-none"/>
              <a:t>, Reads required to reach 50%, 60%, 70%, and 80% accuracy on a given oligonucleotide set as a function of number of oligonucleotides supplied (</a:t>
            </a:r>
            <a:r>
              <a:rPr lang="fr-FR" altLang="x-none" i="1"/>
              <a:t>n</a:t>
            </a:r>
            <a:r>
              <a:rPr lang="fr-FR" altLang="x-none"/>
              <a:t> = 3; linear regression of the 80% curve, </a:t>
            </a:r>
            <a:r>
              <a:rPr lang="fr-FR" altLang="x-none" i="1"/>
              <a:t>R</a:t>
            </a:r>
            <a:r>
              <a:rPr lang="fr-FR" altLang="x-none" baseline="30000"/>
              <a:t>2</a:t>
            </a:r>
            <a:r>
              <a:rPr lang="fr-FR" altLang="x-none"/>
              <a:t> = 0.9975; runs test of the 80% curve, </a:t>
            </a:r>
            <a:r>
              <a:rPr lang="fr-FR" altLang="x-none" i="1"/>
              <a:t>P</a:t>
            </a:r>
            <a:r>
              <a:rPr lang="fr-FR" altLang="x-none"/>
              <a:t> &gt; 0.99). </a:t>
            </a:r>
            <a:r>
              <a:rPr lang="fr-FR" altLang="x-none" b="1"/>
              <a:t>h</a:t>
            </a:r>
            <a:r>
              <a:rPr lang="fr-FR" altLang="x-none"/>
              <a:t>, Image recall at time points after electroporation. </a:t>
            </a:r>
            <a:r>
              <a:rPr lang="fr-FR" altLang="x-none" b="1"/>
              <a:t>i</a:t>
            </a:r>
            <a:r>
              <a:rPr lang="fr-FR" altLang="x-none"/>
              <a:t>, Quantification of the percentage of accurately recalled pixets (in black) and percentage of arrays with oligonucleotide-derived spacers (in red) by time point. Unfilled circles represent 3 biological replicates, lines show the mean. Inset graph (left) expands first six hours. Statistical details in </a:t>
            </a:r>
            <a:r>
              <a:rPr lang="fr-FR" altLang="x-none">
                <a:hlinkClick r:id="rId3"/>
              </a:rPr>
              <a:t>Supplementary Table 1</a:t>
            </a:r>
            <a:r>
              <a:rPr lang="fr-FR" altLang="x-none"/>
              <a:t>.</a:t>
            </a:r>
            <a:endParaRPr lang="en-GB" altLang="x-none"/>
          </a:p>
        </p:txBody>
      </p:sp>
      <p:sp>
        <p:nvSpPr>
          <p:cNvPr id="16387"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fld id="{0767D2BB-D93E-7E4D-BD08-34E8B0C37C2E}" type="slidenum">
              <a:rPr lang="en-GB" altLang="x-none"/>
              <a:pPr/>
              <a:t>155</a:t>
            </a:fld>
            <a:endParaRPr lang="en-GB" altLang="x-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err="1"/>
              <a:t>Streptophyta</a:t>
            </a:r>
            <a:r>
              <a:rPr lang="en-GB"/>
              <a:t>: plants</a:t>
            </a:r>
          </a:p>
          <a:p>
            <a:r>
              <a:rPr lang="en-GB" err="1"/>
              <a:t>Chrodata</a:t>
            </a:r>
            <a:r>
              <a:rPr lang="en-GB"/>
              <a:t>: animal class(including fish,</a:t>
            </a:r>
            <a:r>
              <a:rPr lang="en-GB" baseline="0"/>
              <a:t> amphibians,..</a:t>
            </a:r>
            <a:r>
              <a:rPr lang="en-GB"/>
              <a:t>)</a:t>
            </a:r>
          </a:p>
        </p:txBody>
      </p:sp>
      <p:sp>
        <p:nvSpPr>
          <p:cNvPr id="4" name="Espace réservé du numéro de diapositive 3"/>
          <p:cNvSpPr>
            <a:spLocks noGrp="1"/>
          </p:cNvSpPr>
          <p:nvPr>
            <p:ph type="sldNum" sz="quarter" idx="10"/>
          </p:nvPr>
        </p:nvSpPr>
        <p:spPr/>
        <p:txBody>
          <a:bodyPr/>
          <a:lstStyle/>
          <a:p>
            <a:pPr>
              <a:defRPr/>
            </a:pPr>
            <a:fld id="{04F41EC5-F1F0-E046-886A-89CC29599E42}" type="slidenum">
              <a:rPr lang="fr-FR" altLang="x-none" smtClean="0"/>
              <a:pPr>
                <a:defRPr/>
              </a:pPr>
              <a:t>26</a:t>
            </a:fld>
            <a:endParaRPr lang="fr-FR" altLang="x-none"/>
          </a:p>
        </p:txBody>
      </p:sp>
    </p:spTree>
    <p:extLst>
      <p:ext uri="{BB962C8B-B14F-4D97-AF65-F5344CB8AC3E}">
        <p14:creationId xmlns:p14="http://schemas.microsoft.com/office/powerpoint/2010/main" val="20511888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386"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x-none" b="1"/>
              <a:t>a</a:t>
            </a:r>
            <a:r>
              <a:rPr lang="fr-FR" altLang="x-none"/>
              <a:t>, GIF to be encoded (adapted from Eadweard Muybridge, </a:t>
            </a:r>
            <a:r>
              <a:rPr lang="fr-FR" altLang="x-none" i="1"/>
              <a:t>Human and Animal Locomotion</a:t>
            </a:r>
            <a:r>
              <a:rPr lang="fr-FR" altLang="x-none"/>
              <a:t>, plate 626, thoroughbred bay mare ‘Annie G.’ galloping, Wikimedia Commons), along with an example of one pixet protospacer. </a:t>
            </a:r>
            <a:r>
              <a:rPr lang="fr-FR" altLang="x-none" b="1"/>
              <a:t>b</a:t>
            </a:r>
            <a:r>
              <a:rPr lang="fr-FR" altLang="x-none"/>
              <a:t>, Schematic of recording process. </a:t>
            </a:r>
            <a:r>
              <a:rPr lang="fr-FR" altLang="x-none" b="1"/>
              <a:t>c</a:t>
            </a:r>
            <a:r>
              <a:rPr lang="fr-FR" altLang="x-none"/>
              <a:t>, Percentage of arrays with expansions in the first three positions, by protospacer origin, at each sample point. Bars show mean ± s.e.m. (</a:t>
            </a:r>
            <a:r>
              <a:rPr lang="fr-FR" altLang="x-none" i="1"/>
              <a:t>n</a:t>
            </a:r>
            <a:r>
              <a:rPr lang="fr-FR" altLang="x-none"/>
              <a:t> = 3). </a:t>
            </a:r>
            <a:r>
              <a:rPr lang="fr-FR" altLang="x-none" b="1"/>
              <a:t>d</a:t>
            </a:r>
            <a:r>
              <a:rPr lang="fr-FR" altLang="x-none"/>
              <a:t>, Accurately recalled pixets as a function of reads (on the </a:t>
            </a:r>
            <a:r>
              <a:rPr lang="fr-FR" altLang="x-none" i="1"/>
              <a:t>x</a:t>
            </a:r>
            <a:r>
              <a:rPr lang="fr-FR" altLang="x-none"/>
              <a:t> axis) and frame (denoted by colour). Points show individual biological replicates. </a:t>
            </a:r>
            <a:r>
              <a:rPr lang="fr-FR" altLang="x-none" b="1"/>
              <a:t>e</a:t>
            </a:r>
            <a:r>
              <a:rPr lang="fr-FR" altLang="x-none"/>
              <a:t>, Examples of the result at different sequence depths (see dotted grey lines in </a:t>
            </a:r>
            <a:r>
              <a:rPr lang="fr-FR" altLang="x-none" b="1"/>
              <a:t>d</a:t>
            </a:r>
            <a:r>
              <a:rPr lang="fr-FR" altLang="x-none"/>
              <a:t>). </a:t>
            </a:r>
            <a:r>
              <a:rPr lang="fr-FR" altLang="x-none" b="1"/>
              <a:t>f</a:t>
            </a:r>
            <a:r>
              <a:rPr lang="fr-FR" altLang="x-none"/>
              <a:t>, Protospacer acquisition frequency for individual protospacers (of oligonucleotide-derived acquisitions) by frame, ranked by acquisition frequency. Points show 3 biological replicates. </a:t>
            </a:r>
            <a:r>
              <a:rPr lang="fr-FR" altLang="x-none" b="1"/>
              <a:t>g</a:t>
            </a:r>
            <a:r>
              <a:rPr lang="fr-FR" altLang="x-none"/>
              <a:t>, pLogo</a:t>
            </a:r>
            <a:r>
              <a:rPr lang="fr-FR" altLang="x-none" baseline="30000">
                <a:hlinkClick r:id="rId3" tooltip="O’Shea, J. P. et al. pLogo: a probabilistic approach to visualizing sequence motifs. Nat. Methods 10, 1211–1212 (2013)"/>
              </a:rPr>
              <a:t>30</a:t>
            </a:r>
            <a:r>
              <a:rPr lang="fr-FR" altLang="x-none"/>
              <a:t> of the top 10% of protospacers (all protospacers as background). Red line indicates </a:t>
            </a:r>
            <a:r>
              <a:rPr lang="fr-FR" altLang="x-none" i="1"/>
              <a:t>P</a:t>
            </a:r>
            <a:r>
              <a:rPr lang="fr-FR" altLang="x-none"/>
              <a:t> &lt; 0.05. Over-representation is positive, under-representation is negative. </a:t>
            </a:r>
            <a:r>
              <a:rPr lang="fr-FR" altLang="x-none" b="1"/>
              <a:t>h</a:t>
            </a:r>
            <a:r>
              <a:rPr lang="fr-FR" altLang="x-none"/>
              <a:t>, Result of electroporating the same oligonucleotides in the reverse order. Statistical details in </a:t>
            </a:r>
            <a:r>
              <a:rPr lang="fr-FR" altLang="x-none">
                <a:hlinkClick r:id="rId4"/>
              </a:rPr>
              <a:t>Supplementary Table 1</a:t>
            </a:r>
            <a:r>
              <a:rPr lang="fr-FR" altLang="x-none"/>
              <a:t>.</a:t>
            </a:r>
            <a:endParaRPr lang="en-GB" altLang="x-none"/>
          </a:p>
        </p:txBody>
      </p:sp>
      <p:sp>
        <p:nvSpPr>
          <p:cNvPr id="16387"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fld id="{2FC74193-D260-1842-9C7B-B67708495A7E}" type="slidenum">
              <a:rPr lang="en-GB" altLang="x-none"/>
              <a:pPr/>
              <a:t>156</a:t>
            </a:fld>
            <a:endParaRPr lang="en-GB" altLang="x-none"/>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Grp="1" noRot="1" noChangeAspect="1" noChangeArrowheads="1" noTextEdit="1"/>
          </p:cNvSpPr>
          <p:nvPr>
            <p:ph type="sldImg"/>
          </p:nvPr>
        </p:nvSpPr>
        <p:spPr>
          <a:ln/>
        </p:spPr>
      </p:sp>
      <p:sp>
        <p:nvSpPr>
          <p:cNvPr id="28672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Rot="1" noChangeAspect="1" noChangeArrowheads="1" noTextEdit="1"/>
          </p:cNvSpPr>
          <p:nvPr>
            <p:ph type="sldImg"/>
          </p:nvPr>
        </p:nvSpPr>
        <p:spPr>
          <a:ln/>
        </p:spPr>
      </p:sp>
      <p:sp>
        <p:nvSpPr>
          <p:cNvPr id="28877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Rot="1" noChangeAspect="1" noChangeArrowheads="1" noTextEdit="1"/>
          </p:cNvSpPr>
          <p:nvPr>
            <p:ph type="sldImg"/>
          </p:nvPr>
        </p:nvSpPr>
        <p:spPr>
          <a:ln/>
        </p:spPr>
      </p:sp>
      <p:sp>
        <p:nvSpPr>
          <p:cNvPr id="29081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Rot="1" noChangeAspect="1" noChangeArrowheads="1" noTextEdit="1"/>
          </p:cNvSpPr>
          <p:nvPr>
            <p:ph type="sldImg"/>
          </p:nvPr>
        </p:nvSpPr>
        <p:spPr>
          <a:ln/>
        </p:spPr>
      </p:sp>
      <p:sp>
        <p:nvSpPr>
          <p:cNvPr id="29286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2"/>
          <p:cNvSpPr>
            <a:spLocks noGrp="1" noRot="1" noChangeAspect="1" noChangeArrowheads="1" noTextEdit="1"/>
          </p:cNvSpPr>
          <p:nvPr>
            <p:ph type="sldImg"/>
          </p:nvPr>
        </p:nvSpPr>
        <p:spPr>
          <a:ln/>
        </p:spPr>
      </p:sp>
      <p:sp>
        <p:nvSpPr>
          <p:cNvPr id="29491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2"/>
          <p:cNvSpPr>
            <a:spLocks noGrp="1" noRot="1" noChangeAspect="1" noChangeArrowheads="1" noTextEdit="1"/>
          </p:cNvSpPr>
          <p:nvPr>
            <p:ph type="sldImg"/>
          </p:nvPr>
        </p:nvSpPr>
        <p:spPr>
          <a:ln/>
        </p:spPr>
      </p:sp>
      <p:sp>
        <p:nvSpPr>
          <p:cNvPr id="29696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Rot="1" noChangeAspect="1" noChangeArrowheads="1" noTextEdit="1"/>
          </p:cNvSpPr>
          <p:nvPr>
            <p:ph type="sldImg"/>
          </p:nvPr>
        </p:nvSpPr>
        <p:spPr>
          <a:ln/>
        </p:spPr>
      </p:sp>
      <p:sp>
        <p:nvSpPr>
          <p:cNvPr id="29901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Rot="1" noChangeAspect="1" noChangeArrowheads="1" noTextEdit="1"/>
          </p:cNvSpPr>
          <p:nvPr>
            <p:ph type="sldImg"/>
          </p:nvPr>
        </p:nvSpPr>
        <p:spPr>
          <a:ln/>
        </p:spPr>
      </p:sp>
      <p:sp>
        <p:nvSpPr>
          <p:cNvPr id="30105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2"/>
          <p:cNvSpPr>
            <a:spLocks noGrp="1" noRot="1" noChangeAspect="1" noChangeArrowheads="1" noTextEdit="1"/>
          </p:cNvSpPr>
          <p:nvPr>
            <p:ph type="sldImg"/>
          </p:nvPr>
        </p:nvSpPr>
        <p:spPr>
          <a:ln/>
        </p:spPr>
      </p:sp>
      <p:sp>
        <p:nvSpPr>
          <p:cNvPr id="30310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ChangeArrowheads="1" noTextEdit="1"/>
          </p:cNvSpPr>
          <p:nvPr>
            <p:ph type="sldImg"/>
          </p:nvPr>
        </p:nvSpPr>
        <p:spPr>
          <a:ln/>
        </p:spPr>
      </p:sp>
      <p:sp>
        <p:nvSpPr>
          <p:cNvPr id="4608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2"/>
          <p:cNvSpPr>
            <a:spLocks noGrp="1" noRot="1" noChangeAspect="1" noChangeArrowheads="1" noTextEdit="1"/>
          </p:cNvSpPr>
          <p:nvPr>
            <p:ph type="sldImg"/>
          </p:nvPr>
        </p:nvSpPr>
        <p:spPr>
          <a:ln/>
        </p:spPr>
      </p:sp>
      <p:sp>
        <p:nvSpPr>
          <p:cNvPr id="30720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1026"/>
          <p:cNvSpPr>
            <a:spLocks noGrp="1" noRot="1" noChangeAspect="1" noChangeArrowheads="1" noTextEdit="1"/>
          </p:cNvSpPr>
          <p:nvPr>
            <p:ph type="sldImg"/>
          </p:nvPr>
        </p:nvSpPr>
        <p:spPr>
          <a:ln/>
        </p:spPr>
      </p:sp>
      <p:sp>
        <p:nvSpPr>
          <p:cNvPr id="30925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2"/>
          <p:cNvSpPr>
            <a:spLocks noGrp="1" noRot="1" noChangeAspect="1" noChangeArrowheads="1" noTextEdit="1"/>
          </p:cNvSpPr>
          <p:nvPr>
            <p:ph type="sldImg"/>
          </p:nvPr>
        </p:nvSpPr>
        <p:spPr>
          <a:ln/>
        </p:spPr>
      </p:sp>
      <p:sp>
        <p:nvSpPr>
          <p:cNvPr id="31129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a:lnSpc>
                <a:spcPct val="93000"/>
              </a:lnSpc>
              <a:spcBef>
                <a:spcPct val="0"/>
              </a:spcBef>
              <a:buSzPct val="45000"/>
              <a:buFont typeface="Wingdings" charset="2"/>
              <a:buNone/>
            </a:pPr>
            <a:r>
              <a:rPr lang="en-GB" altLang="x-none">
                <a:ea typeface="ＭＳ Ｐゴシック" charset="-128"/>
              </a:rPr>
              <a:t>A typical RNA-seq data analysis workflow: the major steps involved in this pipeline are indicated, alongside some of the tools used to carry out individual steps. Quality assessment is first performed on the sequence reads before mapping them to a reference genome. The reads are then quantified into counts and normalized to minimize technical variability. Then statistical models for count data are applied to infer differential expression or differential exon usage.</a:t>
            </a:r>
          </a:p>
          <a:p>
            <a:endParaRPr lang="en-GB" altLang="x-none">
              <a:ea typeface="ＭＳ Ｐゴシック" charset="-128"/>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2"/>
          <p:cNvSpPr>
            <a:spLocks noGrp="1" noRot="1" noChangeAspect="1" noChangeArrowheads="1" noTextEdit="1"/>
          </p:cNvSpPr>
          <p:nvPr>
            <p:ph type="sldImg"/>
          </p:nvPr>
        </p:nvSpPr>
        <p:spPr>
          <a:ln/>
        </p:spPr>
      </p:sp>
      <p:sp>
        <p:nvSpPr>
          <p:cNvPr id="31334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Rot="1" noChangeAspect="1" noChangeArrowheads="1" noTextEdit="1"/>
          </p:cNvSpPr>
          <p:nvPr>
            <p:ph type="sldImg"/>
          </p:nvPr>
        </p:nvSpPr>
        <p:spPr>
          <a:ln/>
        </p:spPr>
      </p:sp>
      <p:sp>
        <p:nvSpPr>
          <p:cNvPr id="31539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2"/>
          <p:cNvSpPr>
            <a:spLocks noGrp="1" noRot="1" noChangeAspect="1" noChangeArrowheads="1" noTextEdit="1"/>
          </p:cNvSpPr>
          <p:nvPr>
            <p:ph type="sldImg"/>
          </p:nvPr>
        </p:nvSpPr>
        <p:spPr>
          <a:ln/>
        </p:spPr>
      </p:sp>
      <p:sp>
        <p:nvSpPr>
          <p:cNvPr id="31744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2"/>
          <p:cNvSpPr>
            <a:spLocks noGrp="1" noRot="1" noChangeAspect="1" noChangeArrowheads="1" noTextEdit="1"/>
          </p:cNvSpPr>
          <p:nvPr>
            <p:ph type="sldImg"/>
          </p:nvPr>
        </p:nvSpPr>
        <p:spPr>
          <a:ln/>
        </p:spPr>
      </p:sp>
      <p:sp>
        <p:nvSpPr>
          <p:cNvPr id="31949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2"/>
          <p:cNvSpPr>
            <a:spLocks noGrp="1" noRot="1" noChangeAspect="1" noChangeArrowheads="1" noTextEdit="1"/>
          </p:cNvSpPr>
          <p:nvPr>
            <p:ph type="sldImg"/>
          </p:nvPr>
        </p:nvSpPr>
        <p:spPr>
          <a:ln/>
        </p:spPr>
      </p:sp>
      <p:sp>
        <p:nvSpPr>
          <p:cNvPr id="32153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30DC2134-9592-ED4F-AEE7-174320A03E9E}" type="slidenum">
              <a:rPr lang="fr-FR" altLang="x-none" sz="1200" b="0"/>
              <a:pPr/>
              <a:t>177</a:t>
            </a:fld>
            <a:endParaRPr lang="fr-FR" altLang="x-none" sz="1200" b="0"/>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166948E1-A2E0-D048-B318-BD51C7C97614}" type="slidenum">
              <a:rPr lang="fr-FR" altLang="x-none" sz="1200" b="0"/>
              <a:pPr/>
              <a:t>178</a:t>
            </a:fld>
            <a:endParaRPr lang="fr-FR" altLang="x-none" sz="1200" b="0"/>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102A5236-0E50-FB44-B6FE-48E450A6E083}" type="slidenum">
              <a:rPr lang="fr-FR" altLang="x-none" sz="1200" b="0"/>
              <a:pPr/>
              <a:t>30</a:t>
            </a:fld>
            <a:endParaRPr lang="fr-FR" altLang="x-none" sz="1200" b="0"/>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755FE6E7-188E-2B43-90B9-820D07A72D2E}" type="slidenum">
              <a:rPr lang="fr-FR" altLang="x-none" sz="1200" b="0"/>
              <a:pPr/>
              <a:t>31</a:t>
            </a:fld>
            <a:endParaRPr lang="fr-FR" altLang="x-none" sz="1200" b="0"/>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GB" altLang="x-none">
                <a:ea typeface="ＭＳ Ｐゴシック" charset="-128"/>
              </a:rPr>
              <a:t>Add complementary material to comply with actual use of Bioinformatics</a:t>
            </a:r>
          </a:p>
          <a:p>
            <a:pPr>
              <a:spcBef>
                <a:spcPct val="0"/>
              </a:spcBef>
            </a:pPr>
            <a:r>
              <a:rPr lang="en-GB" altLang="x-none" sz="2400">
                <a:ea typeface="ＭＳ Ｐゴシック" charset="-128"/>
              </a:rPr>
              <a:t>The primary goal of bioinformatics is to increase the understanding of biological processes, focusing on developing and applying computationally intensive techniques such as pattern recognition, data mining, machine learning algorithms and visualization. These techniques are then harnessed towards answering biological questions which cannot be tackled by traditional approaches. </a:t>
            </a:r>
          </a:p>
          <a:p>
            <a:pPr eaLnBrk="1" hangingPunct="1"/>
            <a:endParaRPr lang="en-GB"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ChangeArrowheads="1" noTextEdit="1"/>
          </p:cNvSpPr>
          <p:nvPr>
            <p:ph type="sldImg"/>
          </p:nvPr>
        </p:nvSpPr>
        <p:spPr>
          <a:ln/>
        </p:spPr>
      </p:sp>
      <p:sp>
        <p:nvSpPr>
          <p:cNvPr id="5427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15DDD666-3FD2-AF43-B6F3-BFDE3D79ED80}" type="slidenum">
              <a:rPr lang="fr-FR" altLang="x-none" sz="1200" b="0"/>
              <a:pPr/>
              <a:t>34</a:t>
            </a:fld>
            <a:endParaRPr lang="fr-FR" altLang="x-none" sz="1200" b="0"/>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026"/>
          <p:cNvSpPr>
            <a:spLocks noGrp="1" noRot="1" noChangeAspect="1" noChangeArrowheads="1" noTextEdit="1"/>
          </p:cNvSpPr>
          <p:nvPr>
            <p:ph type="sldImg"/>
          </p:nvPr>
        </p:nvSpPr>
        <p:spPr>
          <a:ln/>
        </p:spPr>
      </p:sp>
      <p:sp>
        <p:nvSpPr>
          <p:cNvPr id="18434"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ChangeArrowheads="1" noTextEdit="1"/>
          </p:cNvSpPr>
          <p:nvPr>
            <p:ph type="sldImg"/>
          </p:nvPr>
        </p:nvSpPr>
        <p:spPr>
          <a:ln/>
        </p:spPr>
      </p:sp>
      <p:sp>
        <p:nvSpPr>
          <p:cNvPr id="5837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ln/>
        </p:spPr>
      </p:sp>
      <p:sp>
        <p:nvSpPr>
          <p:cNvPr id="6041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a:ln/>
        </p:spPr>
      </p:sp>
      <p:sp>
        <p:nvSpPr>
          <p:cNvPr id="6451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ChangeArrowheads="1" noTextEdit="1"/>
          </p:cNvSpPr>
          <p:nvPr>
            <p:ph type="sldImg"/>
          </p:nvPr>
        </p:nvSpPr>
        <p:spPr>
          <a:ln/>
        </p:spPr>
      </p:sp>
      <p:sp>
        <p:nvSpPr>
          <p:cNvPr id="6656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0E35A5F-A1E7-CA42-84B8-30FD601A985D}" type="slidenum">
              <a:rPr lang="fr-FR" altLang="x-none" sz="1200" b="0"/>
              <a:pPr/>
              <a:t>42</a:t>
            </a:fld>
            <a:endParaRPr lang="fr-FR" altLang="x-none" sz="1200" b="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3A5DD0A8-A9DF-5E44-91D7-F064C99442C4}" type="slidenum">
              <a:rPr lang="fr-FR" altLang="x-none" sz="1200" b="0"/>
              <a:pPr/>
              <a:t>43</a:t>
            </a:fld>
            <a:endParaRPr lang="fr-FR" altLang="x-none" sz="1200" b="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21636143-F3B0-2F4E-9556-A0D8AF327931}" type="slidenum">
              <a:rPr lang="fr-FR" altLang="x-none" sz="1200" b="0"/>
              <a:pPr/>
              <a:t>44</a:t>
            </a:fld>
            <a:endParaRPr lang="fr-FR" altLang="x-none" sz="1200" b="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nSpc>
                <a:spcPct val="130000"/>
              </a:lnSpc>
              <a:spcBef>
                <a:spcPct val="50000"/>
              </a:spcBef>
            </a:pPr>
            <a:r>
              <a:rPr lang="en-GB" altLang="x-none" sz="2400" b="1">
                <a:ea typeface="ＭＳ Ｐゴシック" charset="-128"/>
              </a:rPr>
              <a:t>Characterization of any new DNA or protein sequence starts with a database search aiming at finding out whether homologs of this gene (protein) are already available, and if they are, what is known about them.</a:t>
            </a:r>
            <a:endParaRPr lang="en-GB" altLang="x-none">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026"/>
          <p:cNvSpPr>
            <a:spLocks noGrp="1" noRot="1" noChangeAspect="1" noChangeArrowheads="1" noTextEdit="1"/>
          </p:cNvSpPr>
          <p:nvPr>
            <p:ph type="sldImg"/>
          </p:nvPr>
        </p:nvSpPr>
        <p:spPr>
          <a:ln/>
        </p:spPr>
      </p:sp>
      <p:sp>
        <p:nvSpPr>
          <p:cNvPr id="21506"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E9B5B5C7-40D4-0547-BB12-09E9FB6511EC}" type="slidenum">
              <a:rPr lang="fr-FR" altLang="x-none" sz="1200" b="0"/>
              <a:pPr/>
              <a:t>45</a:t>
            </a:fld>
            <a:endParaRPr lang="fr-FR" altLang="x-none" sz="1200" b="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dirty="0">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E114A816-C204-5748-BB09-0BBDDEF7FC73}" type="slidenum">
              <a:rPr lang="fr-FR" altLang="x-none" sz="1200" b="0"/>
              <a:pPr/>
              <a:t>46</a:t>
            </a:fld>
            <a:endParaRPr lang="fr-FR" altLang="x-none" sz="1200" b="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E7EFFED2-2500-9F45-925C-35E9D01DD674}" type="slidenum">
              <a:rPr lang="fr-FR" altLang="x-none" sz="1200" b="0"/>
              <a:pPr/>
              <a:t>47</a:t>
            </a:fld>
            <a:endParaRPr lang="fr-FR" altLang="x-none" sz="1200" b="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B478E402-6BFD-5D4E-A39D-85E36AB7721A}" type="slidenum">
              <a:rPr lang="fr-FR" altLang="x-none" sz="1200" b="0"/>
              <a:pPr/>
              <a:t>48</a:t>
            </a:fld>
            <a:endParaRPr lang="fr-FR" altLang="x-none" sz="1200" b="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BD6E892E-75C8-8545-9B68-7750C883275F}" type="slidenum">
              <a:rPr lang="fr-FR" altLang="x-none" sz="1200" b="0"/>
              <a:pPr/>
              <a:t>49</a:t>
            </a:fld>
            <a:endParaRPr lang="fr-FR" altLang="x-none" sz="1200" b="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805FBA5D-77AF-464E-994A-E43955B646F7}" type="slidenum">
              <a:rPr lang="fr-FR" altLang="x-none" sz="1200" b="0"/>
              <a:pPr/>
              <a:t>50</a:t>
            </a:fld>
            <a:endParaRPr lang="fr-FR" altLang="x-none" sz="1200" b="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9A311073-8C28-BF45-B4B6-01E3E50ED3C0}" type="slidenum">
              <a:rPr lang="fr-FR" altLang="x-none" sz="1200" b="0"/>
              <a:pPr/>
              <a:t>51</a:t>
            </a:fld>
            <a:endParaRPr lang="fr-FR" altLang="x-none" sz="1200" b="0"/>
          </a:p>
        </p:txBody>
      </p:sp>
      <p:sp>
        <p:nvSpPr>
          <p:cNvPr id="91138" name="Rectangle 1026"/>
          <p:cNvSpPr>
            <a:spLocks noGrp="1" noRot="1" noChangeAspect="1" noChangeArrowheads="1" noTextEdit="1"/>
          </p:cNvSpPr>
          <p:nvPr>
            <p:ph type="sldImg"/>
          </p:nvPr>
        </p:nvSpPr>
        <p:spPr>
          <a:ln/>
        </p:spPr>
      </p:sp>
      <p:sp>
        <p:nvSpPr>
          <p:cNvPr id="91139"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170C9E50-AFA1-9B46-B6E2-F94D1BEAFEE1}" type="slidenum">
              <a:rPr lang="fr-FR" altLang="x-none" sz="1200" b="0"/>
              <a:pPr/>
              <a:t>52</a:t>
            </a:fld>
            <a:endParaRPr lang="fr-FR" altLang="x-none" sz="1200" b="0"/>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AF76737-B3D1-7E4A-B5A3-283323DD404C}" type="slidenum">
              <a:rPr lang="fr-FR" altLang="x-none" sz="1200" b="0"/>
              <a:pPr/>
              <a:t>53</a:t>
            </a:fld>
            <a:endParaRPr lang="fr-FR" altLang="x-none" sz="1200" b="0"/>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45D8B2EF-F166-6B43-9498-FED2993E711D}" type="slidenum">
              <a:rPr lang="fr-FR" altLang="x-none" sz="1200" b="0"/>
              <a:pPr/>
              <a:t>55</a:t>
            </a:fld>
            <a:endParaRPr lang="fr-FR" altLang="x-none" sz="1200" b="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ln/>
        </p:spPr>
      </p:sp>
      <p:sp>
        <p:nvSpPr>
          <p:cNvPr id="2355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05CFE5DC-9DD5-AF4E-8540-BA7F4542C98F}" type="slidenum">
              <a:rPr lang="fr-FR" altLang="x-none" sz="1200" b="0"/>
              <a:pPr/>
              <a:t>56</a:t>
            </a:fld>
            <a:endParaRPr lang="fr-FR" altLang="x-none" sz="1200" b="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Espace réservé de l’image des diapositives 1"/>
          <p:cNvSpPr>
            <a:spLocks noGrp="1" noRot="1" noChangeAspect="1" noTextEdit="1"/>
          </p:cNvSpPr>
          <p:nvPr>
            <p:ph type="sldImg"/>
          </p:nvPr>
        </p:nvSpPr>
        <p:spPr>
          <a:ln/>
        </p:spPr>
      </p:sp>
      <p:sp>
        <p:nvSpPr>
          <p:cNvPr id="103426" name="Espace réservé des commentair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a:ea typeface="ＭＳ Ｐゴシック" charset="-128"/>
              </a:rPr>
              <a:t>The hybrid nuclear genome of P. sorbitophila. The 14 chromosomes are represented by pairs according to their synteny. Chromosomes A/B and C/D are partly heterozygous, partly homozygous. Chromosomes E/F/I/J and M/N are heterozygous, and G/H and K/L are homozygous. The translocation breakpoint observed between chromosomes E, F, I, and J is represented by crossed chromosomes. Red and blue colors correspond to the proposed Pγ and Pε parental subgenomes, respectively, and hatched boxes to synteny losses between the homeologous chromosomes. Percentages of nucleotide identity between heterozygous regions are also indicated. Position of predicted centromeres (Figure S4) and of the 15 clusters of NUMT loci comprising a total of 24 NUMTs (Table S3) are shown by white dots and pins, respectively. Triangles indicate the positions of selected sequences used in P. farinosa CBS2001 strain (Table S4). The nucleotide identity level observed between P. sorbitophila and P. farinosa for the selected sequences is represented as followed: black triangles for 100% identity, gray for 99% and white for less than 96%. Below each chromosome pair (or at right for the crossed chromosomes) is represented the GC content variation (as shown in Materials and Methods and Figure S5) calculated for genes present at two allelic copies in chromosome pairs. The colors for curves correspond to subgenomes as for chromosomes.</a:t>
            </a:r>
          </a:p>
          <a:p>
            <a:endParaRPr lang="fr-FR" altLang="x-none">
              <a:ea typeface="ＭＳ Ｐゴシック" charset="-128"/>
            </a:endParaRPr>
          </a:p>
        </p:txBody>
      </p:sp>
      <p:sp>
        <p:nvSpPr>
          <p:cNvPr id="103427" name="Espace réservé du numéro de diapositiv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8A68C67F-B231-0741-9208-F81FCE1E5F51}" type="slidenum">
              <a:rPr lang="fr-FR" altLang="x-none" sz="1200" b="0"/>
              <a:pPr/>
              <a:t>58</a:t>
            </a:fld>
            <a:endParaRPr lang="fr-FR" altLang="x-none" sz="1200" b="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0716D376-CEBE-674A-8628-707B4AD8E238}" type="slidenum">
              <a:rPr lang="fr-FR" altLang="x-none" sz="1200" b="0"/>
              <a:pPr/>
              <a:t>59</a:t>
            </a:fld>
            <a:endParaRPr lang="fr-FR" altLang="x-none" sz="1200" b="0"/>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30C5C58-D609-F44E-9B1E-F6DDC1E0FC13}" type="slidenum">
              <a:rPr lang="fr-FR" altLang="x-none" sz="1200" b="0"/>
              <a:pPr/>
              <a:t>61</a:t>
            </a:fld>
            <a:endParaRPr lang="fr-FR" altLang="x-none" sz="1200" b="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ln/>
        </p:spPr>
      </p:sp>
      <p:sp>
        <p:nvSpPr>
          <p:cNvPr id="11059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1026"/>
          <p:cNvSpPr>
            <a:spLocks noGrp="1" noRot="1" noChangeAspect="1" noChangeArrowheads="1" noTextEdit="1"/>
          </p:cNvSpPr>
          <p:nvPr>
            <p:ph type="sldImg"/>
          </p:nvPr>
        </p:nvSpPr>
        <p:spPr>
          <a:ln/>
        </p:spPr>
      </p:sp>
      <p:sp>
        <p:nvSpPr>
          <p:cNvPr id="11469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0FE008FE-3944-4A47-9318-60A33A6C944B}" type="slidenum">
              <a:rPr lang="fr-FR" altLang="x-none" sz="1200" b="0"/>
              <a:pPr/>
              <a:t>65</a:t>
            </a:fld>
            <a:endParaRPr lang="fr-FR" altLang="x-none" sz="1200" b="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026"/>
          <p:cNvSpPr>
            <a:spLocks noGrp="1" noRot="1" noChangeAspect="1" noChangeArrowheads="1" noTextEdit="1"/>
          </p:cNvSpPr>
          <p:nvPr>
            <p:ph type="sldImg"/>
          </p:nvPr>
        </p:nvSpPr>
        <p:spPr>
          <a:ln/>
        </p:spPr>
      </p:sp>
      <p:sp>
        <p:nvSpPr>
          <p:cNvPr id="25602"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1C3EF736-6EB1-D34E-AAFD-7A239B3DD99E}" type="slidenum">
              <a:rPr lang="fr-FR" altLang="x-none" sz="1200" b="0"/>
              <a:pPr/>
              <a:t>68</a:t>
            </a:fld>
            <a:endParaRPr lang="fr-FR" altLang="x-none" sz="1200" b="0"/>
          </a:p>
        </p:txBody>
      </p:sp>
      <p:sp>
        <p:nvSpPr>
          <p:cNvPr id="122882" name="Rectangle 1026"/>
          <p:cNvSpPr>
            <a:spLocks noGrp="1" noRot="1" noChangeAspect="1" noChangeArrowheads="1" noTextEdit="1"/>
          </p:cNvSpPr>
          <p:nvPr>
            <p:ph type="sldImg"/>
          </p:nvPr>
        </p:nvSpPr>
        <p:spPr>
          <a:ln/>
        </p:spPr>
      </p:sp>
      <p:sp>
        <p:nvSpPr>
          <p:cNvPr id="122883"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Rot="1" noChangeAspect="1" noChangeArrowheads="1" noTextEdit="1"/>
          </p:cNvSpPr>
          <p:nvPr>
            <p:ph type="sldImg"/>
          </p:nvPr>
        </p:nvSpPr>
        <p:spPr>
          <a:ln/>
        </p:spPr>
      </p:sp>
      <p:sp>
        <p:nvSpPr>
          <p:cNvPr id="13107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Rot="1" noChangeAspect="1" noChangeArrowheads="1" noTextEdit="1"/>
          </p:cNvSpPr>
          <p:nvPr>
            <p:ph type="sldImg"/>
          </p:nvPr>
        </p:nvSpPr>
        <p:spPr>
          <a:ln/>
        </p:spPr>
      </p:sp>
      <p:sp>
        <p:nvSpPr>
          <p:cNvPr id="13312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ln/>
        </p:spPr>
      </p:sp>
      <p:sp>
        <p:nvSpPr>
          <p:cNvPr id="13517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Rot="1" noChangeAspect="1" noChangeArrowheads="1" noTextEdit="1"/>
          </p:cNvSpPr>
          <p:nvPr>
            <p:ph type="sldImg"/>
          </p:nvPr>
        </p:nvSpPr>
        <p:spPr>
          <a:ln/>
        </p:spPr>
      </p:sp>
      <p:sp>
        <p:nvSpPr>
          <p:cNvPr id="13721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Rot="1" noChangeAspect="1" noChangeArrowheads="1" noTextEdit="1"/>
          </p:cNvSpPr>
          <p:nvPr>
            <p:ph type="sldImg"/>
          </p:nvPr>
        </p:nvSpPr>
        <p:spPr>
          <a:ln/>
        </p:spPr>
      </p:sp>
      <p:sp>
        <p:nvSpPr>
          <p:cNvPr id="13926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Rot="1" noChangeAspect="1" noChangeArrowheads="1" noTextEdit="1"/>
          </p:cNvSpPr>
          <p:nvPr>
            <p:ph type="sldImg"/>
          </p:nvPr>
        </p:nvSpPr>
        <p:spPr>
          <a:ln/>
        </p:spPr>
      </p:sp>
      <p:sp>
        <p:nvSpPr>
          <p:cNvPr id="14131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026"/>
          <p:cNvSpPr>
            <a:spLocks noGrp="1" noRot="1" noChangeAspect="1" noChangeArrowheads="1" noTextEdit="1"/>
          </p:cNvSpPr>
          <p:nvPr>
            <p:ph type="sldImg"/>
          </p:nvPr>
        </p:nvSpPr>
        <p:spPr>
          <a:ln/>
        </p:spPr>
      </p:sp>
      <p:sp>
        <p:nvSpPr>
          <p:cNvPr id="2765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Rot="1" noChangeAspect="1" noChangeArrowheads="1" noTextEdit="1"/>
          </p:cNvSpPr>
          <p:nvPr>
            <p:ph type="sldImg"/>
          </p:nvPr>
        </p:nvSpPr>
        <p:spPr>
          <a:ln/>
        </p:spPr>
      </p:sp>
      <p:sp>
        <p:nvSpPr>
          <p:cNvPr id="14336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Rot="1" noChangeAspect="1" noChangeArrowheads="1" noTextEdit="1"/>
          </p:cNvSpPr>
          <p:nvPr>
            <p:ph type="sldImg"/>
          </p:nvPr>
        </p:nvSpPr>
        <p:spPr>
          <a:ln/>
        </p:spPr>
      </p:sp>
      <p:sp>
        <p:nvSpPr>
          <p:cNvPr id="14541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ln/>
        </p:spPr>
      </p:sp>
      <p:sp>
        <p:nvSpPr>
          <p:cNvPr id="14745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026"/>
          <p:cNvSpPr>
            <a:spLocks noGrp="1" noRot="1" noChangeAspect="1" noChangeArrowheads="1" noTextEdit="1"/>
          </p:cNvSpPr>
          <p:nvPr>
            <p:ph type="sldImg"/>
          </p:nvPr>
        </p:nvSpPr>
        <p:spPr>
          <a:ln/>
        </p:spPr>
      </p:sp>
      <p:sp>
        <p:nvSpPr>
          <p:cNvPr id="151554"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ln/>
        </p:spPr>
      </p:sp>
      <p:sp>
        <p:nvSpPr>
          <p:cNvPr id="15360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026"/>
          <p:cNvSpPr>
            <a:spLocks noGrp="1" noRot="1" noChangeAspect="1" noChangeArrowheads="1" noTextEdit="1"/>
          </p:cNvSpPr>
          <p:nvPr>
            <p:ph type="sldImg"/>
          </p:nvPr>
        </p:nvSpPr>
        <p:spPr>
          <a:ln/>
        </p:spPr>
      </p:sp>
      <p:sp>
        <p:nvSpPr>
          <p:cNvPr id="15565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61BF04A-04B9-1A47-9FA5-CB4D9486B34B}" type="slidenum">
              <a:rPr lang="fr-FR" altLang="x-none" sz="1200" b="0"/>
              <a:pPr/>
              <a:t>85</a:t>
            </a:fld>
            <a:endParaRPr lang="fr-FR" altLang="x-none" sz="1200" b="0"/>
          </a:p>
        </p:txBody>
      </p:sp>
      <p:sp>
        <p:nvSpPr>
          <p:cNvPr id="157698" name="Rectangle 1026"/>
          <p:cNvSpPr>
            <a:spLocks noGrp="1" noRot="1" noChangeAspect="1" noChangeArrowheads="1" noTextEdit="1"/>
          </p:cNvSpPr>
          <p:nvPr>
            <p:ph type="sldImg"/>
          </p:nvPr>
        </p:nvSpPr>
        <p:spPr>
          <a:ln/>
        </p:spPr>
      </p:sp>
      <p:sp>
        <p:nvSpPr>
          <p:cNvPr id="157699"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GB" altLang="x-none">
                <a:ea typeface="ＭＳ Ｐゴシック" charset="-128"/>
              </a:rPr>
              <a:t>Homologs: g</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Rot="1" noChangeAspect="1" noChangeArrowheads="1" noTextEdit="1"/>
          </p:cNvSpPr>
          <p:nvPr>
            <p:ph type="sldImg"/>
          </p:nvPr>
        </p:nvSpPr>
        <p:spPr>
          <a:ln/>
        </p:spPr>
      </p:sp>
      <p:sp>
        <p:nvSpPr>
          <p:cNvPr id="15974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EA442637-34FE-0941-9391-BA411BA3C632}" type="slidenum">
              <a:rPr lang="fr-FR" altLang="x-none" sz="1200" b="0"/>
              <a:pPr/>
              <a:t>87</a:t>
            </a:fld>
            <a:endParaRPr lang="fr-FR" altLang="x-none" sz="1200" b="0"/>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026"/>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29698"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Rot="1" noChangeAspect="1" noChangeArrowheads="1" noTextEdit="1"/>
          </p:cNvSpPr>
          <p:nvPr>
            <p:ph type="sldImg"/>
          </p:nvPr>
        </p:nvSpPr>
        <p:spPr>
          <a:ln/>
        </p:spPr>
      </p:sp>
      <p:sp>
        <p:nvSpPr>
          <p:cNvPr id="16384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3C9B362C-D322-7342-81A9-7EB4B598E099}" type="slidenum">
              <a:rPr lang="fr-FR" altLang="x-none" sz="1200" b="0"/>
              <a:pPr/>
              <a:t>89</a:t>
            </a:fld>
            <a:endParaRPr lang="fr-FR" altLang="x-none" sz="1200" b="0"/>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8FA77EFD-0480-BE49-94EF-BDCD157DC37E}" type="slidenum">
              <a:rPr lang="fr-FR" altLang="x-none" sz="1200" b="0"/>
              <a:pPr/>
              <a:t>90</a:t>
            </a:fld>
            <a:endParaRPr lang="fr-FR" altLang="x-none" sz="1200" b="0"/>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Rot="1" noChangeAspect="1" noChangeArrowheads="1" noTextEdit="1"/>
          </p:cNvSpPr>
          <p:nvPr>
            <p:ph type="sldImg"/>
          </p:nvPr>
        </p:nvSpPr>
        <p:spPr>
          <a:ln/>
        </p:spPr>
      </p:sp>
      <p:sp>
        <p:nvSpPr>
          <p:cNvPr id="16998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Rot="1" noChangeAspect="1" noChangeArrowheads="1" noTextEdit="1"/>
          </p:cNvSpPr>
          <p:nvPr>
            <p:ph type="sldImg"/>
          </p:nvPr>
        </p:nvSpPr>
        <p:spPr>
          <a:ln/>
        </p:spPr>
      </p:sp>
      <p:sp>
        <p:nvSpPr>
          <p:cNvPr id="17203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Rot="1" noChangeAspect="1" noChangeArrowheads="1" noTextEdit="1"/>
          </p:cNvSpPr>
          <p:nvPr>
            <p:ph type="sldImg"/>
          </p:nvPr>
        </p:nvSpPr>
        <p:spPr>
          <a:ln/>
        </p:spPr>
      </p:sp>
      <p:sp>
        <p:nvSpPr>
          <p:cNvPr id="17408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noRot="1" noChangeAspect="1" noChangeArrowheads="1" noTextEdit="1"/>
          </p:cNvSpPr>
          <p:nvPr>
            <p:ph type="sldImg"/>
          </p:nvPr>
        </p:nvSpPr>
        <p:spPr>
          <a:ln/>
        </p:spPr>
      </p:sp>
      <p:sp>
        <p:nvSpPr>
          <p:cNvPr id="17613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496B1F5C-292C-1C4B-B8C1-F8FA277B0CE4}" type="slidenum">
              <a:rPr lang="fr-FR" altLang="x-none" sz="1200" b="0"/>
              <a:pPr/>
              <a:t>95</a:t>
            </a:fld>
            <a:endParaRPr lang="fr-FR" altLang="x-none" sz="1200" b="0"/>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7A01C2B1-F3B6-AB41-9D02-2909776FD3E1}" type="slidenum">
              <a:rPr lang="fr-FR" altLang="x-none" sz="1200" b="0"/>
              <a:pPr/>
              <a:t>96</a:t>
            </a:fld>
            <a:endParaRPr lang="fr-FR" altLang="x-none" sz="1200" b="0"/>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0BF60E74-8241-B741-BE0A-353A75B45BCF}" type="slidenum">
              <a:rPr lang="fr-FR" altLang="x-none" sz="1200" b="0"/>
              <a:pPr/>
              <a:t>97</a:t>
            </a:fld>
            <a:endParaRPr lang="fr-FR" altLang="x-none" sz="1200" b="0"/>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026"/>
          <p:cNvSpPr>
            <a:spLocks noGrp="1" noRot="1" noChangeAspect="1" noChangeArrowheads="1" noTextEdit="1"/>
          </p:cNvSpPr>
          <p:nvPr>
            <p:ph type="sldImg"/>
          </p:nvPr>
        </p:nvSpPr>
        <p:spPr>
          <a:ln/>
        </p:spPr>
      </p:sp>
      <p:sp>
        <p:nvSpPr>
          <p:cNvPr id="31746"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026"/>
          <p:cNvSpPr>
            <a:spLocks noGrp="1" noRot="1" noChangeAspect="1" noChangeArrowheads="1" noTextEdit="1"/>
          </p:cNvSpPr>
          <p:nvPr>
            <p:ph type="sldImg"/>
          </p:nvPr>
        </p:nvSpPr>
        <p:spPr>
          <a:ln/>
        </p:spPr>
      </p:sp>
      <p:sp>
        <p:nvSpPr>
          <p:cNvPr id="185346"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5E8DDF9F-9E3D-404A-85D1-E57634EFCC50}" type="slidenum">
              <a:rPr lang="fr-FR" altLang="x-none" sz="1200" b="0"/>
              <a:pPr/>
              <a:t>100</a:t>
            </a:fld>
            <a:endParaRPr lang="fr-FR" altLang="x-none" sz="1200" b="0"/>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AB9ACB2-BC24-6E4F-BBF3-9F49B66A065A}" type="slidenum">
              <a:rPr lang="fr-FR" altLang="x-none" sz="1200" b="0"/>
              <a:pPr/>
              <a:t>101</a:t>
            </a:fld>
            <a:endParaRPr lang="fr-FR" altLang="x-none" sz="1200" b="0"/>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C3E7858-C6ED-8645-BA36-BE30FF6303C3}" type="slidenum">
              <a:rPr lang="fr-FR" altLang="x-none" sz="1200" b="0"/>
              <a:pPr/>
              <a:t>102</a:t>
            </a:fld>
            <a:endParaRPr lang="fr-FR" altLang="x-none" sz="1200" b="0"/>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1B8820D-4D75-F94C-9420-B336A25FC733}" type="slidenum">
              <a:rPr lang="fr-FR" altLang="x-none" sz="1200" b="0"/>
              <a:pPr/>
              <a:t>103</a:t>
            </a:fld>
            <a:endParaRPr lang="fr-FR" altLang="x-none" sz="1200" b="0"/>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B2A6B408-5A0D-4941-92F2-0B749A903C70}" type="slidenum">
              <a:rPr lang="fr-FR" altLang="x-none" sz="1200" b="0"/>
              <a:pPr/>
              <a:t>104</a:t>
            </a:fld>
            <a:endParaRPr lang="fr-FR" altLang="x-none" sz="1200" b="0"/>
          </a:p>
        </p:txBody>
      </p:sp>
      <p:sp>
        <p:nvSpPr>
          <p:cNvPr id="195586" name="Rectangle 1026"/>
          <p:cNvSpPr>
            <a:spLocks noGrp="1" noRot="1" noChangeAspect="1" noChangeArrowheads="1" noTextEdit="1"/>
          </p:cNvSpPr>
          <p:nvPr>
            <p:ph type="sldImg"/>
          </p:nvPr>
        </p:nvSpPr>
        <p:spPr>
          <a:ln/>
        </p:spPr>
      </p:sp>
      <p:sp>
        <p:nvSpPr>
          <p:cNvPr id="195587"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0791ED33-E0D9-194E-9FE1-51F8DE4008B2}" type="slidenum">
              <a:rPr lang="fr-FR" altLang="x-none" sz="1200" b="0"/>
              <a:pPr/>
              <a:t>105</a:t>
            </a:fld>
            <a:endParaRPr lang="fr-FR" altLang="x-none" sz="1200" b="0"/>
          </a:p>
        </p:txBody>
      </p:sp>
      <p:sp>
        <p:nvSpPr>
          <p:cNvPr id="197634" name="Rectangle 1026"/>
          <p:cNvSpPr>
            <a:spLocks noGrp="1" noRot="1" noChangeAspect="1" noChangeArrowheads="1" noTextEdit="1"/>
          </p:cNvSpPr>
          <p:nvPr>
            <p:ph type="sldImg"/>
          </p:nvPr>
        </p:nvSpPr>
        <p:spPr>
          <a:ln/>
        </p:spPr>
      </p:sp>
      <p:sp>
        <p:nvSpPr>
          <p:cNvPr id="197635"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E636553-251E-7641-B190-721DC2987353}" type="slidenum">
              <a:rPr lang="fr-FR" altLang="x-none" sz="1200" b="0"/>
              <a:pPr/>
              <a:t>106</a:t>
            </a:fld>
            <a:endParaRPr lang="fr-FR" altLang="x-none" sz="1200" b="0"/>
          </a:p>
        </p:txBody>
      </p:sp>
      <p:sp>
        <p:nvSpPr>
          <p:cNvPr id="199682" name="Rectangle 1026"/>
          <p:cNvSpPr>
            <a:spLocks noGrp="1" noRot="1" noChangeAspect="1" noChangeArrowheads="1" noTextEdit="1"/>
          </p:cNvSpPr>
          <p:nvPr>
            <p:ph type="sldImg"/>
          </p:nvPr>
        </p:nvSpPr>
        <p:spPr>
          <a:ln/>
        </p:spPr>
      </p:sp>
      <p:sp>
        <p:nvSpPr>
          <p:cNvPr id="199683"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42D71638-86D8-624F-9F4E-7549032BDF81}" type="slidenum">
              <a:rPr lang="fr-FR" altLang="x-none" sz="1200" b="0"/>
              <a:pPr/>
              <a:t>107</a:t>
            </a:fld>
            <a:endParaRPr lang="fr-FR" altLang="x-none" sz="1200" b="0"/>
          </a:p>
        </p:txBody>
      </p:sp>
      <p:sp>
        <p:nvSpPr>
          <p:cNvPr id="201730" name="Rectangle 1026"/>
          <p:cNvSpPr>
            <a:spLocks noGrp="1" noRot="1" noChangeAspect="1" noChangeArrowheads="1" noTextEdit="1"/>
          </p:cNvSpPr>
          <p:nvPr>
            <p:ph type="sldImg"/>
          </p:nvPr>
        </p:nvSpPr>
        <p:spPr>
          <a:ln/>
        </p:spPr>
      </p:sp>
      <p:sp>
        <p:nvSpPr>
          <p:cNvPr id="201731"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9E19E4E5-815F-F94B-ACE3-5E56B6CADDFF}" type="slidenum">
              <a:rPr lang="fr-FR" altLang="x-none" sz="1200" b="0"/>
              <a:pPr/>
              <a:t>108</a:t>
            </a:fld>
            <a:endParaRPr lang="fr-FR" altLang="x-none" sz="1200" b="0"/>
          </a:p>
        </p:txBody>
      </p:sp>
      <p:sp>
        <p:nvSpPr>
          <p:cNvPr id="203778" name="Rectangle 1026"/>
          <p:cNvSpPr>
            <a:spLocks noGrp="1" noRot="1" noChangeAspect="1" noChangeArrowheads="1" noTextEdit="1"/>
          </p:cNvSpPr>
          <p:nvPr>
            <p:ph type="sldImg"/>
          </p:nvPr>
        </p:nvSpPr>
        <p:spPr>
          <a:ln/>
        </p:spPr>
      </p:sp>
      <p:sp>
        <p:nvSpPr>
          <p:cNvPr id="203779"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026"/>
          <p:cNvSpPr>
            <a:spLocks noGrp="1" noRot="1" noChangeAspect="1" noChangeArrowheads="1" noTextEdit="1"/>
          </p:cNvSpPr>
          <p:nvPr>
            <p:ph type="sldImg"/>
          </p:nvPr>
        </p:nvSpPr>
        <p:spPr>
          <a:ln/>
        </p:spPr>
      </p:sp>
      <p:sp>
        <p:nvSpPr>
          <p:cNvPr id="35842"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567F9A80-7FAD-0D44-9988-C7B9B45AF14E}" type="slidenum">
              <a:rPr lang="fr-FR" altLang="x-none" sz="1200" b="0"/>
              <a:pPr/>
              <a:t>109</a:t>
            </a:fld>
            <a:endParaRPr lang="fr-FR" altLang="x-none" sz="1200" b="0"/>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65647AE-2066-D043-A1E2-F1889F6A66A2}" type="slidenum">
              <a:rPr lang="fr-FR" altLang="x-none" sz="1200" b="0"/>
              <a:pPr/>
              <a:t>110</a:t>
            </a:fld>
            <a:endParaRPr lang="fr-FR" altLang="x-none" sz="1200" b="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950C0721-9524-AD41-B30C-60B90A011CEF}" type="slidenum">
              <a:rPr lang="fr-FR" altLang="x-none" sz="1200" b="0"/>
              <a:pPr/>
              <a:t>111</a:t>
            </a:fld>
            <a:endParaRPr lang="fr-FR" altLang="x-none" sz="1200" b="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8EB170C-7FD7-FF40-9F3D-660C6B13551B}" type="slidenum">
              <a:rPr lang="fr-FR" altLang="x-none" sz="1200" b="0"/>
              <a:pPr/>
              <a:t>112</a:t>
            </a:fld>
            <a:endParaRPr lang="fr-FR" altLang="x-none" sz="1200" b="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32DB5B13-0B97-F945-839B-96B74FA1E640}" type="slidenum">
              <a:rPr lang="fr-FR" altLang="x-none" sz="1200" b="0"/>
              <a:pPr/>
              <a:t>113</a:t>
            </a:fld>
            <a:endParaRPr lang="fr-FR" altLang="x-none" sz="1200" b="0"/>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1E81232-DD2C-4848-87B2-B83866A65C52}" type="slidenum">
              <a:rPr lang="fr-FR" altLang="x-none" sz="1200" b="0"/>
              <a:pPr/>
              <a:t>114</a:t>
            </a:fld>
            <a:endParaRPr lang="fr-FR" altLang="x-none" sz="1200" b="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DFB27E8-C0B4-0F4D-8D38-20FB249359BB}" type="slidenum">
              <a:rPr lang="fr-FR" altLang="x-none" sz="1200" b="0"/>
              <a:pPr/>
              <a:t>115</a:t>
            </a:fld>
            <a:endParaRPr lang="fr-FR" altLang="x-none" sz="1200" b="0"/>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3F114217-87D9-2D46-BFC5-F212D3CC1C96}" type="slidenum">
              <a:rPr lang="fr-FR" altLang="x-none" sz="1200" b="0"/>
              <a:pPr/>
              <a:t>116</a:t>
            </a:fld>
            <a:endParaRPr lang="fr-FR" altLang="x-none" sz="1200" b="0"/>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08740BD3-1650-4749-AC7D-0C9D8FF9941E}" type="slidenum">
              <a:rPr lang="fr-FR" altLang="x-none" sz="1200" b="0"/>
              <a:pPr/>
              <a:t>117</a:t>
            </a:fld>
            <a:endParaRPr lang="fr-FR" altLang="x-none" sz="1200" b="0"/>
          </a:p>
        </p:txBody>
      </p:sp>
      <p:sp>
        <p:nvSpPr>
          <p:cNvPr id="222210" name="Rectangle 1026"/>
          <p:cNvSpPr>
            <a:spLocks noGrp="1" noRot="1" noChangeAspect="1" noChangeArrowheads="1" noTextEdit="1"/>
          </p:cNvSpPr>
          <p:nvPr>
            <p:ph type="sldImg"/>
          </p:nvPr>
        </p:nvSpPr>
        <p:spPr>
          <a:ln/>
        </p:spPr>
      </p:sp>
      <p:sp>
        <p:nvSpPr>
          <p:cNvPr id="222211"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570357F8-A6C8-A743-BA99-326F79FAF515}" type="slidenum">
              <a:rPr lang="fr-FR" altLang="x-none" sz="1200" b="0"/>
              <a:pPr/>
              <a:t>118</a:t>
            </a:fld>
            <a:endParaRPr lang="fr-FR" altLang="x-none" sz="1200" b="0"/>
          </a:p>
        </p:txBody>
      </p:sp>
      <p:sp>
        <p:nvSpPr>
          <p:cNvPr id="224258" name="Rectangle 1026"/>
          <p:cNvSpPr>
            <a:spLocks noGrp="1" noRot="1" noChangeAspect="1" noChangeArrowheads="1" noTextEdit="1"/>
          </p:cNvSpPr>
          <p:nvPr>
            <p:ph type="sldImg"/>
          </p:nvPr>
        </p:nvSpPr>
        <p:spPr>
          <a:ln/>
        </p:spPr>
      </p:sp>
      <p:sp>
        <p:nvSpPr>
          <p:cNvPr id="224259"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3AB64E92-2FB5-6048-8B28-A44AD7C04EFF}" type="slidenum">
              <a:rPr lang="fr-FR" altLang="x-none"/>
              <a:pPr>
                <a:defRPr/>
              </a:pPr>
              <a:t>‹N°›</a:t>
            </a:fld>
            <a:endParaRPr lang="fr-FR" altLang="x-none"/>
          </a:p>
        </p:txBody>
      </p:sp>
    </p:spTree>
    <p:extLst>
      <p:ext uri="{BB962C8B-B14F-4D97-AF65-F5344CB8AC3E}">
        <p14:creationId xmlns:p14="http://schemas.microsoft.com/office/powerpoint/2010/main" val="1191829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D44922CD-964F-6B48-BF0C-A66ACD8C9C8D}" type="slidenum">
              <a:rPr lang="fr-FR" altLang="x-none"/>
              <a:pPr>
                <a:defRPr/>
              </a:pPr>
              <a:t>‹N°›</a:t>
            </a:fld>
            <a:endParaRPr lang="fr-FR" altLang="x-none"/>
          </a:p>
        </p:txBody>
      </p:sp>
    </p:spTree>
    <p:extLst>
      <p:ext uri="{BB962C8B-B14F-4D97-AF65-F5344CB8AC3E}">
        <p14:creationId xmlns:p14="http://schemas.microsoft.com/office/powerpoint/2010/main" val="45656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5100" y="609600"/>
            <a:ext cx="1943100" cy="54864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685800" y="609600"/>
            <a:ext cx="5676900" cy="54864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3F21F71E-C859-8A46-84B4-B377ADF1B6A4}" type="slidenum">
              <a:rPr lang="fr-FR" altLang="x-none"/>
              <a:pPr>
                <a:defRPr/>
              </a:pPr>
              <a:t>‹N°›</a:t>
            </a:fld>
            <a:endParaRPr lang="fr-FR" altLang="x-none"/>
          </a:p>
        </p:txBody>
      </p:sp>
    </p:spTree>
    <p:extLst>
      <p:ext uri="{BB962C8B-B14F-4D97-AF65-F5344CB8AC3E}">
        <p14:creationId xmlns:p14="http://schemas.microsoft.com/office/powerpoint/2010/main" val="592129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26EDD80F-1523-FA42-9C80-7C0DC4671457}" type="slidenum">
              <a:rPr lang="fr-FR" altLang="x-none"/>
              <a:pPr>
                <a:defRPr/>
              </a:pPr>
              <a:t>‹N°›</a:t>
            </a:fld>
            <a:endParaRPr lang="fr-FR" altLang="x-none"/>
          </a:p>
        </p:txBody>
      </p:sp>
    </p:spTree>
    <p:extLst>
      <p:ext uri="{BB962C8B-B14F-4D97-AF65-F5344CB8AC3E}">
        <p14:creationId xmlns:p14="http://schemas.microsoft.com/office/powerpoint/2010/main" val="1499086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C6218E8A-DA62-E548-AA5F-CA82B5F0AEFB}" type="slidenum">
              <a:rPr lang="fr-FR" altLang="x-none"/>
              <a:pPr>
                <a:defRPr/>
              </a:pPr>
              <a:t>‹N°›</a:t>
            </a:fld>
            <a:endParaRPr lang="fr-FR" altLang="x-none"/>
          </a:p>
        </p:txBody>
      </p:sp>
    </p:spTree>
    <p:extLst>
      <p:ext uri="{BB962C8B-B14F-4D97-AF65-F5344CB8AC3E}">
        <p14:creationId xmlns:p14="http://schemas.microsoft.com/office/powerpoint/2010/main" val="867045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2A4889EE-080F-ED40-9B1F-344CC9DD57F5}" type="slidenum">
              <a:rPr lang="fr-FR" altLang="x-none"/>
              <a:pPr>
                <a:defRPr/>
              </a:pPr>
              <a:t>‹N°›</a:t>
            </a:fld>
            <a:endParaRPr lang="fr-FR" altLang="x-none"/>
          </a:p>
        </p:txBody>
      </p:sp>
    </p:spTree>
    <p:extLst>
      <p:ext uri="{BB962C8B-B14F-4D97-AF65-F5344CB8AC3E}">
        <p14:creationId xmlns:p14="http://schemas.microsoft.com/office/powerpoint/2010/main" val="1755896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FE951908-22BD-3749-BD18-6A70C09E8EA3}" type="slidenum">
              <a:rPr lang="fr-FR" altLang="x-none"/>
              <a:pPr>
                <a:defRPr/>
              </a:pPr>
              <a:t>‹N°›</a:t>
            </a:fld>
            <a:endParaRPr lang="fr-FR" altLang="x-none"/>
          </a:p>
        </p:txBody>
      </p:sp>
    </p:spTree>
    <p:extLst>
      <p:ext uri="{BB962C8B-B14F-4D97-AF65-F5344CB8AC3E}">
        <p14:creationId xmlns:p14="http://schemas.microsoft.com/office/powerpoint/2010/main" val="628383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7BBA1EAE-F64C-3141-9D2A-4DCB266511AB}" type="slidenum">
              <a:rPr lang="fr-FR" altLang="x-none"/>
              <a:pPr>
                <a:defRPr/>
              </a:pPr>
              <a:t>‹N°›</a:t>
            </a:fld>
            <a:endParaRPr lang="fr-FR" altLang="x-none"/>
          </a:p>
        </p:txBody>
      </p:sp>
    </p:spTree>
    <p:extLst>
      <p:ext uri="{BB962C8B-B14F-4D97-AF65-F5344CB8AC3E}">
        <p14:creationId xmlns:p14="http://schemas.microsoft.com/office/powerpoint/2010/main" val="2059971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pPr>
              <a:defRPr/>
            </a:pPr>
            <a:fld id="{320C5B34-95E0-EB46-949F-0877EFCB59A3}" type="slidenum">
              <a:rPr lang="fr-FR" altLang="x-none"/>
              <a:pPr>
                <a:defRPr/>
              </a:pPr>
              <a:t>‹N°›</a:t>
            </a:fld>
            <a:endParaRPr lang="fr-FR" altLang="x-none"/>
          </a:p>
        </p:txBody>
      </p:sp>
    </p:spTree>
    <p:extLst>
      <p:ext uri="{BB962C8B-B14F-4D97-AF65-F5344CB8AC3E}">
        <p14:creationId xmlns:p14="http://schemas.microsoft.com/office/powerpoint/2010/main" val="21737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BF9631EA-1D25-CE46-8572-AF3CE849BEB9}" type="slidenum">
              <a:rPr lang="fr-FR" altLang="x-none"/>
              <a:pPr>
                <a:defRPr/>
              </a:pPr>
              <a:t>‹N°›</a:t>
            </a:fld>
            <a:endParaRPr lang="fr-FR" altLang="x-none"/>
          </a:p>
        </p:txBody>
      </p:sp>
    </p:spTree>
    <p:extLst>
      <p:ext uri="{BB962C8B-B14F-4D97-AF65-F5344CB8AC3E}">
        <p14:creationId xmlns:p14="http://schemas.microsoft.com/office/powerpoint/2010/main" val="548344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E36F9B1A-F9C8-2943-ABD8-B38988DEDCAB}" type="slidenum">
              <a:rPr lang="fr-FR" altLang="x-none"/>
              <a:pPr>
                <a:defRPr/>
              </a:pPr>
              <a:t>‹N°›</a:t>
            </a:fld>
            <a:endParaRPr lang="fr-FR" altLang="x-none"/>
          </a:p>
        </p:txBody>
      </p:sp>
    </p:spTree>
    <p:extLst>
      <p:ext uri="{BB962C8B-B14F-4D97-AF65-F5344CB8AC3E}">
        <p14:creationId xmlns:p14="http://schemas.microsoft.com/office/powerpoint/2010/main" val="1177968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FR" altLang="x-none"/>
              <a:t>Cliquez et modifiez le titre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FR" altLang="x-none"/>
              <a:t>Cliquez pour modifier les styles du texte du masque</a:t>
            </a:r>
          </a:p>
          <a:p>
            <a:pPr lvl="1"/>
            <a:r>
              <a:rPr lang="fr-FR" altLang="x-none"/>
              <a:t>Deuxième niveau</a:t>
            </a:r>
          </a:p>
          <a:p>
            <a:pPr lvl="2"/>
            <a:r>
              <a:rPr lang="fr-FR" altLang="x-none"/>
              <a:t>Troisième niveau</a:t>
            </a:r>
          </a:p>
          <a:p>
            <a:pPr lvl="3"/>
            <a:r>
              <a:rPr lang="fr-FR" altLang="x-none"/>
              <a:t>Quatrième niveau</a:t>
            </a:r>
          </a:p>
          <a:p>
            <a:pPr lvl="4"/>
            <a:r>
              <a:rPr lang="fr-FR" altLang="x-none"/>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defRPr sz="1400" b="0">
                <a:ea typeface="ＭＳ Ｐゴシック" charset="0"/>
              </a:defRPr>
            </a:lvl1pPr>
          </a:lstStyle>
          <a:p>
            <a:pPr>
              <a:defRPr/>
            </a:pPr>
            <a:endParaRPr lang="fr-F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lgn="ctr">
              <a:defRPr sz="1400" b="0">
                <a:ea typeface="ＭＳ Ｐゴシック" charset="0"/>
              </a:defRPr>
            </a:lvl1pPr>
          </a:lstStyle>
          <a:p>
            <a:pPr>
              <a:defRPr/>
            </a:pPr>
            <a:endParaRPr lang="fr-F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FAA26D3D-D897-4be2-8F04-BA451C77F1D7}">
              <ma14:placeholderFlag xmlns:ma14="http://schemas.microsoft.com/office/mac/drawingml/2011/main" xmlns=""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lgn="r">
              <a:defRPr sz="1400" b="0"/>
            </a:lvl1pPr>
          </a:lstStyle>
          <a:p>
            <a:pPr>
              <a:defRPr/>
            </a:pPr>
            <a:fld id="{98588EC4-FBE0-B14E-806C-11225E47ED23}" type="slidenum">
              <a:rPr lang="fr-FR" altLang="x-none"/>
              <a:pPr>
                <a:defRPr/>
              </a:pPr>
              <a:t>‹N°›</a:t>
            </a:fld>
            <a:endParaRPr lang="fr-FR"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cs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cs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ekaia@pasteur.f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371/journal.pbio.2002266" TargetMode="External"/><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61.png"/><Relationship Id="rId4" Type="http://schemas.openxmlformats.org/officeDocument/2006/relationships/oleObject" Target="../embeddings/oleObject19.bin"/></Relationships>
</file>

<file path=ppt/slides/_rels/slide10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cgc.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www.ncbi.nlm.nih.gov/pubmed/22154470" TargetMode="External"/><Relationship Id="rId7" Type="http://schemas.openxmlformats.org/officeDocument/2006/relationships/hyperlink" Target="http://www.ncbi.nlm.nih.gov/pubmed"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hyperlink" Target="http://www.ncbi.nlm.nih.gov/pubmed?term=Chain%20PS%5BAuthor%5D&amp;cauthor=true&amp;cauthor_uid=22154470" TargetMode="External"/><Relationship Id="rId5" Type="http://schemas.openxmlformats.org/officeDocument/2006/relationships/hyperlink" Target="http://www.ncbi.nlm.nih.gov/pubmed?term=Lo%20CC%5BAuthor%5D&amp;cauthor=true&amp;cauthor_uid=22154470" TargetMode="External"/><Relationship Id="rId4" Type="http://schemas.openxmlformats.org/officeDocument/2006/relationships/hyperlink" Target="http://www.ncbi.nlm.nih.gov/pubmed?term=Scholz%20MB%5BAuthor%5D&amp;cauthor=true&amp;cauthor_uid=22154470"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124.xml.rels><?xml version="1.0" encoding="UTF-8" standalone="yes"?>
<Relationships xmlns="http://schemas.openxmlformats.org/package/2006/relationships"><Relationship Id="rId3" Type="http://schemas.openxmlformats.org/officeDocument/2006/relationships/hyperlink" Target="http://www.nature.com/nrg/series/nextgeneration/index.html"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76.png"/><Relationship Id="rId4" Type="http://schemas.openxmlformats.org/officeDocument/2006/relationships/oleObject" Target="../embeddings/oleObject20.bin"/></Relationships>
</file>

<file path=ppt/slides/_rels/slide1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09.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oleObject" Target="../embeddings/oleObject21.bin"/></Relationships>
</file>

<file path=ppt/slides/_rels/slide12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hyperlink" Target="http://www.nature.com/nature/journal/v526/n7571/full/526052a.html" TargetMode="External"/><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hyperlink" Target="http://www.ncbi.nlm.nih.gov/pubmed/23962721" TargetMode="External"/><Relationship Id="rId5" Type="http://schemas.openxmlformats.org/officeDocument/2006/relationships/image" Target="../media/image83.emf"/><Relationship Id="rId4" Type="http://schemas.openxmlformats.org/officeDocument/2006/relationships/oleObject" Target="../embeddings/oleObject22.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hyperlink" Target="http://www.onekp.org" TargetMode="External"/><Relationship Id="rId5" Type="http://schemas.openxmlformats.org/officeDocument/2006/relationships/image" Target="../media/image84.emf"/><Relationship Id="rId4" Type="http://schemas.openxmlformats.org/officeDocument/2006/relationships/oleObject" Target="../embeddings/oleObject23.bin"/></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1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hyperlink" Target="http://journals.plos.org/plosone/article?id=10.1371/journal.pone.0009085"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hyperlink" Target="http://www.proteinatlas.org/pathology" TargetMode="External"/><Relationship Id="rId4" Type="http://schemas.openxmlformats.org/officeDocument/2006/relationships/image" Target="../media/image92.jpe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hyperlink" Target="http://science.sciencemag.org/content/351/6280/1380.figures-only"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15.xml.rels><?xml version="1.0" encoding="UTF-8" standalone="yes"?>
<Relationships xmlns="http://schemas.openxmlformats.org/package/2006/relationships"><Relationship Id="rId3" Type="http://schemas.openxmlformats.org/officeDocument/2006/relationships/hyperlink" Target="http://dx.doi.org/10.1038/ng.3021"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dx.doi.org/10.1038/nature14962" TargetMode="External"/><Relationship Id="rId4" Type="http://schemas.openxmlformats.org/officeDocument/2006/relationships/hyperlink" Target="http://www.nature.com/ng/focus/icelanders/" TargetMode="External"/></Relationships>
</file>

<file path=ppt/slides/_rels/slide150.xml.rels><?xml version="1.0" encoding="UTF-8" standalone="yes"?>
<Relationships xmlns="http://schemas.openxmlformats.org/package/2006/relationships"><Relationship Id="rId3" Type="http://schemas.openxmlformats.org/officeDocument/2006/relationships/hyperlink" Target="https://www.nature.com/nrg/journal/vaop/ncurrent/full/nrg.2017.59.html#auth-1" TargetMode="External"/><Relationship Id="rId2" Type="http://schemas.openxmlformats.org/officeDocument/2006/relationships/image" Target="../media/image96.jpeg"/><Relationship Id="rId1" Type="http://schemas.openxmlformats.org/officeDocument/2006/relationships/slideLayout" Target="../slideLayouts/slideLayout1.xml"/><Relationship Id="rId4" Type="http://schemas.openxmlformats.org/officeDocument/2006/relationships/hyperlink" Target="https://www.nature.com/nrg/journal/vaop/ncurrent/full/nrg.2017.59.html#auth-2" TargetMode="External"/></Relationships>
</file>

<file path=ppt/slides/_rels/slide1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15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file:////D:/PPT_Out/nature-logo.jpg" TargetMode="External"/><Relationship Id="rId4" Type="http://schemas.openxmlformats.org/officeDocument/2006/relationships/image" Target="../media/image101.jpeg"/></Relationships>
</file>

<file path=ppt/slides/_rels/slide15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file:////D:/PPT_Out/nature-logo.jpg" TargetMode="External"/><Relationship Id="rId4" Type="http://schemas.openxmlformats.org/officeDocument/2006/relationships/image" Target="../media/image101.jpe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journals.plos.org/plosgenetics/article?id=10.1371/journal.pgen.1006675"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171.xml.rels><?xml version="1.0" encoding="UTF-8" standalone="yes"?>
<Relationships xmlns="http://schemas.openxmlformats.org/package/2006/relationships"><Relationship Id="rId3" Type="http://schemas.openxmlformats.org/officeDocument/2006/relationships/hyperlink" Target="http://dx.doi.org/10.1371/journal.pgen.1005860" TargetMode="External"/><Relationship Id="rId2" Type="http://schemas.openxmlformats.org/officeDocument/2006/relationships/notesSlide" Target="../notesSlides/notesSlide143.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3" Type="http://schemas.openxmlformats.org/officeDocument/2006/relationships/hyperlink" Target="http://www.bio.net/bionet/mm/bionews/" TargetMode="External"/><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hyperlink" Target="mailto:bionews@net.bio.net"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hyperlink" Target="http://retractionwatch.com/" TargetMode="Externa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hyperlink" Target="http://www.ncbi.nlm.nih.gov/pubmed/26161383" TargetMode="External"/><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www.nature.com/nrg/journal/vaop/ncurrent/fig_tab/nrg.2017.65_F1.html#auth-2" TargetMode="External"/><Relationship Id="rId5" Type="http://schemas.openxmlformats.org/officeDocument/2006/relationships/hyperlink" Target="https://www.nature.com/nrg/journal/vaop/ncurrent/fig_tab/nrg.2017.65_F1.html#auth-1" TargetMode="External"/><Relationship Id="rId4" Type="http://schemas.openxmlformats.org/officeDocument/2006/relationships/hyperlink" Target="https://www.nature.com/nrg/journal/vaop/ncurrent/full/nrg.2017.65.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genomesonline.org/gold.cg" TargetMode="External"/><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6.png"/><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7.png"/><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0.emf"/><Relationship Id="rId4" Type="http://schemas.openxmlformats.org/officeDocument/2006/relationships/oleObject" Target="../embeddings/oleObject3.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21.png"/><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ncbi.nlm.nih.gov/pubmed/11231611"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1.png"/><Relationship Id="rId4" Type="http://schemas.openxmlformats.org/officeDocument/2006/relationships/oleObject" Target="../embeddings/oleObject6.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33.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32.png"/><Relationship Id="rId4" Type="http://schemas.openxmlformats.org/officeDocument/2006/relationships/oleObject" Target="../embeddings/oleObject7.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35.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34.png"/><Relationship Id="rId4" Type="http://schemas.openxmlformats.org/officeDocument/2006/relationships/oleObject" Target="../embeddings/oleObject9.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37.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36.png"/><Relationship Id="rId4" Type="http://schemas.openxmlformats.org/officeDocument/2006/relationships/oleObject" Target="../embeddings/oleObject11.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39.emf"/><Relationship Id="rId4" Type="http://schemas.openxmlformats.org/officeDocument/2006/relationships/oleObject" Target="../embeddings/oleObject13.bin"/></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hyperlink" Target="http://onlinelibrary.wiley.com/doi/10.1111/j.1574-6968.2011.02465.x/full#fml2465-fig-0001" TargetMode="External"/><Relationship Id="rId4" Type="http://schemas.openxmlformats.org/officeDocument/2006/relationships/hyperlink" Target="http://onlinelibrary.wiley.com/doi/10.1111/fml.2012.329.issue-1/issuetoc"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43.emf"/><Relationship Id="rId4" Type="http://schemas.openxmlformats.org/officeDocument/2006/relationships/oleObject" Target="../embeddings/oleObject14.bin"/></Relationships>
</file>

<file path=ppt/slides/_rels/slide7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48.emf"/><Relationship Id="rId5" Type="http://schemas.openxmlformats.org/officeDocument/2006/relationships/oleObject" Target="../embeddings/oleObject15.bin"/><Relationship Id="rId4" Type="http://schemas.openxmlformats.org/officeDocument/2006/relationships/hyperlink" Target="http://nar.oxfordjournals.org/content/44/D1/D610.abstract?etoc"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www.ncbi.nlm.nih.gov/pubmed/10782117"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49.emf"/><Relationship Id="rId4" Type="http://schemas.openxmlformats.org/officeDocument/2006/relationships/oleObject" Target="../embeddings/oleObject16.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50.png"/><Relationship Id="rId4" Type="http://schemas.openxmlformats.org/officeDocument/2006/relationships/oleObject" Target="../embeddings/oleObject17.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www.ncbi.nlm.nih.gov/sites/entrez?Db=pubmed&amp;Cmd=ShowDetailView&amp;TermToSearch=10592175&amp;ordinalpos=23&amp;itool=EntrezSystem2.PEntrez.Pubmed.Pubmed_ResultsPanel.Pubmed_RVDocSum"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www.ncbi.nlm.nih.gov/sites/entrez?Db=pubmed&amp;Cmd=ShowDetailView&amp;TermToSearch=17545180&amp;ordinalpos=1&amp;itool=EntrezSystem2.PEntrez.Pubmed.Pubmed_ResultsPanel.Pubmed_RVDocSum" TargetMode="External"/><Relationship Id="rId5" Type="http://schemas.openxmlformats.org/officeDocument/2006/relationships/hyperlink" Target="http://www.ncbi.nlm.nih.gov/sites/entrez?Db=pubmed&amp;Cmd=ShowDetailView&amp;TermToSearch=12952885" TargetMode="External"/><Relationship Id="rId4" Type="http://schemas.openxmlformats.org/officeDocument/2006/relationships/hyperlink" Target="http://www.ncbi.nlm.nih.gov/sites/entrez?Db=pubmed&amp;Cmd=ShowDetailView&amp;TermToSearch=12888524"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52.png"/><Relationship Id="rId4" Type="http://schemas.openxmlformats.org/officeDocument/2006/relationships/oleObject" Target="../embeddings/oleObject1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ChangeArrowheads="1"/>
          </p:cNvSpPr>
          <p:nvPr/>
        </p:nvSpPr>
        <p:spPr bwMode="auto">
          <a:xfrm>
            <a:off x="0" y="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dirty="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dirty="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dirty="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dirty="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dirty="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dirty="0">
                <a:solidFill>
                  <a:srgbClr val="CCCCCC"/>
                </a:solidFill>
                <a:latin typeface="Courier" charset="0"/>
                <a:ea typeface="ＭＳ 明朝" charset="-128"/>
              </a:rPr>
              <a:t>AGGCAGTC</a:t>
            </a:r>
            <a:r>
              <a:rPr lang="en-GB" altLang="x-none" sz="1600" b="0" dirty="0">
                <a:solidFill>
                  <a:srgbClr val="FF99CC"/>
                </a:solidFill>
                <a:latin typeface="Courier" charset="0"/>
                <a:ea typeface="ＭＳ 明朝" charset="-128"/>
              </a:rPr>
              <a:t>ATGAGTCCAAACAGCACATTATGGCAGACAATATTACAGGATTTAGAAAAACTATACAACGA</a:t>
            </a:r>
            <a:endParaRPr lang="en-GB" altLang="x-none" sz="1600" b="0" dirty="0">
              <a:solidFill>
                <a:srgbClr val="CCCCCC"/>
              </a:solidFill>
              <a:latin typeface="Courier" charset="0"/>
              <a:ea typeface="ＭＳ 明朝" charset="-128"/>
            </a:endParaRPr>
          </a:p>
          <a:p>
            <a:pPr algn="ctr">
              <a:spcBef>
                <a:spcPct val="0"/>
              </a:spcBef>
              <a:buFontTx/>
              <a:buNone/>
            </a:pPr>
            <a:r>
              <a:rPr lang="en-GB" altLang="x-none" sz="1600" b="0" dirty="0">
                <a:solidFill>
                  <a:srgbClr val="FF99CC"/>
                </a:solidFill>
                <a:latin typeface="Courier" charset="0"/>
                <a:ea typeface="ＭＳ 明朝" charset="-128"/>
              </a:rPr>
              <a:t>GGAGACTTACAACGAGCTATTTCTACCAGTGACTTCTACTTTTAAAGATCAAAACGGATTACTTACAATG</a:t>
            </a:r>
          </a:p>
          <a:p>
            <a:pPr algn="ctr">
              <a:spcBef>
                <a:spcPct val="0"/>
              </a:spcBef>
              <a:buFontTx/>
              <a:buNone/>
            </a:pPr>
            <a:r>
              <a:rPr lang="en-GB" altLang="x-none" sz="1600" b="0" dirty="0">
                <a:solidFill>
                  <a:srgbClr val="FF99CC"/>
                </a:solidFill>
                <a:latin typeface="Courier" charset="0"/>
                <a:ea typeface="ＭＳ 明朝" charset="-128"/>
              </a:rPr>
              <a:t>GTTGTAGCTAATGAGTTCTTAAAGAATCGTATCAATAAACTATACATTGCAAAAATTAACGAACTTGCTA</a:t>
            </a:r>
          </a:p>
          <a:p>
            <a:pPr algn="ctr">
              <a:spcBef>
                <a:spcPct val="0"/>
              </a:spcBef>
              <a:buFontTx/>
              <a:buNone/>
            </a:pPr>
            <a:r>
              <a:rPr lang="en-GB" altLang="x-none" sz="1600" b="0" dirty="0">
                <a:solidFill>
                  <a:srgbClr val="FF99CC"/>
                </a:solidFill>
                <a:latin typeface="Courier" charset="0"/>
                <a:ea typeface="ＭＳ 明朝" charset="-128"/>
              </a:rPr>
              <a:t>CAAAATATTCAAGTACTCCAGTTAGATTGAAATTCGTATCACAAGAAGAAGTTATTGAAGAACCAGTAGC</a:t>
            </a:r>
          </a:p>
          <a:p>
            <a:pPr algn="ctr">
              <a:spcBef>
                <a:spcPct val="0"/>
              </a:spcBef>
              <a:buFontTx/>
              <a:buNone/>
            </a:pPr>
            <a:r>
              <a:rPr lang="en-GB" altLang="x-none" sz="1600" b="0" dirty="0">
                <a:solidFill>
                  <a:srgbClr val="FF99CC"/>
                </a:solidFill>
                <a:latin typeface="Courier" charset="0"/>
                <a:ea typeface="ＭＳ 明朝" charset="-128"/>
              </a:rPr>
              <a:t>TGATCGTAAATTAACCATTGATTATCGTCAAGGGAACTTAAACTCTACCTATACCTTTGACTCTTTTGTT</a:t>
            </a:r>
          </a:p>
          <a:p>
            <a:pPr algn="ctr">
              <a:spcBef>
                <a:spcPct val="0"/>
              </a:spcBef>
              <a:buFontTx/>
              <a:buNone/>
            </a:pPr>
            <a:r>
              <a:rPr lang="en-GB" altLang="x-none" sz="1600" b="0" dirty="0">
                <a:solidFill>
                  <a:srgbClr val="FF99CC"/>
                </a:solidFill>
                <a:latin typeface="Courier" charset="0"/>
                <a:ea typeface="ＭＳ 明朝" charset="-128"/>
              </a:rPr>
              <a:t>GTTGGAAAATCTAACATGTTTGCTTTTCGTATGGCGATGAAGGTTGCTGATCAACCTGGAGCAGTAGCAA</a:t>
            </a:r>
          </a:p>
          <a:p>
            <a:pPr algn="ctr">
              <a:spcBef>
                <a:spcPct val="0"/>
              </a:spcBef>
              <a:buFontTx/>
              <a:buNone/>
            </a:pPr>
            <a:r>
              <a:rPr lang="en-GB" altLang="x-none" sz="1600" b="0" dirty="0">
                <a:solidFill>
                  <a:srgbClr val="FF99CC"/>
                </a:solidFill>
                <a:latin typeface="Courier" charset="0"/>
                <a:ea typeface="ＭＳ 明朝" charset="-128"/>
              </a:rPr>
              <a:t>ACCCTTTCTACATATTTGGTGATGTAGGTTTAGGTAAAACCCATCTTATGCAAGCAATAGGTAACTATAT</a:t>
            </a:r>
          </a:p>
          <a:p>
            <a:pPr algn="ctr">
              <a:spcBef>
                <a:spcPct val="0"/>
              </a:spcBef>
              <a:buFontTx/>
              <a:buNone/>
            </a:pPr>
            <a:r>
              <a:rPr lang="en-GB" altLang="x-none" sz="1600" b="0" dirty="0">
                <a:solidFill>
                  <a:srgbClr val="FF99CC"/>
                </a:solidFill>
                <a:latin typeface="Courier" charset="0"/>
                <a:ea typeface="ＭＳ 明朝" charset="-128"/>
              </a:rPr>
              <a:t>ATTAGATAATGATGTCGAAAAACGTATCTTATATGTTAAAGCTGATAACTTTATTGAAGACTTTGTATCT</a:t>
            </a:r>
          </a:p>
          <a:p>
            <a:pPr algn="ctr">
              <a:spcBef>
                <a:spcPct val="0"/>
              </a:spcBef>
              <a:buFontTx/>
              <a:buNone/>
            </a:pPr>
            <a:r>
              <a:rPr lang="en-GB" altLang="x-none" sz="1600" b="0" dirty="0">
                <a:solidFill>
                  <a:srgbClr val="FF99CC"/>
                </a:solidFill>
                <a:latin typeface="Courier" charset="0"/>
                <a:ea typeface="ＭＳ 明朝" charset="-128"/>
              </a:rPr>
              <a:t>TTATTATCAAGAAACAAAAATAAGACTGAAGAATTCAATGCTAAATATAAAGATATTGACGTTATATTAG</a:t>
            </a:r>
          </a:p>
          <a:p>
            <a:pPr algn="ctr">
              <a:spcBef>
                <a:spcPct val="0"/>
              </a:spcBef>
              <a:buFontTx/>
              <a:buNone/>
            </a:pPr>
            <a:r>
              <a:rPr lang="en-GB" altLang="x-none" sz="1600" b="0" dirty="0">
                <a:solidFill>
                  <a:srgbClr val="FF99CC"/>
                </a:solidFill>
                <a:latin typeface="Courier" charset="0"/>
                <a:ea typeface="ＭＳ 明朝" charset="-128"/>
              </a:rPr>
              <a:t>TAGACGACATCCAAATTATGGCAAATGCTAGTAAAACTCAAATGGAATTCTTTAAGCTCTTTGACTACCT</a:t>
            </a:r>
          </a:p>
          <a:p>
            <a:pPr algn="ctr">
              <a:spcBef>
                <a:spcPct val="0"/>
              </a:spcBef>
              <a:buFontTx/>
              <a:buNone/>
            </a:pPr>
            <a:r>
              <a:rPr lang="en-GB" altLang="x-none" sz="1600" b="0" dirty="0">
                <a:solidFill>
                  <a:srgbClr val="FF99CC"/>
                </a:solidFill>
                <a:latin typeface="Courier" charset="0"/>
                <a:ea typeface="ＭＳ 明朝" charset="-128"/>
              </a:rPr>
              <a:t>ATATTTAAATAATAAACAAATCGTTATAACATCTGATAAACCAGCTTCACAATTAACAAATATCATGCCA</a:t>
            </a:r>
          </a:p>
          <a:p>
            <a:pPr algn="ctr">
              <a:spcBef>
                <a:spcPct val="0"/>
              </a:spcBef>
              <a:buFontTx/>
              <a:buNone/>
            </a:pPr>
            <a:r>
              <a:rPr lang="en-GB" altLang="x-none" sz="1600" b="0" dirty="0">
                <a:solidFill>
                  <a:srgbClr val="FF99CC"/>
                </a:solidFill>
                <a:latin typeface="Courier" charset="0"/>
                <a:ea typeface="ＭＳ 明朝" charset="-128"/>
              </a:rPr>
              <a:t>CGTTTAACGACACGTTTTGAAGCTGGTCTCTCTGTAGACATACAAATACCTGAATTAGAACATAGAATAA</a:t>
            </a:r>
          </a:p>
          <a:p>
            <a:pPr algn="ctr">
              <a:spcBef>
                <a:spcPct val="0"/>
              </a:spcBef>
              <a:buFontTx/>
              <a:buNone/>
            </a:pPr>
            <a:r>
              <a:rPr lang="en-GB" altLang="x-none" sz="1600" b="0" dirty="0">
                <a:solidFill>
                  <a:srgbClr val="FF99CC"/>
                </a:solidFill>
                <a:latin typeface="Courier" charset="0"/>
                <a:ea typeface="ＭＳ 明朝" charset="-128"/>
              </a:rPr>
              <a:t>GTATTTTAAAGAGAAAAACAGCTACATTAGATGCCAACTTAGAGGTAAGTGAGGATATTTTAACCTTTAT</a:t>
            </a:r>
          </a:p>
          <a:p>
            <a:pPr algn="ctr">
              <a:spcBef>
                <a:spcPct val="0"/>
              </a:spcBef>
              <a:buFontTx/>
              <a:buNone/>
            </a:pPr>
            <a:r>
              <a:rPr lang="en-GB" altLang="x-none" sz="1600" b="0" dirty="0">
                <a:solidFill>
                  <a:srgbClr val="FF99CC"/>
                </a:solidFill>
                <a:latin typeface="Courier" charset="0"/>
                <a:ea typeface="ＭＳ 明朝" charset="-128"/>
              </a:rPr>
              <a:t>AGCATCTCAATTTGCAGCAAACATTAGAGAAATGGAAGGTGCACTCATTCGTTTAATTAGTTATGCACAG</a:t>
            </a:r>
          </a:p>
          <a:p>
            <a:pPr algn="ctr">
              <a:spcBef>
                <a:spcPct val="0"/>
              </a:spcBef>
              <a:buFontTx/>
              <a:buNone/>
            </a:pPr>
            <a:r>
              <a:rPr lang="en-GB" altLang="x-none" sz="1600" b="0" dirty="0">
                <a:solidFill>
                  <a:srgbClr val="FF99CC"/>
                </a:solidFill>
                <a:latin typeface="Courier" charset="0"/>
                <a:ea typeface="ＭＳ 明朝" charset="-128"/>
              </a:rPr>
              <a:t>ACCTTTAATCTAGAAATTACAATGAATGTTGTTGAAGAAGCACTTGGTGCTGTATTAAAAACTAAGAAGA</a:t>
            </a:r>
          </a:p>
          <a:p>
            <a:pPr algn="ctr">
              <a:spcBef>
                <a:spcPct val="0"/>
              </a:spcBef>
              <a:buFontTx/>
              <a:buNone/>
            </a:pPr>
            <a:r>
              <a:rPr lang="en-GB" altLang="x-none" sz="1600" b="0" dirty="0">
                <a:solidFill>
                  <a:srgbClr val="FF99CC"/>
                </a:solidFill>
                <a:latin typeface="Courier" charset="0"/>
                <a:ea typeface="ＭＳ 明朝" charset="-128"/>
              </a:rPr>
              <a:t>AAACAAATGATTTAAACGAAAATAACTACGATAAGATCCAAAGTATTGTAGCAGATTACTTCCAAGTTTC</a:t>
            </a:r>
          </a:p>
          <a:p>
            <a:pPr algn="ctr">
              <a:spcBef>
                <a:spcPct val="0"/>
              </a:spcBef>
              <a:buFontTx/>
              <a:buNone/>
            </a:pPr>
            <a:r>
              <a:rPr lang="en-GB" altLang="x-none" sz="1600" b="0" dirty="0">
                <a:solidFill>
                  <a:srgbClr val="FF99CC"/>
                </a:solidFill>
                <a:latin typeface="Courier" charset="0"/>
                <a:ea typeface="ＭＳ 明朝" charset="-128"/>
              </a:rPr>
              <a:t>ATTACCAGACTTAATTGGTAAGAAAAGACATGCTAAATTCACATTACCTAGACATATAGCGATGTATCTT</a:t>
            </a:r>
          </a:p>
          <a:p>
            <a:pPr algn="ctr">
              <a:spcBef>
                <a:spcPct val="0"/>
              </a:spcBef>
              <a:buFontTx/>
              <a:buNone/>
            </a:pPr>
            <a:r>
              <a:rPr lang="en-GB" altLang="x-none" sz="1600" b="0" dirty="0">
                <a:solidFill>
                  <a:srgbClr val="FF99CC"/>
                </a:solidFill>
                <a:latin typeface="Courier" charset="0"/>
                <a:ea typeface="ＭＳ 明朝" charset="-128"/>
              </a:rPr>
              <a:t>ATTAAACTTAAATACAATATTCCTTATAAAACAATTGGATCTTTATTTAATGATAGAGACCACTCCACAG</a:t>
            </a:r>
          </a:p>
          <a:p>
            <a:pPr algn="ctr">
              <a:spcBef>
                <a:spcPct val="0"/>
              </a:spcBef>
              <a:buFontTx/>
              <a:buNone/>
            </a:pPr>
            <a:r>
              <a:rPr lang="en-GB" altLang="x-none" sz="1600" b="0" dirty="0">
                <a:solidFill>
                  <a:srgbClr val="FF99CC"/>
                </a:solidFill>
                <a:latin typeface="Courier" charset="0"/>
                <a:ea typeface="ＭＳ 明朝" charset="-128"/>
              </a:rPr>
              <a:t>TATTATCTGCTTGTGAAAAAGTAGAACGCGATATGAGGATGGATTCGAACTTAAAGTTTGCTGTTGACTC</a:t>
            </a:r>
            <a:endParaRPr lang="en-GB" altLang="x-none" sz="1600" b="0" dirty="0">
              <a:solidFill>
                <a:srgbClr val="CCCCCC"/>
              </a:solidFill>
              <a:latin typeface="Courier" charset="0"/>
              <a:ea typeface="ＭＳ 明朝" charset="-128"/>
            </a:endParaRPr>
          </a:p>
          <a:p>
            <a:pPr algn="ctr">
              <a:spcBef>
                <a:spcPct val="0"/>
              </a:spcBef>
              <a:buFontTx/>
              <a:buNone/>
            </a:pPr>
            <a:r>
              <a:rPr lang="en-GB" altLang="x-none" sz="1600" b="0" dirty="0">
                <a:solidFill>
                  <a:srgbClr val="FF99CC"/>
                </a:solidFill>
                <a:latin typeface="Courier" charset="0"/>
                <a:ea typeface="ＭＳ 明朝" charset="-128"/>
              </a:rPr>
              <a:t>GATTGTCAAAAAAATAGATTCACCATTATTAAAGTGA</a:t>
            </a:r>
            <a:r>
              <a:rPr lang="en-GB" altLang="x-none" sz="1600" b="0" dirty="0">
                <a:solidFill>
                  <a:srgbClr val="CCCCCC"/>
                </a:solidFill>
                <a:latin typeface="Courier" charset="0"/>
                <a:ea typeface="ＭＳ 明朝" charset="-128"/>
              </a:rPr>
              <a:t>TAAATGTTTATAAAAATGATTAAATGTGGTAAA</a:t>
            </a:r>
          </a:p>
          <a:p>
            <a:pPr algn="ctr">
              <a:spcBef>
                <a:spcPct val="0"/>
              </a:spcBef>
              <a:buFontTx/>
              <a:buNone/>
            </a:pPr>
            <a:r>
              <a:rPr lang="en-GB" altLang="x-none" sz="1600" b="0" dirty="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dirty="0">
                <a:solidFill>
                  <a:srgbClr val="CCCCCC"/>
                </a:solidFill>
                <a:latin typeface="Courier" charset="0"/>
                <a:ea typeface="ＭＳ 明朝" charset="-128"/>
              </a:rPr>
              <a:t>AATAATAATTAATAAAAGGGGTAAAATATGAATTTTACAATTGAAAGAGATATACGTTCAGTTAACCGGA</a:t>
            </a:r>
          </a:p>
        </p:txBody>
      </p:sp>
      <p:sp>
        <p:nvSpPr>
          <p:cNvPr id="15362" name="Text Box 169"/>
          <p:cNvSpPr txBox="1">
            <a:spLocks noChangeArrowheads="1"/>
          </p:cNvSpPr>
          <p:nvPr/>
        </p:nvSpPr>
        <p:spPr bwMode="auto">
          <a:xfrm>
            <a:off x="0" y="2117725"/>
            <a:ext cx="9144000" cy="1200329"/>
          </a:xfrm>
          <a:prstGeom prst="rect">
            <a:avLst/>
          </a:prstGeom>
          <a:solidFill>
            <a:srgbClr val="02F4F4"/>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FC1426"/>
                </a:solidFill>
                <a:latin typeface="Helvetica" charset="0"/>
              </a:rPr>
              <a:t>Introduction to Bioinformatics &amp; Genomics</a:t>
            </a:r>
          </a:p>
        </p:txBody>
      </p:sp>
      <p:sp>
        <p:nvSpPr>
          <p:cNvPr id="15363" name="Rectangle 170"/>
          <p:cNvSpPr>
            <a:spLocks noChangeArrowheads="1"/>
          </p:cNvSpPr>
          <p:nvPr/>
        </p:nvSpPr>
        <p:spPr bwMode="auto">
          <a:xfrm>
            <a:off x="0" y="4038600"/>
            <a:ext cx="9108503" cy="830997"/>
          </a:xfrm>
          <a:prstGeom prst="rect">
            <a:avLst/>
          </a:prstGeom>
          <a:solidFill>
            <a:srgbClr val="0EF4E9"/>
          </a:solidFill>
          <a:ln>
            <a:noFill/>
          </a:ln>
          <a:extLst>
            <a:ext uri="{91240B29-F687-4F45-9708-019B960494DF}">
              <a14:hiddenLine xmlns:a14="http://schemas.microsoft.com/office/drawing/2010/main" w="9525">
                <a:solidFill>
                  <a:schemeClr val="hlink"/>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400" dirty="0" err="1">
                <a:solidFill>
                  <a:schemeClr val="tx2"/>
                </a:solidFill>
                <a:latin typeface="Helvetica" charset="0"/>
              </a:rPr>
              <a:t>Fredj</a:t>
            </a:r>
            <a:r>
              <a:rPr lang="en-GB" altLang="x-none" sz="2400">
                <a:latin typeface="Helvetica" charset="0"/>
              </a:rPr>
              <a:t> </a:t>
            </a:r>
            <a:r>
              <a:rPr lang="en-GB" altLang="x-none" sz="2400" err="1">
                <a:latin typeface="Helvetica" charset="0"/>
              </a:rPr>
              <a:t>Tekaia</a:t>
            </a:r>
            <a:endParaRPr lang="en-GB" altLang="x-none" sz="2400">
              <a:latin typeface="Helvetica" charset="0"/>
            </a:endParaRPr>
          </a:p>
          <a:p>
            <a:pPr algn="ctr">
              <a:spcBef>
                <a:spcPct val="0"/>
              </a:spcBef>
              <a:buFontTx/>
              <a:buNone/>
            </a:pPr>
            <a:r>
              <a:rPr lang="en-GB" altLang="x-none" sz="2400">
                <a:latin typeface="Helvetica" charset="0"/>
              </a:rPr>
              <a:t> </a:t>
            </a:r>
            <a:r>
              <a:rPr lang="en-GB" altLang="x-none" sz="2400">
                <a:solidFill>
                  <a:schemeClr val="tx2"/>
                </a:solidFill>
                <a:latin typeface="Helvetica" charset="0"/>
                <a:hlinkClick r:id="rId3"/>
              </a:rPr>
              <a:t>tekaia@pasteur.fr</a:t>
            </a:r>
            <a:endParaRPr lang="en-GB" altLang="x-none" sz="2400">
              <a:solidFill>
                <a:schemeClr val="tx2"/>
              </a:solidFill>
              <a:latin typeface="Helvetica" charset="0"/>
            </a:endParaRPr>
          </a:p>
        </p:txBody>
      </p:sp>
      <p:pic>
        <p:nvPicPr>
          <p:cNvPr id="15365" name="Picture 1038" descr="human-gen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177800"/>
            <a:ext cx="14478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0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1247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a:spLocks noChangeArrowheads="1"/>
          </p:cNvSpPr>
          <p:nvPr/>
        </p:nvSpPr>
        <p:spPr bwMode="auto">
          <a:xfrm>
            <a:off x="0" y="6008514"/>
            <a:ext cx="9144000" cy="804862"/>
          </a:xfrm>
          <a:prstGeom prst="rect">
            <a:avLst/>
          </a:prstGeom>
          <a:solidFill>
            <a:schemeClr val="bg1"/>
          </a:solidFill>
          <a:ln w="12700">
            <a:solidFill>
              <a:srgbClr val="FF0000"/>
            </a:solidFill>
            <a:miter lim="800000"/>
            <a:headEnd/>
            <a:tailEnd/>
          </a:ln>
          <a:effectLst>
            <a:outerShdw blurRad="63500" dist="107763" dir="2700000" algn="ctr" rotWithShape="0">
              <a:srgbClr val="B3B3B3"/>
            </a:outerShdw>
          </a:effectLst>
        </p:spPr>
        <p:txBody>
          <a:bodyPr/>
          <a:lstStyle>
            <a:lvl1pPr marL="342900" indent="-342900">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a:spcBef>
                <a:spcPct val="20000"/>
              </a:spcBef>
              <a:defRPr/>
            </a:pPr>
            <a:r>
              <a:rPr lang="en-GB" altLang="x-none" sz="2000">
                <a:solidFill>
                  <a:srgbClr val="001AFB"/>
                </a:solidFill>
                <a:cs typeface="+mn-cs"/>
              </a:rPr>
              <a:t>Bioinformatics and Genome Analyses</a:t>
            </a:r>
          </a:p>
          <a:p>
            <a:pPr algn="ctr">
              <a:spcBef>
                <a:spcPct val="20000"/>
              </a:spcBef>
              <a:defRPr/>
            </a:pPr>
            <a:r>
              <a:rPr lang="en-GB" altLang="x-none" sz="2000" err="1">
                <a:solidFill>
                  <a:srgbClr val="001AFB"/>
                </a:solidFill>
                <a:cs typeface="+mn-cs"/>
              </a:rPr>
              <a:t>Institut</a:t>
            </a:r>
            <a:r>
              <a:rPr lang="en-GB" altLang="x-none" sz="2000">
                <a:solidFill>
                  <a:srgbClr val="001AFB"/>
                </a:solidFill>
                <a:cs typeface="+mn-cs"/>
              </a:rPr>
              <a:t> Pasteur Tunis, Tunisia. September 18 – December 15, 2017.</a:t>
            </a:r>
          </a:p>
        </p:txBody>
      </p:sp>
      <p:pic>
        <p:nvPicPr>
          <p:cNvPr id="11" name="Imag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47864" y="116633"/>
            <a:ext cx="2376264"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27384"/>
            <a:ext cx="9144000" cy="6284360"/>
          </a:xfrm>
          <a:prstGeom prst="rect">
            <a:avLst/>
          </a:prstGeom>
        </p:spPr>
      </p:pic>
      <p:sp>
        <p:nvSpPr>
          <p:cNvPr id="3" name="ZoneTexte 2"/>
          <p:cNvSpPr txBox="1"/>
          <p:nvPr/>
        </p:nvSpPr>
        <p:spPr>
          <a:xfrm>
            <a:off x="0" y="5962054"/>
            <a:ext cx="9144000" cy="923330"/>
          </a:xfrm>
          <a:prstGeom prst="rect">
            <a:avLst/>
          </a:prstGeom>
          <a:solidFill>
            <a:schemeClr val="bg1"/>
          </a:solidFill>
        </p:spPr>
        <p:txBody>
          <a:bodyPr wrap="square" rtlCol="0">
            <a:spAutoFit/>
          </a:bodyPr>
          <a:lstStyle/>
          <a:p>
            <a:r>
              <a:rPr lang="fr-FR" sz="1800" b="0" dirty="0">
                <a:solidFill>
                  <a:srgbClr val="0717FF"/>
                </a:solidFill>
              </a:rPr>
              <a:t>Yoshida et al. 2017. Comparative </a:t>
            </a:r>
            <a:r>
              <a:rPr lang="fr-FR" sz="1800" b="0" dirty="0" err="1">
                <a:solidFill>
                  <a:srgbClr val="0717FF"/>
                </a:solidFill>
              </a:rPr>
              <a:t>genomics</a:t>
            </a:r>
            <a:r>
              <a:rPr lang="fr-FR" sz="1800" b="0" dirty="0">
                <a:solidFill>
                  <a:srgbClr val="0717FF"/>
                </a:solidFill>
              </a:rPr>
              <a:t> of the tardigrades </a:t>
            </a:r>
            <a:r>
              <a:rPr lang="fr-FR" sz="1800" b="0" i="1" dirty="0" err="1">
                <a:solidFill>
                  <a:srgbClr val="0717FF"/>
                </a:solidFill>
              </a:rPr>
              <a:t>Hypsibius</a:t>
            </a:r>
            <a:r>
              <a:rPr lang="fr-FR" sz="1800" b="0" i="1" dirty="0">
                <a:solidFill>
                  <a:srgbClr val="0717FF"/>
                </a:solidFill>
              </a:rPr>
              <a:t> </a:t>
            </a:r>
            <a:r>
              <a:rPr lang="fr-FR" sz="1800" b="0" i="1" dirty="0" err="1">
                <a:solidFill>
                  <a:srgbClr val="0717FF"/>
                </a:solidFill>
              </a:rPr>
              <a:t>dujardini</a:t>
            </a:r>
            <a:r>
              <a:rPr lang="fr-FR" sz="1800" b="0" dirty="0" err="1">
                <a:solidFill>
                  <a:srgbClr val="0717FF"/>
                </a:solidFill>
              </a:rPr>
              <a:t>and</a:t>
            </a:r>
            <a:r>
              <a:rPr lang="fr-FR" sz="1800" b="0" dirty="0">
                <a:solidFill>
                  <a:srgbClr val="0717FF"/>
                </a:solidFill>
              </a:rPr>
              <a:t> </a:t>
            </a:r>
            <a:r>
              <a:rPr lang="fr-FR" sz="1800" b="0" i="1" dirty="0" err="1">
                <a:solidFill>
                  <a:srgbClr val="0717FF"/>
                </a:solidFill>
              </a:rPr>
              <a:t>Ramazzottius</a:t>
            </a:r>
            <a:r>
              <a:rPr lang="fr-FR" sz="1800" b="0" i="1" dirty="0">
                <a:solidFill>
                  <a:srgbClr val="0717FF"/>
                </a:solidFill>
              </a:rPr>
              <a:t> </a:t>
            </a:r>
            <a:r>
              <a:rPr lang="fr-FR" sz="1800" b="0" i="1" dirty="0" err="1">
                <a:solidFill>
                  <a:srgbClr val="0717FF"/>
                </a:solidFill>
              </a:rPr>
              <a:t>varieornatus</a:t>
            </a:r>
            <a:r>
              <a:rPr lang="fr-FR" sz="1800" b="0" i="1" dirty="0">
                <a:solidFill>
                  <a:srgbClr val="0717FF"/>
                </a:solidFill>
              </a:rPr>
              <a:t>. </a:t>
            </a:r>
            <a:r>
              <a:rPr lang="it-IT" sz="1800" b="0" dirty="0" err="1">
                <a:solidFill>
                  <a:srgbClr val="0717FF"/>
                </a:solidFill>
              </a:rPr>
              <a:t>PLoS</a:t>
            </a:r>
            <a:r>
              <a:rPr lang="it-IT" sz="1800" b="0" dirty="0">
                <a:solidFill>
                  <a:srgbClr val="0717FF"/>
                </a:solidFill>
              </a:rPr>
              <a:t> </a:t>
            </a:r>
            <a:r>
              <a:rPr lang="it-IT" sz="1800" b="0" dirty="0" err="1">
                <a:solidFill>
                  <a:srgbClr val="0717FF"/>
                </a:solidFill>
              </a:rPr>
              <a:t>Biol</a:t>
            </a:r>
            <a:r>
              <a:rPr lang="it-IT" sz="1800" b="0" dirty="0">
                <a:solidFill>
                  <a:srgbClr val="0717FF"/>
                </a:solidFill>
              </a:rPr>
              <a:t>. 2017 </a:t>
            </a:r>
            <a:r>
              <a:rPr lang="it-IT" sz="1800" b="0" dirty="0" err="1">
                <a:solidFill>
                  <a:srgbClr val="0717FF"/>
                </a:solidFill>
              </a:rPr>
              <a:t>Jul</a:t>
            </a:r>
            <a:r>
              <a:rPr lang="it-IT" sz="1800" b="0" dirty="0">
                <a:solidFill>
                  <a:srgbClr val="0717FF"/>
                </a:solidFill>
              </a:rPr>
              <a:t> 27;15(7): e2002266.</a:t>
            </a:r>
            <a:endParaRPr lang="fr-FR" sz="1800" b="0" dirty="0">
              <a:solidFill>
                <a:srgbClr val="0717FF"/>
              </a:solidFill>
            </a:endParaRPr>
          </a:p>
          <a:p>
            <a:r>
              <a:rPr lang="pt-BR" sz="1800" b="0" dirty="0">
                <a:solidFill>
                  <a:srgbClr val="0717FF"/>
                </a:solidFill>
                <a:hlinkClick r:id="rId3"/>
              </a:rPr>
              <a:t>https://doi.org/10.1371/journal.pbio.2002266</a:t>
            </a:r>
            <a:endParaRPr lang="pt-BR" sz="1800" b="0" dirty="0">
              <a:solidFill>
                <a:srgbClr val="0717FF"/>
              </a:solidFill>
            </a:endParaRPr>
          </a:p>
        </p:txBody>
      </p:sp>
      <p:sp>
        <p:nvSpPr>
          <p:cNvPr id="5" name="ZoneTexte 4"/>
          <p:cNvSpPr txBox="1"/>
          <p:nvPr/>
        </p:nvSpPr>
        <p:spPr>
          <a:xfrm>
            <a:off x="107504" y="0"/>
            <a:ext cx="9036496" cy="707886"/>
          </a:xfrm>
          <a:prstGeom prst="rect">
            <a:avLst/>
          </a:prstGeom>
          <a:solidFill>
            <a:srgbClr val="FFFF00"/>
          </a:solidFill>
        </p:spPr>
        <p:txBody>
          <a:bodyPr wrap="square" rtlCol="0">
            <a:spAutoFit/>
          </a:bodyPr>
          <a:lstStyle/>
          <a:p>
            <a:pPr algn="ctr"/>
            <a:r>
              <a:rPr lang="en-GB" sz="4000">
                <a:solidFill>
                  <a:srgbClr val="0717FF"/>
                </a:solidFill>
              </a:rPr>
              <a:t>Tardigrades: supreme resistant!</a:t>
            </a:r>
          </a:p>
        </p:txBody>
      </p:sp>
      <p:sp>
        <p:nvSpPr>
          <p:cNvPr id="4" name="ZoneTexte 3"/>
          <p:cNvSpPr txBox="1"/>
          <p:nvPr/>
        </p:nvSpPr>
        <p:spPr>
          <a:xfrm>
            <a:off x="107504" y="908720"/>
            <a:ext cx="1512168" cy="769441"/>
          </a:xfrm>
          <a:prstGeom prst="rect">
            <a:avLst/>
          </a:prstGeom>
          <a:solidFill>
            <a:schemeClr val="bg1"/>
          </a:solidFill>
        </p:spPr>
        <p:txBody>
          <a:bodyPr wrap="square" rtlCol="0">
            <a:spAutoFit/>
          </a:bodyPr>
          <a:lstStyle/>
          <a:p>
            <a:r>
              <a:rPr lang="en-GB" sz="4400" dirty="0">
                <a:solidFill>
                  <a:srgbClr val="FF0000"/>
                </a:solidFill>
              </a:rPr>
              <a:t>2017</a:t>
            </a:r>
          </a:p>
        </p:txBody>
      </p:sp>
    </p:spTree>
    <p:extLst>
      <p:ext uri="{BB962C8B-B14F-4D97-AF65-F5344CB8AC3E}">
        <p14:creationId xmlns:p14="http://schemas.microsoft.com/office/powerpoint/2010/main" val="14605571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369" name="Text Box 7"/>
          <p:cNvSpPr txBox="1">
            <a:spLocks noChangeArrowheads="1"/>
          </p:cNvSpPr>
          <p:nvPr/>
        </p:nvSpPr>
        <p:spPr bwMode="auto">
          <a:xfrm>
            <a:off x="381000" y="304800"/>
            <a:ext cx="85344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717FF"/>
                </a:solidFill>
                <a:latin typeface="Helvetica" charset="0"/>
              </a:rPr>
              <a:t>SPO conservation profiles in Yeast &amp; fungi</a:t>
            </a:r>
            <a:endParaRPr lang="en-GB" altLang="x-none" sz="2400" b="0"/>
          </a:p>
        </p:txBody>
      </p:sp>
      <p:pic>
        <p:nvPicPr>
          <p:cNvPr id="14439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9036496"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443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38500"/>
            <a:ext cx="91440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7" name="Picture 2" descr="Figur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ext Box 2"/>
          <p:cNvSpPr txBox="1">
            <a:spLocks noChangeArrowheads="1"/>
          </p:cNvSpPr>
          <p:nvPr/>
        </p:nvSpPr>
        <p:spPr bwMode="auto">
          <a:xfrm>
            <a:off x="1066800" y="333375"/>
            <a:ext cx="69342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000FF"/>
                </a:solidFill>
                <a:latin typeface="Times" charset="0"/>
              </a:rPr>
              <a:t>Genome Trees - Phylogenomics</a:t>
            </a:r>
          </a:p>
        </p:txBody>
      </p:sp>
      <p:pic>
        <p:nvPicPr>
          <p:cNvPr id="158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447800"/>
            <a:ext cx="5181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400"/>
            <a:ext cx="44704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100" y="-26988"/>
            <a:ext cx="2171700" cy="2235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71800"/>
            <a:ext cx="39243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29718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7" name="Text Box 8"/>
          <p:cNvSpPr txBox="1">
            <a:spLocks noChangeArrowheads="1"/>
          </p:cNvSpPr>
          <p:nvPr/>
        </p:nvSpPr>
        <p:spPr bwMode="auto">
          <a:xfrm>
            <a:off x="0" y="2178050"/>
            <a:ext cx="518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latin typeface="Times" charset="0"/>
              </a:rPr>
              <a:t>The </a:t>
            </a:r>
            <a:r>
              <a:rPr lang="en-GB" altLang="x-none" sz="1800">
                <a:solidFill>
                  <a:srgbClr val="FF0000"/>
                </a:solidFill>
                <a:latin typeface="Times" charset="0"/>
              </a:rPr>
              <a:t>three-domain proposal</a:t>
            </a:r>
            <a:r>
              <a:rPr lang="en-GB" altLang="x-none" sz="1800">
                <a:latin typeface="Times" charset="0"/>
              </a:rPr>
              <a:t> based on the ribosomal RNA tree. </a:t>
            </a:r>
            <a:r>
              <a:rPr lang="en-GB" altLang="x-none" sz="1600" i="1" err="1">
                <a:latin typeface="Times" charset="0"/>
              </a:rPr>
              <a:t>Woese</a:t>
            </a:r>
            <a:r>
              <a:rPr lang="en-GB" altLang="x-none" sz="1600" i="1">
                <a:latin typeface="Times" charset="0"/>
              </a:rPr>
              <a:t> et al. PNAS. 87:4576-4579. (</a:t>
            </a:r>
            <a:r>
              <a:rPr lang="en-GB" altLang="x-none" sz="1600" i="1">
                <a:solidFill>
                  <a:srgbClr val="FF0000"/>
                </a:solidFill>
                <a:latin typeface="Times" charset="0"/>
              </a:rPr>
              <a:t>1990</a:t>
            </a:r>
            <a:r>
              <a:rPr lang="en-GB" altLang="x-none" sz="1600" i="1">
                <a:latin typeface="Times" charset="0"/>
              </a:rPr>
              <a:t>)</a:t>
            </a:r>
            <a:endParaRPr lang="en-GB" altLang="x-none" sz="1800">
              <a:solidFill>
                <a:srgbClr val="FF0000"/>
              </a:solidFill>
              <a:latin typeface="Times" charset="0"/>
            </a:endParaRPr>
          </a:p>
        </p:txBody>
      </p:sp>
      <p:sp>
        <p:nvSpPr>
          <p:cNvPr id="192518" name="Text Box 9"/>
          <p:cNvSpPr txBox="1">
            <a:spLocks noChangeArrowheads="1"/>
          </p:cNvSpPr>
          <p:nvPr/>
        </p:nvSpPr>
        <p:spPr bwMode="auto">
          <a:xfrm>
            <a:off x="5076825" y="1781175"/>
            <a:ext cx="439102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latin typeface="Times" charset="0"/>
              </a:rPr>
              <a:t>The </a:t>
            </a:r>
            <a:r>
              <a:rPr lang="en-GB" altLang="x-none" sz="1800">
                <a:solidFill>
                  <a:srgbClr val="FF0000"/>
                </a:solidFill>
                <a:latin typeface="Times" charset="0"/>
              </a:rPr>
              <a:t>two-empire proposal</a:t>
            </a:r>
            <a:r>
              <a:rPr lang="en-GB" altLang="x-none" sz="1800">
                <a:latin typeface="Times" charset="0"/>
              </a:rPr>
              <a:t>, separating eukaryotes from prokaryotes and eubacteria from </a:t>
            </a:r>
            <a:r>
              <a:rPr lang="en-GB" altLang="x-none" sz="1800" err="1">
                <a:latin typeface="Times" charset="0"/>
              </a:rPr>
              <a:t>archaebacteria</a:t>
            </a:r>
            <a:r>
              <a:rPr lang="en-GB" altLang="x-none" sz="1800">
                <a:latin typeface="Times" charset="0"/>
              </a:rPr>
              <a:t>.   </a:t>
            </a:r>
            <a:r>
              <a:rPr lang="en-GB" altLang="x-none" sz="1600" i="1" err="1">
                <a:latin typeface="Times" charset="0"/>
              </a:rPr>
              <a:t>Mayr</a:t>
            </a:r>
            <a:r>
              <a:rPr lang="en-GB" altLang="x-none" sz="1600" i="1">
                <a:latin typeface="Times" charset="0"/>
              </a:rPr>
              <a:t>, D. PNAS 95:9720-23. (</a:t>
            </a:r>
            <a:r>
              <a:rPr lang="en-GB" altLang="x-none" sz="1600" i="1">
                <a:solidFill>
                  <a:srgbClr val="FF0000"/>
                </a:solidFill>
                <a:latin typeface="Times" charset="0"/>
              </a:rPr>
              <a:t>1998</a:t>
            </a:r>
            <a:r>
              <a:rPr lang="en-GB" altLang="x-none" sz="1600" i="1">
                <a:latin typeface="Times" charset="0"/>
              </a:rPr>
              <a:t>).</a:t>
            </a:r>
            <a:endParaRPr lang="en-GB" altLang="x-none" sz="1800">
              <a:solidFill>
                <a:srgbClr val="FF0000"/>
              </a:solidFill>
              <a:latin typeface="Times" charset="0"/>
            </a:endParaRPr>
          </a:p>
        </p:txBody>
      </p:sp>
      <p:sp>
        <p:nvSpPr>
          <p:cNvPr id="192519" name="Text Box 10"/>
          <p:cNvSpPr txBox="1">
            <a:spLocks noChangeArrowheads="1"/>
          </p:cNvSpPr>
          <p:nvPr/>
        </p:nvSpPr>
        <p:spPr bwMode="auto">
          <a:xfrm>
            <a:off x="34925" y="6042025"/>
            <a:ext cx="4572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latin typeface="Times" charset="0"/>
              </a:rPr>
              <a:t>The </a:t>
            </a:r>
            <a:r>
              <a:rPr lang="en-GB" altLang="x-none" sz="1800">
                <a:solidFill>
                  <a:srgbClr val="FF0000"/>
                </a:solidFill>
                <a:latin typeface="Times" charset="0"/>
              </a:rPr>
              <a:t>three-domain proposal, with continuous lateral gene transfer among domains</a:t>
            </a:r>
            <a:r>
              <a:rPr lang="en-GB" altLang="x-none" sz="1800">
                <a:latin typeface="Times" charset="0"/>
              </a:rPr>
              <a:t>. </a:t>
            </a:r>
          </a:p>
          <a:p>
            <a:pPr>
              <a:spcBef>
                <a:spcPct val="0"/>
              </a:spcBef>
              <a:buFontTx/>
              <a:buNone/>
            </a:pPr>
            <a:r>
              <a:rPr lang="en-GB" altLang="x-none" sz="1800" i="1">
                <a:latin typeface="Times" charset="0"/>
              </a:rPr>
              <a:t>Doolittle. </a:t>
            </a:r>
            <a:r>
              <a:rPr lang="en-GB" altLang="x-none" sz="1600" i="1">
                <a:latin typeface="Times" charset="0"/>
              </a:rPr>
              <a:t>Science 284:2124-8. (</a:t>
            </a:r>
            <a:r>
              <a:rPr lang="en-GB" altLang="x-none" sz="1600" i="1">
                <a:solidFill>
                  <a:srgbClr val="FF0000"/>
                </a:solidFill>
                <a:latin typeface="Times" charset="0"/>
              </a:rPr>
              <a:t>1999</a:t>
            </a:r>
            <a:r>
              <a:rPr lang="en-GB" altLang="x-none" sz="1600" i="1">
                <a:latin typeface="Times" charset="0"/>
              </a:rPr>
              <a:t>)</a:t>
            </a:r>
            <a:endParaRPr lang="en-GB" altLang="x-none" sz="2400" b="0">
              <a:latin typeface="Times" charset="0"/>
            </a:endParaRPr>
          </a:p>
        </p:txBody>
      </p:sp>
      <p:sp>
        <p:nvSpPr>
          <p:cNvPr id="192520" name="Text Box 11"/>
          <p:cNvSpPr txBox="1">
            <a:spLocks noChangeArrowheads="1"/>
          </p:cNvSpPr>
          <p:nvPr/>
        </p:nvSpPr>
        <p:spPr bwMode="auto">
          <a:xfrm>
            <a:off x="4648200" y="5724525"/>
            <a:ext cx="4572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latin typeface="Times" charset="0"/>
              </a:rPr>
              <a:t>The </a:t>
            </a:r>
            <a:r>
              <a:rPr lang="en-GB" altLang="x-none" sz="1800">
                <a:solidFill>
                  <a:srgbClr val="FF0000"/>
                </a:solidFill>
                <a:latin typeface="Times" charset="0"/>
              </a:rPr>
              <a:t>ring of life</a:t>
            </a:r>
            <a:r>
              <a:rPr lang="en-GB" altLang="x-none" sz="1800">
                <a:latin typeface="Times" charset="0"/>
              </a:rPr>
              <a:t>, incorporating lateral gene transfer but preserving the prokaryote eukaryote divide. </a:t>
            </a:r>
          </a:p>
          <a:p>
            <a:pPr>
              <a:spcBef>
                <a:spcPct val="0"/>
              </a:spcBef>
              <a:buFontTx/>
              <a:buNone/>
            </a:pPr>
            <a:r>
              <a:rPr lang="en-GB" altLang="x-none" sz="1600" i="1">
                <a:latin typeface="Times" charset="0"/>
              </a:rPr>
              <a:t>Rivera &amp; Lake JA. Nature 431: 152-5. (</a:t>
            </a:r>
            <a:r>
              <a:rPr lang="en-GB" altLang="x-none" sz="1600" i="1">
                <a:solidFill>
                  <a:srgbClr val="FF0000"/>
                </a:solidFill>
                <a:latin typeface="Times" charset="0"/>
              </a:rPr>
              <a:t>2004</a:t>
            </a:r>
            <a:r>
              <a:rPr lang="en-GB" altLang="x-none" sz="1600" i="1">
                <a:latin typeface="Times" charset="0"/>
              </a:rPr>
              <a:t>)</a:t>
            </a:r>
            <a:endParaRPr lang="en-GB" altLang="x-none" sz="2400" b="0">
              <a:latin typeface="Times" charset="0"/>
            </a:endParaRPr>
          </a:p>
        </p:txBody>
      </p:sp>
      <p:sp>
        <p:nvSpPr>
          <p:cNvPr id="192521" name="Text Box 12"/>
          <p:cNvSpPr txBox="1">
            <a:spLocks noChangeArrowheads="1"/>
          </p:cNvSpPr>
          <p:nvPr/>
        </p:nvSpPr>
        <p:spPr bwMode="auto">
          <a:xfrm>
            <a:off x="4267200" y="76200"/>
            <a:ext cx="2819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F0000"/>
                </a:solidFill>
                <a:latin typeface="Times" charset="0"/>
              </a:rPr>
              <a:t>Martin &amp; Embley</a:t>
            </a:r>
          </a:p>
          <a:p>
            <a:pPr>
              <a:spcBef>
                <a:spcPct val="50000"/>
              </a:spcBef>
              <a:buFontTx/>
              <a:buNone/>
            </a:pPr>
            <a:r>
              <a:rPr lang="en-GB" altLang="x-none" sz="2000" i="1">
                <a:solidFill>
                  <a:srgbClr val="FF0000"/>
                </a:solidFill>
                <a:latin typeface="Times" charset="0"/>
              </a:rPr>
              <a:t>Nature</a:t>
            </a:r>
            <a:r>
              <a:rPr lang="en-GB" altLang="x-none" sz="2000">
                <a:solidFill>
                  <a:srgbClr val="FF0000"/>
                </a:solidFill>
                <a:latin typeface="Times" charset="0"/>
              </a:rPr>
              <a:t> 431:152-5.(2004)</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61" name="Object 5"/>
          <p:cNvGraphicFramePr>
            <a:graphicFrameLocks noChangeAspect="1"/>
          </p:cNvGraphicFramePr>
          <p:nvPr/>
        </p:nvGraphicFramePr>
        <p:xfrm>
          <a:off x="152400" y="457200"/>
          <a:ext cx="7239000" cy="6248400"/>
        </p:xfrm>
        <a:graphic>
          <a:graphicData uri="http://schemas.openxmlformats.org/presentationml/2006/ole">
            <mc:AlternateContent xmlns:mc="http://schemas.openxmlformats.org/markup-compatibility/2006">
              <mc:Choice xmlns:v="urn:schemas-microsoft-com:vml" Requires="v">
                <p:oleObj spid="_x0000_s194761" name="Document" r:id="rId4" imgW="17206349" imgH="16063492" progId="Word.Document.8">
                  <p:embed/>
                </p:oleObj>
              </mc:Choice>
              <mc:Fallback>
                <p:oleObj name="Document" r:id="rId4" imgW="17206349" imgH="16063492"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57200"/>
                        <a:ext cx="7239000" cy="624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4562" name="Text Box 6"/>
          <p:cNvSpPr txBox="1">
            <a:spLocks noChangeArrowheads="1"/>
          </p:cNvSpPr>
          <p:nvPr/>
        </p:nvSpPr>
        <p:spPr bwMode="auto">
          <a:xfrm>
            <a:off x="152400" y="-762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Ancestral duplication and ancestral conservation</a:t>
            </a:r>
          </a:p>
        </p:txBody>
      </p:sp>
      <p:sp>
        <p:nvSpPr>
          <p:cNvPr id="194563" name="Text Box 7"/>
          <p:cNvSpPr txBox="1">
            <a:spLocks noChangeArrowheads="1"/>
          </p:cNvSpPr>
          <p:nvPr/>
        </p:nvSpPr>
        <p:spPr bwMode="auto">
          <a:xfrm>
            <a:off x="7848600" y="1025525"/>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W</a:t>
            </a:r>
            <a:r>
              <a:rPr lang="en-GB" altLang="x-none" sz="2400" baseline="-25000">
                <a:solidFill>
                  <a:srgbClr val="0000FF"/>
                </a:solidFill>
                <a:latin typeface="Times" charset="0"/>
              </a:rPr>
              <a:t>ij</a:t>
            </a:r>
            <a:endParaRPr lang="en-GB" altLang="x-none" sz="2400" b="0">
              <a:latin typeface="Times" charset="0"/>
            </a:endParaRPr>
          </a:p>
        </p:txBody>
      </p:sp>
      <p:sp>
        <p:nvSpPr>
          <p:cNvPr id="194564" name="Line 8"/>
          <p:cNvSpPr>
            <a:spLocks noChangeShapeType="1"/>
          </p:cNvSpPr>
          <p:nvPr/>
        </p:nvSpPr>
        <p:spPr bwMode="auto">
          <a:xfrm flipH="1">
            <a:off x="6705600" y="1339850"/>
            <a:ext cx="1143000" cy="3937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94565" name="Text Box 9"/>
          <p:cNvSpPr txBox="1">
            <a:spLocks noChangeArrowheads="1"/>
          </p:cNvSpPr>
          <p:nvPr/>
        </p:nvSpPr>
        <p:spPr bwMode="auto">
          <a:xfrm>
            <a:off x="7315200" y="2438400"/>
            <a:ext cx="1600200" cy="204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717FF"/>
                </a:solidFill>
                <a:latin typeface="Helvetica" charset="0"/>
              </a:rPr>
              <a:t>•</a:t>
            </a:r>
            <a:r>
              <a:rPr lang="en-GB" altLang="x-none" sz="2400">
                <a:latin typeface="Helvetica" charset="0"/>
              </a:rPr>
              <a:t> genome similarity</a:t>
            </a:r>
          </a:p>
          <a:p>
            <a:pPr>
              <a:spcBef>
                <a:spcPct val="50000"/>
              </a:spcBef>
              <a:buFontTx/>
              <a:buNone/>
            </a:pPr>
            <a:r>
              <a:rPr lang="en-GB" altLang="x-none">
                <a:solidFill>
                  <a:srgbClr val="0717FF"/>
                </a:solidFill>
                <a:latin typeface="Helvetica" charset="0"/>
              </a:rPr>
              <a:t>•</a:t>
            </a:r>
            <a:r>
              <a:rPr lang="en-GB" altLang="x-none" sz="2400">
                <a:latin typeface="Helvetica" charset="0"/>
              </a:rPr>
              <a:t> shared orthologs</a:t>
            </a:r>
            <a:endParaRPr lang="en-GB" altLang="x-none" sz="2400" b="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ext Box 2"/>
          <p:cNvSpPr txBox="1">
            <a:spLocks noChangeArrowheads="1"/>
          </p:cNvSpPr>
          <p:nvPr/>
        </p:nvSpPr>
        <p:spPr bwMode="auto">
          <a:xfrm>
            <a:off x="0" y="4572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GB" altLang="x-none" sz="2400" b="0">
              <a:latin typeface="Times" charset="0"/>
            </a:endParaRPr>
          </a:p>
        </p:txBody>
      </p:sp>
      <p:grpSp>
        <p:nvGrpSpPr>
          <p:cNvPr id="196610" name="Group 3"/>
          <p:cNvGrpSpPr>
            <a:grpSpLocks/>
          </p:cNvGrpSpPr>
          <p:nvPr/>
        </p:nvGrpSpPr>
        <p:grpSpPr bwMode="auto">
          <a:xfrm>
            <a:off x="18876" y="-243408"/>
            <a:ext cx="8856984" cy="6858000"/>
            <a:chOff x="0" y="0"/>
            <a:chExt cx="5760" cy="4320"/>
          </a:xfrm>
        </p:grpSpPr>
        <p:pic>
          <p:nvPicPr>
            <p:cNvPr id="1966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2" name="Text Box 5"/>
            <p:cNvSpPr txBox="1">
              <a:spLocks noChangeArrowheads="1"/>
            </p:cNvSpPr>
            <p:nvPr/>
          </p:nvSpPr>
          <p:spPr bwMode="auto">
            <a:xfrm>
              <a:off x="0" y="288"/>
              <a:ext cx="2736" cy="44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0000FF"/>
                  </a:solidFill>
                  <a:latin typeface="Verdana" charset="0"/>
                </a:rPr>
                <a:t>Tekaia, Lazcano &amp; Dujon (1999)</a:t>
              </a:r>
            </a:p>
            <a:p>
              <a:pPr>
                <a:spcBef>
                  <a:spcPct val="50000"/>
                </a:spcBef>
                <a:buFontTx/>
                <a:buNone/>
              </a:pPr>
              <a:r>
                <a:rPr lang="en-GB" altLang="x-none" sz="1600">
                  <a:solidFill>
                    <a:srgbClr val="0000FF"/>
                  </a:solidFill>
                  <a:latin typeface="Times" charset="0"/>
                </a:rPr>
                <a:t>Genome Research 9: 550-7.</a:t>
              </a:r>
              <a:r>
                <a:rPr lang="en-GB" altLang="x-none" sz="1600">
                  <a:latin typeface="Times" charset="0"/>
                </a:rPr>
                <a:t> </a:t>
              </a:r>
            </a:p>
          </p:txBody>
        </p:sp>
        <p:sp>
          <p:nvSpPr>
            <p:cNvPr id="196613" name="Text Box 6"/>
            <p:cNvSpPr txBox="1">
              <a:spLocks noChangeArrowheads="1"/>
            </p:cNvSpPr>
            <p:nvPr/>
          </p:nvSpPr>
          <p:spPr bwMode="auto">
            <a:xfrm>
              <a:off x="1584" y="374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E</a:t>
              </a:r>
            </a:p>
          </p:txBody>
        </p:sp>
        <p:sp>
          <p:nvSpPr>
            <p:cNvPr id="196614" name="Text Box 7"/>
            <p:cNvSpPr txBox="1">
              <a:spLocks noChangeArrowheads="1"/>
            </p:cNvSpPr>
            <p:nvPr/>
          </p:nvSpPr>
          <p:spPr bwMode="auto">
            <a:xfrm>
              <a:off x="2688" y="321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A</a:t>
              </a:r>
              <a:endParaRPr lang="en-GB" altLang="x-none" sz="2400">
                <a:solidFill>
                  <a:srgbClr val="0000FF"/>
                </a:solidFill>
                <a:latin typeface="Times" charset="0"/>
              </a:endParaRPr>
            </a:p>
          </p:txBody>
        </p:sp>
        <p:sp>
          <p:nvSpPr>
            <p:cNvPr id="196615" name="Text Box 8"/>
            <p:cNvSpPr txBox="1">
              <a:spLocks noChangeArrowheads="1"/>
            </p:cNvSpPr>
            <p:nvPr/>
          </p:nvSpPr>
          <p:spPr bwMode="auto">
            <a:xfrm>
              <a:off x="2160" y="168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B</a:t>
              </a:r>
              <a:endParaRPr lang="en-GB" altLang="x-none" sz="2400">
                <a:solidFill>
                  <a:srgbClr val="0000FF"/>
                </a:solidFill>
                <a:latin typeface="Times" charset="0"/>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8657" name="Rectangle 2"/>
          <p:cNvSpPr>
            <a:spLocks noChangeArrowheads="1"/>
          </p:cNvSpPr>
          <p:nvPr/>
        </p:nvSpPr>
        <p:spPr bwMode="auto">
          <a:xfrm>
            <a:off x="14288" y="1697038"/>
            <a:ext cx="9129712" cy="1946275"/>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Courier New" charset="0"/>
              </a:rPr>
              <a:t>p 0111111000111111111000110110111101001111101111</a:t>
            </a:r>
            <a:endParaRPr lang="en-GB" altLang="x-none" sz="2400">
              <a:solidFill>
                <a:srgbClr val="FF0000"/>
              </a:solidFill>
              <a:latin typeface="Times" charset="0"/>
            </a:endParaRPr>
          </a:p>
          <a:p>
            <a:pPr>
              <a:spcBef>
                <a:spcPct val="50000"/>
              </a:spcBef>
              <a:buFontTx/>
              <a:buNone/>
            </a:pPr>
            <a:r>
              <a:rPr lang="en-GB" altLang="x-none" sz="2400">
                <a:solidFill>
                  <a:srgbClr val="FF0000"/>
                </a:solidFill>
                <a:latin typeface="Times" charset="0"/>
              </a:rPr>
              <a:t>•</a:t>
            </a:r>
            <a:r>
              <a:rPr lang="en-GB" altLang="x-none" sz="2400">
                <a:latin typeface="Times" charset="0"/>
              </a:rPr>
              <a:t> A “conservation profile” is an n-component binary vector describing a protein conservation pattern across n species.</a:t>
            </a:r>
          </a:p>
          <a:p>
            <a:pPr>
              <a:spcBef>
                <a:spcPct val="50000"/>
              </a:spcBef>
              <a:buFontTx/>
              <a:buNone/>
            </a:pPr>
            <a:r>
              <a:rPr lang="en-GB" altLang="x-none" sz="2400">
                <a:latin typeface="Times" charset="0"/>
              </a:rPr>
              <a:t>Components are 0 and 1, following absence or presence of homologs.</a:t>
            </a:r>
            <a:endParaRPr lang="en-GB" altLang="x-none" sz="2400" b="0">
              <a:solidFill>
                <a:srgbClr val="FF0000"/>
              </a:solidFill>
              <a:latin typeface="Times" charset="0"/>
            </a:endParaRPr>
          </a:p>
        </p:txBody>
      </p:sp>
      <p:sp>
        <p:nvSpPr>
          <p:cNvPr id="198658" name="Rectangle 3"/>
          <p:cNvSpPr>
            <a:spLocks noChangeArrowheads="1"/>
          </p:cNvSpPr>
          <p:nvPr/>
        </p:nvSpPr>
        <p:spPr bwMode="auto">
          <a:xfrm>
            <a:off x="0" y="5257800"/>
            <a:ext cx="9067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a:t>
            </a:r>
            <a:r>
              <a:rPr lang="en-GB" altLang="x-none" sz="2400">
                <a:latin typeface="Times" charset="0"/>
              </a:rPr>
              <a:t> A conservation profile is the trace of protein evolutionary histories </a:t>
            </a:r>
            <a:r>
              <a:rPr lang="en-GB" altLang="x-none" sz="2400">
                <a:solidFill>
                  <a:srgbClr val="0000FF"/>
                </a:solidFill>
                <a:latin typeface="Times" charset="0"/>
              </a:rPr>
              <a:t>jointly captured in a set of n species</a:t>
            </a:r>
            <a:r>
              <a:rPr lang="en-GB" altLang="x-none" sz="2400">
                <a:latin typeface="Times" charset="0"/>
              </a:rPr>
              <a:t> (multidimensional feature);</a:t>
            </a:r>
          </a:p>
        </p:txBody>
      </p:sp>
      <p:sp>
        <p:nvSpPr>
          <p:cNvPr id="198659" name="Text Box 4"/>
          <p:cNvSpPr txBox="1">
            <a:spLocks noChangeArrowheads="1"/>
          </p:cNvSpPr>
          <p:nvPr/>
        </p:nvSpPr>
        <p:spPr bwMode="auto">
          <a:xfrm>
            <a:off x="0" y="4648200"/>
            <a:ext cx="906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a:t>
            </a:r>
            <a:r>
              <a:rPr lang="en-GB" altLang="x-none" sz="2400">
                <a:latin typeface="Times" charset="0"/>
              </a:rPr>
              <a:t> Conservation profiles are </a:t>
            </a:r>
            <a:r>
              <a:rPr lang="en-GB" altLang="x-none" sz="2400">
                <a:solidFill>
                  <a:srgbClr val="0000FF"/>
                </a:solidFill>
                <a:latin typeface="Times" charset="0"/>
              </a:rPr>
              <a:t>signatures of evolutionary relationships;</a:t>
            </a:r>
            <a:endParaRPr lang="en-GB" altLang="x-none" sz="2400">
              <a:latin typeface="Times" charset="0"/>
            </a:endParaRPr>
          </a:p>
        </p:txBody>
      </p:sp>
      <p:sp>
        <p:nvSpPr>
          <p:cNvPr id="198660" name="Text Box 5"/>
          <p:cNvSpPr txBox="1">
            <a:spLocks noChangeArrowheads="1"/>
          </p:cNvSpPr>
          <p:nvPr/>
        </p:nvSpPr>
        <p:spPr bwMode="auto">
          <a:xfrm>
            <a:off x="1828800" y="152400"/>
            <a:ext cx="4648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066FF"/>
                </a:solidFill>
                <a:latin typeface="Times" charset="0"/>
              </a:rPr>
              <a:t>Conservation profiles</a:t>
            </a:r>
            <a:endParaRPr lang="en-GB" altLang="x-none">
              <a:solidFill>
                <a:srgbClr val="FF0000"/>
              </a:solidFill>
              <a:latin typeface="Times" charset="0"/>
            </a:endParaRPr>
          </a:p>
        </p:txBody>
      </p:sp>
      <p:sp>
        <p:nvSpPr>
          <p:cNvPr id="198661" name="Text Box 6"/>
          <p:cNvSpPr txBox="1">
            <a:spLocks noChangeArrowheads="1"/>
          </p:cNvSpPr>
          <p:nvPr/>
        </p:nvSpPr>
        <p:spPr bwMode="auto">
          <a:xfrm>
            <a:off x="76200" y="990600"/>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a:t>
            </a:r>
            <a:r>
              <a:rPr lang="en-GB" altLang="x-none" sz="2800">
                <a:latin typeface="Times" charset="0"/>
              </a:rPr>
              <a:t> </a:t>
            </a:r>
            <a:r>
              <a:rPr lang="en-GB" altLang="x-none" sz="2800">
                <a:solidFill>
                  <a:srgbClr val="0000FF"/>
                </a:solidFill>
                <a:latin typeface="Times" charset="0"/>
              </a:rPr>
              <a:t>99 species (B: 33; A: 19; E:27); 541880 proteins</a:t>
            </a:r>
            <a:endParaRPr lang="en-GB" altLang="x-none" sz="2400">
              <a:latin typeface="Times" charset="0"/>
            </a:endParaRPr>
          </a:p>
        </p:txBody>
      </p:sp>
      <p:sp>
        <p:nvSpPr>
          <p:cNvPr id="198662" name="Text Box 7"/>
          <p:cNvSpPr txBox="1">
            <a:spLocks noChangeArrowheads="1"/>
          </p:cNvSpPr>
          <p:nvPr/>
        </p:nvSpPr>
        <p:spPr bwMode="auto">
          <a:xfrm>
            <a:off x="152400" y="40386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Main interesting properties of conservation profiles:</a:t>
            </a:r>
            <a:endParaRPr lang="en-GB" altLang="x-none" sz="2400" b="0">
              <a:latin typeface="Times" charset="0"/>
            </a:endParaRPr>
          </a:p>
        </p:txBody>
      </p:sp>
      <p:sp>
        <p:nvSpPr>
          <p:cNvPr id="198663" name="Rectangle 8"/>
          <p:cNvSpPr>
            <a:spLocks noChangeArrowheads="1"/>
          </p:cNvSpPr>
          <p:nvPr/>
        </p:nvSpPr>
        <p:spPr bwMode="auto">
          <a:xfrm>
            <a:off x="1295400" y="6491288"/>
            <a:ext cx="7086600"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0000FF"/>
                </a:solidFill>
                <a:latin typeface="Times" charset="0"/>
              </a:rPr>
              <a:t>Tekaia F, Yeramian E. (2005).  </a:t>
            </a:r>
            <a:r>
              <a:rPr lang="en-GB" altLang="x-none" sz="1800" i="1">
                <a:solidFill>
                  <a:srgbClr val="0000FF"/>
                </a:solidFill>
                <a:latin typeface="Times" charset="0"/>
              </a:rPr>
              <a:t>PLoS Comput Biol</a:t>
            </a:r>
            <a:r>
              <a:rPr lang="en-GB" altLang="x-none" sz="1800">
                <a:solidFill>
                  <a:srgbClr val="0000FF"/>
                </a:solidFill>
                <a:latin typeface="Times" charset="0"/>
              </a:rPr>
              <a:t>.1(7):e75</a:t>
            </a:r>
            <a:endParaRPr lang="fr-FR" altLang="x-none" sz="1800">
              <a:solidFill>
                <a:srgbClr val="0000FF"/>
              </a:solidFill>
              <a:latin typeface="Times" charset="0"/>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0705" name="Text Box 2"/>
          <p:cNvSpPr txBox="1">
            <a:spLocks noChangeArrowheads="1"/>
          </p:cNvSpPr>
          <p:nvPr/>
        </p:nvSpPr>
        <p:spPr bwMode="auto">
          <a:xfrm>
            <a:off x="381000" y="685800"/>
            <a:ext cx="83058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latin typeface="Courier New" charset="0"/>
              </a:rPr>
              <a:t>		E		    A				B</a:t>
            </a:r>
          </a:p>
          <a:p>
            <a:pPr>
              <a:spcBef>
                <a:spcPct val="0"/>
              </a:spcBef>
              <a:buFontTx/>
              <a:buNone/>
            </a:pPr>
            <a:r>
              <a:rPr lang="en-GB" altLang="x-none" sz="1800">
                <a:latin typeface="Courier New" charset="0"/>
              </a:rPr>
              <a:t> 	 </a:t>
            </a:r>
            <a:r>
              <a:rPr lang="en-GB" altLang="x-none" sz="1800">
                <a:solidFill>
                  <a:srgbClr val="FF0000"/>
                </a:solidFill>
                <a:latin typeface="Courier New" charset="0"/>
              </a:rPr>
              <a:t>S</a:t>
            </a:r>
            <a:r>
              <a:rPr lang="en-GB" altLang="x-none" sz="1800" baseline="-25000">
                <a:solidFill>
                  <a:srgbClr val="FF0000"/>
                </a:solidFill>
                <a:latin typeface="Courier New" charset="0"/>
              </a:rPr>
              <a:t>1</a:t>
            </a:r>
            <a:r>
              <a:rPr lang="en-GB" altLang="x-none" sz="1800">
                <a:solidFill>
                  <a:srgbClr val="FF0000"/>
                </a:solidFill>
                <a:latin typeface="Courier New" charset="0"/>
              </a:rPr>
              <a:t>..............I.............I................S</a:t>
            </a:r>
            <a:r>
              <a:rPr lang="en-GB" altLang="x-none" sz="1800" baseline="-25000">
                <a:solidFill>
                  <a:srgbClr val="FF0000"/>
                </a:solidFill>
                <a:latin typeface="Courier New" charset="0"/>
              </a:rPr>
              <a:t>n</a:t>
            </a:r>
            <a:endParaRPr lang="en-GB" altLang="x-none" sz="1800">
              <a:latin typeface="Courier New" charset="0"/>
            </a:endParaRPr>
          </a:p>
          <a:p>
            <a:pPr>
              <a:spcBef>
                <a:spcPct val="0"/>
              </a:spcBef>
              <a:buFontTx/>
              <a:buNone/>
            </a:pPr>
            <a:r>
              <a:rPr lang="en-GB" altLang="x-none" sz="1800">
                <a:latin typeface="Courier New" charset="0"/>
              </a:rPr>
              <a:t> </a:t>
            </a:r>
            <a:r>
              <a:rPr lang="en-GB" altLang="x-none" sz="1800">
                <a:solidFill>
                  <a:srgbClr val="0000FF"/>
                </a:solidFill>
                <a:latin typeface="Courier New" charset="0"/>
              </a:rPr>
              <a:t>G</a:t>
            </a:r>
            <a:r>
              <a:rPr lang="en-GB" altLang="x-none" sz="1800" baseline="-25000">
                <a:solidFill>
                  <a:srgbClr val="0000FF"/>
                </a:solidFill>
                <a:latin typeface="Courier New" charset="0"/>
              </a:rPr>
              <a:t>1,1</a:t>
            </a:r>
            <a:r>
              <a:rPr lang="en-GB" altLang="x-none" sz="1800">
                <a:latin typeface="Courier New" charset="0"/>
              </a:rPr>
              <a:t>	 100000000000000000000000000000000000000000000000</a:t>
            </a:r>
          </a:p>
          <a:p>
            <a:pPr>
              <a:spcBef>
                <a:spcPct val="0"/>
              </a:spcBef>
              <a:buFontTx/>
              <a:buNone/>
            </a:pPr>
            <a:r>
              <a:rPr lang="en-GB" altLang="x-none" sz="1800">
                <a:latin typeface="Courier New" charset="0"/>
              </a:rPr>
              <a:t> </a:t>
            </a:r>
            <a:r>
              <a:rPr lang="en-GB" altLang="x-none" sz="1800">
                <a:solidFill>
                  <a:srgbClr val="0000FF"/>
                </a:solidFill>
                <a:latin typeface="Courier New" charset="0"/>
              </a:rPr>
              <a:t>G</a:t>
            </a:r>
            <a:r>
              <a:rPr lang="en-GB" altLang="x-none" sz="1800" baseline="-25000">
                <a:solidFill>
                  <a:srgbClr val="0000FF"/>
                </a:solidFill>
                <a:latin typeface="Courier New" charset="0"/>
              </a:rPr>
              <a:t>2,1</a:t>
            </a:r>
            <a:r>
              <a:rPr lang="en-GB" altLang="x-none" sz="1800">
                <a:latin typeface="Courier New" charset="0"/>
              </a:rPr>
              <a:t>	 111111111111111111111111111111111111111111111111</a:t>
            </a:r>
          </a:p>
          <a:p>
            <a:pPr>
              <a:spcBef>
                <a:spcPct val="0"/>
              </a:spcBef>
              <a:buFontTx/>
              <a:buNone/>
            </a:pPr>
            <a:r>
              <a:rPr lang="en-GB" altLang="x-none" sz="1800">
                <a:latin typeface="Courier New" charset="0"/>
              </a:rPr>
              <a:t> </a:t>
            </a:r>
            <a:r>
              <a:rPr lang="en-GB" altLang="x-none" sz="1800">
                <a:solidFill>
                  <a:srgbClr val="0000FF"/>
                </a:solidFill>
                <a:latin typeface="Courier New" charset="0"/>
              </a:rPr>
              <a:t>G</a:t>
            </a:r>
            <a:r>
              <a:rPr lang="en-GB" altLang="x-none" sz="1800" baseline="-25000">
                <a:solidFill>
                  <a:srgbClr val="0000FF"/>
                </a:solidFill>
                <a:latin typeface="Courier New" charset="0"/>
              </a:rPr>
              <a:t>3,1</a:t>
            </a:r>
            <a:r>
              <a:rPr lang="en-GB" altLang="x-none" sz="1800">
                <a:latin typeface="Courier New" charset="0"/>
              </a:rPr>
              <a:t>	 </a:t>
            </a:r>
            <a:r>
              <a:rPr lang="en-GB" altLang="x-none" sz="1800">
                <a:solidFill>
                  <a:srgbClr val="FF0000"/>
                </a:solidFill>
                <a:latin typeface="Courier New" charset="0"/>
              </a:rPr>
              <a:t>111111110011111111111111011101110101111111101111</a:t>
            </a:r>
            <a:endParaRPr lang="en-GB" altLang="x-none" sz="1800">
              <a:latin typeface="Courier New" charset="0"/>
            </a:endParaRPr>
          </a:p>
          <a:p>
            <a:pPr>
              <a:spcBef>
                <a:spcPct val="0"/>
              </a:spcBef>
              <a:buFontTx/>
              <a:buNone/>
            </a:pPr>
            <a:r>
              <a:rPr lang="en-GB" altLang="x-none" sz="1800">
                <a:latin typeface="Courier New" charset="0"/>
              </a:rPr>
              <a:t> .......................................................</a:t>
            </a:r>
          </a:p>
          <a:p>
            <a:pPr>
              <a:spcBef>
                <a:spcPct val="0"/>
              </a:spcBef>
              <a:buFontTx/>
              <a:buNone/>
            </a:pPr>
            <a:r>
              <a:rPr lang="en-GB" altLang="x-none" sz="1800">
                <a:latin typeface="Courier New" charset="0"/>
              </a:rPr>
              <a:t> </a:t>
            </a:r>
            <a:r>
              <a:rPr lang="en-GB" altLang="x-none" sz="1800">
                <a:solidFill>
                  <a:srgbClr val="0000FF"/>
                </a:solidFill>
                <a:latin typeface="Courier New" charset="0"/>
              </a:rPr>
              <a:t>G</a:t>
            </a:r>
            <a:r>
              <a:rPr lang="en-GB" altLang="x-none" sz="1800" baseline="-25000">
                <a:solidFill>
                  <a:srgbClr val="0000FF"/>
                </a:solidFill>
                <a:latin typeface="Courier New" charset="0"/>
              </a:rPr>
              <a:t>n</a:t>
            </a:r>
            <a:r>
              <a:rPr lang="en-GB" altLang="x-none" sz="1800" baseline="-35000">
                <a:solidFill>
                  <a:srgbClr val="0000FF"/>
                </a:solidFill>
                <a:latin typeface="Courier New" charset="0"/>
              </a:rPr>
              <a:t>1</a:t>
            </a:r>
            <a:r>
              <a:rPr lang="en-GB" altLang="x-none" sz="1800" baseline="-25000">
                <a:solidFill>
                  <a:srgbClr val="0000FF"/>
                </a:solidFill>
                <a:latin typeface="Courier New" charset="0"/>
              </a:rPr>
              <a:t>,1</a:t>
            </a:r>
            <a:r>
              <a:rPr lang="en-GB" altLang="x-none" sz="1800">
                <a:latin typeface="Courier New" charset="0"/>
              </a:rPr>
              <a:t>	 100001110001000000000000000000000000000000000000</a:t>
            </a:r>
          </a:p>
          <a:p>
            <a:pPr>
              <a:spcBef>
                <a:spcPct val="0"/>
              </a:spcBef>
              <a:buFontTx/>
              <a:buNone/>
            </a:pPr>
            <a:r>
              <a:rPr lang="en-GB" altLang="x-none" sz="1800">
                <a:latin typeface="Courier New" charset="0"/>
              </a:rPr>
              <a:t> G</a:t>
            </a:r>
            <a:r>
              <a:rPr lang="en-GB" altLang="x-none" sz="1800" baseline="-25000">
                <a:latin typeface="Courier New" charset="0"/>
              </a:rPr>
              <a:t>1,2</a:t>
            </a:r>
            <a:r>
              <a:rPr lang="en-GB" altLang="x-none" sz="1800">
                <a:latin typeface="Courier New" charset="0"/>
              </a:rPr>
              <a:t>	 </a:t>
            </a:r>
            <a:r>
              <a:rPr lang="en-GB" altLang="x-none" sz="1800">
                <a:solidFill>
                  <a:srgbClr val="800080"/>
                </a:solidFill>
                <a:latin typeface="Courier New" charset="0"/>
              </a:rPr>
              <a:t>010000000000000000010100000000000111000011100011</a:t>
            </a:r>
            <a:endParaRPr lang="en-GB" altLang="x-none" sz="1800">
              <a:latin typeface="Courier New" charset="0"/>
            </a:endParaRPr>
          </a:p>
          <a:p>
            <a:pPr>
              <a:spcBef>
                <a:spcPct val="0"/>
              </a:spcBef>
              <a:buFontTx/>
              <a:buNone/>
            </a:pPr>
            <a:r>
              <a:rPr lang="en-GB" altLang="x-none" sz="1800">
                <a:latin typeface="Courier New" charset="0"/>
              </a:rPr>
              <a:t> G</a:t>
            </a:r>
            <a:r>
              <a:rPr lang="en-GB" altLang="x-none" sz="1800" baseline="-25000">
                <a:latin typeface="Courier New" charset="0"/>
              </a:rPr>
              <a:t>2,2</a:t>
            </a:r>
            <a:r>
              <a:rPr lang="en-GB" altLang="x-none" sz="1800">
                <a:latin typeface="Courier New" charset="0"/>
              </a:rPr>
              <a:t>	 </a:t>
            </a:r>
            <a:r>
              <a:rPr lang="en-GB" altLang="x-none" sz="1800">
                <a:solidFill>
                  <a:srgbClr val="800080"/>
                </a:solidFill>
                <a:latin typeface="Courier New" charset="0"/>
              </a:rPr>
              <a:t>010000000000000000010100000000000111000011100011</a:t>
            </a:r>
            <a:endParaRPr lang="en-GB" altLang="x-none" sz="1800">
              <a:latin typeface="Courier New" charset="0"/>
            </a:endParaRPr>
          </a:p>
          <a:p>
            <a:pPr>
              <a:spcBef>
                <a:spcPct val="0"/>
              </a:spcBef>
              <a:buFontTx/>
              <a:buNone/>
            </a:pPr>
            <a:r>
              <a:rPr lang="en-GB" altLang="x-none" sz="1800">
                <a:latin typeface="Courier New" charset="0"/>
              </a:rPr>
              <a:t>........................................................</a:t>
            </a:r>
          </a:p>
          <a:p>
            <a:pPr>
              <a:spcBef>
                <a:spcPct val="0"/>
              </a:spcBef>
              <a:buFontTx/>
              <a:buNone/>
            </a:pPr>
            <a:r>
              <a:rPr lang="en-GB" altLang="x-none" sz="1800">
                <a:latin typeface="Courier New" charset="0"/>
              </a:rPr>
              <a:t> G</a:t>
            </a:r>
            <a:r>
              <a:rPr lang="en-GB" altLang="x-none" sz="1800" baseline="-25000">
                <a:latin typeface="Courier New" charset="0"/>
              </a:rPr>
              <a:t>n2,2</a:t>
            </a:r>
            <a:r>
              <a:rPr lang="en-GB" altLang="x-none" sz="1800">
                <a:latin typeface="Courier New" charset="0"/>
              </a:rPr>
              <a:t>	 </a:t>
            </a:r>
            <a:r>
              <a:rPr lang="en-GB" altLang="x-none" sz="1800">
                <a:solidFill>
                  <a:srgbClr val="FF0000"/>
                </a:solidFill>
                <a:latin typeface="Courier New" charset="0"/>
              </a:rPr>
              <a:t>111111110011111111111111011101110101111111101111</a:t>
            </a:r>
            <a:endParaRPr lang="en-GB" altLang="x-none" sz="1800">
              <a:latin typeface="Courier New" charset="0"/>
            </a:endParaRPr>
          </a:p>
          <a:p>
            <a:pPr>
              <a:spcBef>
                <a:spcPct val="0"/>
              </a:spcBef>
              <a:buFontTx/>
              <a:buNone/>
            </a:pPr>
            <a:r>
              <a:rPr lang="en-GB" altLang="x-none" sz="1800">
                <a:latin typeface="Courier New" charset="0"/>
              </a:rPr>
              <a:t>........................................................</a:t>
            </a:r>
          </a:p>
          <a:p>
            <a:pPr>
              <a:spcBef>
                <a:spcPct val="0"/>
              </a:spcBef>
              <a:buFontTx/>
              <a:buNone/>
            </a:pPr>
            <a:r>
              <a:rPr lang="en-GB" altLang="x-none" sz="1800">
                <a:latin typeface="Courier New" charset="0"/>
              </a:rPr>
              <a:t> </a:t>
            </a:r>
            <a:r>
              <a:rPr lang="en-GB" altLang="x-none" sz="1800">
                <a:solidFill>
                  <a:srgbClr val="00FF00"/>
                </a:solidFill>
                <a:latin typeface="Courier New" charset="0"/>
              </a:rPr>
              <a:t>G</a:t>
            </a:r>
            <a:r>
              <a:rPr lang="en-GB" altLang="x-none" sz="1800" baseline="-25000">
                <a:solidFill>
                  <a:srgbClr val="00FF00"/>
                </a:solidFill>
                <a:latin typeface="Courier New" charset="0"/>
              </a:rPr>
              <a:t>1,n</a:t>
            </a:r>
            <a:r>
              <a:rPr lang="en-GB" altLang="x-none" sz="1800">
                <a:latin typeface="Courier New" charset="0"/>
              </a:rPr>
              <a:t>	 011110100000000000000000001000000000000000000001</a:t>
            </a:r>
          </a:p>
          <a:p>
            <a:pPr>
              <a:spcBef>
                <a:spcPct val="0"/>
              </a:spcBef>
              <a:buFontTx/>
              <a:buNone/>
            </a:pPr>
            <a:r>
              <a:rPr lang="en-GB" altLang="x-none" sz="1800">
                <a:latin typeface="Courier New" charset="0"/>
              </a:rPr>
              <a:t> </a:t>
            </a:r>
            <a:r>
              <a:rPr lang="en-GB" altLang="x-none" sz="1800">
                <a:solidFill>
                  <a:srgbClr val="00FF00"/>
                </a:solidFill>
                <a:latin typeface="Courier New" charset="0"/>
              </a:rPr>
              <a:t>G</a:t>
            </a:r>
            <a:r>
              <a:rPr lang="en-GB" altLang="x-none" sz="1800" baseline="-25000">
                <a:solidFill>
                  <a:srgbClr val="00FF00"/>
                </a:solidFill>
                <a:latin typeface="Courier New" charset="0"/>
              </a:rPr>
              <a:t>2,n</a:t>
            </a:r>
            <a:r>
              <a:rPr lang="en-GB" altLang="x-none" sz="1800">
                <a:latin typeface="Courier New" charset="0"/>
              </a:rPr>
              <a:t>	 </a:t>
            </a:r>
            <a:r>
              <a:rPr lang="en-GB" altLang="x-none" sz="1800">
                <a:solidFill>
                  <a:srgbClr val="FF0000"/>
                </a:solidFill>
                <a:latin typeface="Courier New" charset="0"/>
              </a:rPr>
              <a:t>111111110011111111100011011101110101111111101111</a:t>
            </a:r>
            <a:endParaRPr lang="en-GB" altLang="x-none" sz="1800">
              <a:latin typeface="Courier New" charset="0"/>
            </a:endParaRPr>
          </a:p>
          <a:p>
            <a:pPr>
              <a:spcBef>
                <a:spcPct val="0"/>
              </a:spcBef>
              <a:buFontTx/>
              <a:buNone/>
            </a:pPr>
            <a:r>
              <a:rPr lang="en-GB" altLang="x-none" sz="1800">
                <a:latin typeface="Courier New" charset="0"/>
              </a:rPr>
              <a:t> </a:t>
            </a:r>
            <a:r>
              <a:rPr lang="en-GB" altLang="x-none" sz="1800">
                <a:solidFill>
                  <a:srgbClr val="00FF00"/>
                </a:solidFill>
                <a:latin typeface="Courier New" charset="0"/>
              </a:rPr>
              <a:t>G</a:t>
            </a:r>
            <a:r>
              <a:rPr lang="en-GB" altLang="x-none" sz="1800" baseline="-25000">
                <a:solidFill>
                  <a:srgbClr val="00FF00"/>
                </a:solidFill>
                <a:latin typeface="Courier New" charset="0"/>
              </a:rPr>
              <a:t>3,n</a:t>
            </a:r>
            <a:r>
              <a:rPr lang="en-GB" altLang="x-none" sz="1800">
                <a:latin typeface="Courier New" charset="0"/>
              </a:rPr>
              <a:t>	 </a:t>
            </a:r>
            <a:r>
              <a:rPr lang="en-GB" altLang="x-none" sz="1800">
                <a:solidFill>
                  <a:srgbClr val="FF0000"/>
                </a:solidFill>
                <a:latin typeface="Courier New" charset="0"/>
              </a:rPr>
              <a:t>111111110011111111100011011101110101111111101111</a:t>
            </a:r>
            <a:endParaRPr lang="en-GB" altLang="x-none" sz="1800">
              <a:latin typeface="Courier New" charset="0"/>
            </a:endParaRPr>
          </a:p>
          <a:p>
            <a:pPr>
              <a:spcBef>
                <a:spcPct val="0"/>
              </a:spcBef>
              <a:buFontTx/>
              <a:buNone/>
            </a:pPr>
            <a:r>
              <a:rPr lang="en-GB" altLang="x-none" sz="1800">
                <a:latin typeface="Courier New" charset="0"/>
              </a:rPr>
              <a:t>........................................................</a:t>
            </a:r>
          </a:p>
          <a:p>
            <a:pPr>
              <a:spcBef>
                <a:spcPct val="0"/>
              </a:spcBef>
              <a:buFontTx/>
              <a:buNone/>
            </a:pPr>
            <a:r>
              <a:rPr lang="en-GB" altLang="x-none" sz="1800">
                <a:latin typeface="Courier New" charset="0"/>
              </a:rPr>
              <a:t> </a:t>
            </a:r>
            <a:r>
              <a:rPr lang="en-GB" altLang="x-none" sz="1800">
                <a:solidFill>
                  <a:srgbClr val="00FF00"/>
                </a:solidFill>
                <a:latin typeface="Courier New" charset="0"/>
              </a:rPr>
              <a:t>G</a:t>
            </a:r>
            <a:r>
              <a:rPr lang="en-GB" altLang="x-none" sz="1800" baseline="-25000">
                <a:solidFill>
                  <a:srgbClr val="00FF00"/>
                </a:solidFill>
                <a:latin typeface="Courier New" charset="0"/>
              </a:rPr>
              <a:t>np,n</a:t>
            </a:r>
            <a:r>
              <a:rPr lang="en-GB" altLang="x-none" sz="1800">
                <a:latin typeface="Courier New" charset="0"/>
              </a:rPr>
              <a:t>   </a:t>
            </a:r>
            <a:r>
              <a:rPr lang="en-GB" altLang="x-none" sz="1800">
                <a:solidFill>
                  <a:srgbClr val="FF8000"/>
                </a:solidFill>
                <a:latin typeface="Courier New" charset="0"/>
              </a:rPr>
              <a:t>100110000000000000000000000000000000000000000001</a:t>
            </a:r>
            <a:endParaRPr lang="en-GB" altLang="x-none" sz="1800">
              <a:latin typeface="Courier New" charset="0"/>
            </a:endParaRPr>
          </a:p>
          <a:p>
            <a:pPr>
              <a:spcBef>
                <a:spcPct val="0"/>
              </a:spcBef>
              <a:buFontTx/>
              <a:buNone/>
            </a:pPr>
            <a:r>
              <a:rPr lang="en-GB" altLang="x-none" sz="1800">
                <a:latin typeface="Courier New" charset="0"/>
              </a:rPr>
              <a:t> </a:t>
            </a:r>
          </a:p>
        </p:txBody>
      </p:sp>
      <p:sp>
        <p:nvSpPr>
          <p:cNvPr id="200706" name="Text Box 3"/>
          <p:cNvSpPr txBox="1">
            <a:spLocks noChangeArrowheads="1"/>
          </p:cNvSpPr>
          <p:nvPr/>
        </p:nvSpPr>
        <p:spPr bwMode="auto">
          <a:xfrm>
            <a:off x="1600200" y="76200"/>
            <a:ext cx="5638800" cy="519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800">
                <a:solidFill>
                  <a:srgbClr val="021EFD"/>
                </a:solidFill>
                <a:latin typeface="Helvetica" charset="0"/>
              </a:rPr>
              <a:t>Protein conservation profiles</a:t>
            </a:r>
            <a:endParaRPr lang="en-GB" altLang="x-none" sz="2400">
              <a:latin typeface="Helvetica" charset="0"/>
            </a:endParaRPr>
          </a:p>
        </p:txBody>
      </p:sp>
      <p:sp>
        <p:nvSpPr>
          <p:cNvPr id="200707" name="Text Box 4"/>
          <p:cNvSpPr txBox="1">
            <a:spLocks noChangeArrowheads="1"/>
          </p:cNvSpPr>
          <p:nvPr/>
        </p:nvSpPr>
        <p:spPr bwMode="auto">
          <a:xfrm>
            <a:off x="1371600" y="5486400"/>
            <a:ext cx="723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000FF"/>
                </a:solidFill>
                <a:latin typeface="Helvetica" charset="0"/>
              </a:rPr>
              <a:t>Table : 541880 proteins x 99 species</a:t>
            </a:r>
            <a:endParaRPr lang="en-GB" altLang="x-none" sz="2400">
              <a:latin typeface="Helvetica" charset="0"/>
            </a:endParaRPr>
          </a:p>
        </p:txBody>
      </p:sp>
      <p:sp>
        <p:nvSpPr>
          <p:cNvPr id="160773" name="Line 5"/>
          <p:cNvSpPr>
            <a:spLocks noChangeShapeType="1"/>
          </p:cNvSpPr>
          <p:nvPr/>
        </p:nvSpPr>
        <p:spPr bwMode="auto">
          <a:xfrm flipH="1">
            <a:off x="8229600" y="1447800"/>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0774" name="Line 6"/>
          <p:cNvSpPr>
            <a:spLocks noChangeShapeType="1"/>
          </p:cNvSpPr>
          <p:nvPr/>
        </p:nvSpPr>
        <p:spPr bwMode="auto">
          <a:xfrm flipH="1">
            <a:off x="8229600" y="19812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0775" name="Line 7"/>
          <p:cNvSpPr>
            <a:spLocks noChangeShapeType="1"/>
          </p:cNvSpPr>
          <p:nvPr/>
        </p:nvSpPr>
        <p:spPr bwMode="auto">
          <a:xfrm flipH="1">
            <a:off x="8229600" y="35814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0776" name="Line 8"/>
          <p:cNvSpPr>
            <a:spLocks noChangeShapeType="1"/>
          </p:cNvSpPr>
          <p:nvPr/>
        </p:nvSpPr>
        <p:spPr bwMode="auto">
          <a:xfrm flipH="1">
            <a:off x="8229600" y="44196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0777" name="Line 9"/>
          <p:cNvSpPr>
            <a:spLocks noChangeShapeType="1"/>
          </p:cNvSpPr>
          <p:nvPr/>
        </p:nvSpPr>
        <p:spPr bwMode="auto">
          <a:xfrm flipH="1">
            <a:off x="8229600" y="47244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0778" name="Line 10"/>
          <p:cNvSpPr>
            <a:spLocks noChangeShapeType="1"/>
          </p:cNvSpPr>
          <p:nvPr/>
        </p:nvSpPr>
        <p:spPr bwMode="auto">
          <a:xfrm flipH="1">
            <a:off x="8229600" y="5257800"/>
            <a:ext cx="533400" cy="0"/>
          </a:xfrm>
          <a:prstGeom prst="line">
            <a:avLst/>
          </a:prstGeom>
          <a:noFill/>
          <a:ln w="28575">
            <a:solidFill>
              <a:srgbClr val="FF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0779" name="Line 11"/>
          <p:cNvSpPr>
            <a:spLocks noChangeShapeType="1"/>
          </p:cNvSpPr>
          <p:nvPr/>
        </p:nvSpPr>
        <p:spPr bwMode="auto">
          <a:xfrm flipH="1">
            <a:off x="8229600" y="2819400"/>
            <a:ext cx="533400" cy="0"/>
          </a:xfrm>
          <a:prstGeom prst="line">
            <a:avLst/>
          </a:prstGeom>
          <a:noFill/>
          <a:ln w="2857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0780" name="Line 12"/>
          <p:cNvSpPr>
            <a:spLocks noChangeShapeType="1"/>
          </p:cNvSpPr>
          <p:nvPr/>
        </p:nvSpPr>
        <p:spPr bwMode="auto">
          <a:xfrm flipH="1">
            <a:off x="8229600" y="3048000"/>
            <a:ext cx="533400" cy="0"/>
          </a:xfrm>
          <a:prstGeom prst="line">
            <a:avLst/>
          </a:prstGeom>
          <a:noFill/>
          <a:ln w="2857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0716" name="Text Box 13"/>
          <p:cNvSpPr txBox="1">
            <a:spLocks noChangeArrowheads="1"/>
          </p:cNvSpPr>
          <p:nvPr/>
        </p:nvSpPr>
        <p:spPr bwMode="auto">
          <a:xfrm>
            <a:off x="228600" y="5867400"/>
            <a:ext cx="868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a:t>
            </a:r>
            <a:r>
              <a:rPr lang="en-GB" altLang="x-none" sz="2400">
                <a:latin typeface="Times" charset="0"/>
              </a:rPr>
              <a:t> Different conservation profiles represent different evolutionary histories</a:t>
            </a:r>
            <a:endParaRPr lang="en-GB" altLang="x-none" sz="2400" b="0">
              <a:latin typeface="Times"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60773"/>
                                        </p:tgtEl>
                                        <p:attrNameLst>
                                          <p:attrName>style.visibility</p:attrName>
                                        </p:attrNameLst>
                                      </p:cBhvr>
                                      <p:to>
                                        <p:strVal val="visible"/>
                                      </p:to>
                                    </p:set>
                                    <p:animEffect transition="in" filter="fade">
                                      <p:cBhvr>
                                        <p:cTn id="7" dur="500"/>
                                        <p:tgtEl>
                                          <p:spTgt spid="160773"/>
                                        </p:tgtEl>
                                      </p:cBhvr>
                                    </p:animEffect>
                                    <p:anim calcmode="lin" valueType="num">
                                      <p:cBhvr>
                                        <p:cTn id="8" dur="500" fill="hold"/>
                                        <p:tgtEl>
                                          <p:spTgt spid="160773"/>
                                        </p:tgtEl>
                                        <p:attrNameLst>
                                          <p:attrName>ppt_x</p:attrName>
                                        </p:attrNameLst>
                                      </p:cBhvr>
                                      <p:tavLst>
                                        <p:tav tm="0">
                                          <p:val>
                                            <p:strVal val="#ppt_x"/>
                                          </p:val>
                                        </p:tav>
                                        <p:tav tm="100000">
                                          <p:val>
                                            <p:strVal val="#ppt_x"/>
                                          </p:val>
                                        </p:tav>
                                      </p:tavLst>
                                    </p:anim>
                                    <p:anim calcmode="lin" valueType="num">
                                      <p:cBhvr>
                                        <p:cTn id="9" dur="500" fill="hold"/>
                                        <p:tgtEl>
                                          <p:spTgt spid="16077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60774"/>
                                        </p:tgtEl>
                                        <p:attrNameLst>
                                          <p:attrName>style.visibility</p:attrName>
                                        </p:attrNameLst>
                                      </p:cBhvr>
                                      <p:to>
                                        <p:strVal val="visible"/>
                                      </p:to>
                                    </p:set>
                                    <p:animEffect transition="in" filter="fade">
                                      <p:cBhvr>
                                        <p:cTn id="13" dur="500"/>
                                        <p:tgtEl>
                                          <p:spTgt spid="160774"/>
                                        </p:tgtEl>
                                      </p:cBhvr>
                                    </p:animEffect>
                                    <p:anim calcmode="lin" valueType="num">
                                      <p:cBhvr>
                                        <p:cTn id="14" dur="500" fill="hold"/>
                                        <p:tgtEl>
                                          <p:spTgt spid="160774"/>
                                        </p:tgtEl>
                                        <p:attrNameLst>
                                          <p:attrName>ppt_x</p:attrName>
                                        </p:attrNameLst>
                                      </p:cBhvr>
                                      <p:tavLst>
                                        <p:tav tm="0">
                                          <p:val>
                                            <p:strVal val="#ppt_x"/>
                                          </p:val>
                                        </p:tav>
                                        <p:tav tm="100000">
                                          <p:val>
                                            <p:strVal val="#ppt_x"/>
                                          </p:val>
                                        </p:tav>
                                      </p:tavLst>
                                    </p:anim>
                                    <p:anim calcmode="lin" valueType="num">
                                      <p:cBhvr>
                                        <p:cTn id="15" dur="500" fill="hold"/>
                                        <p:tgtEl>
                                          <p:spTgt spid="160774"/>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160779"/>
                                        </p:tgtEl>
                                        <p:attrNameLst>
                                          <p:attrName>style.visibility</p:attrName>
                                        </p:attrNameLst>
                                      </p:cBhvr>
                                      <p:to>
                                        <p:strVal val="visible"/>
                                      </p:to>
                                    </p:set>
                                    <p:animEffect transition="in" filter="fade">
                                      <p:cBhvr>
                                        <p:cTn id="19" dur="500"/>
                                        <p:tgtEl>
                                          <p:spTgt spid="160779"/>
                                        </p:tgtEl>
                                      </p:cBhvr>
                                    </p:animEffect>
                                    <p:anim calcmode="lin" valueType="num">
                                      <p:cBhvr>
                                        <p:cTn id="20" dur="500" fill="hold"/>
                                        <p:tgtEl>
                                          <p:spTgt spid="160779"/>
                                        </p:tgtEl>
                                        <p:attrNameLst>
                                          <p:attrName>ppt_x</p:attrName>
                                        </p:attrNameLst>
                                      </p:cBhvr>
                                      <p:tavLst>
                                        <p:tav tm="0">
                                          <p:val>
                                            <p:strVal val="#ppt_x"/>
                                          </p:val>
                                        </p:tav>
                                        <p:tav tm="100000">
                                          <p:val>
                                            <p:strVal val="#ppt_x"/>
                                          </p:val>
                                        </p:tav>
                                      </p:tavLst>
                                    </p:anim>
                                    <p:anim calcmode="lin" valueType="num">
                                      <p:cBhvr>
                                        <p:cTn id="21" dur="500" fill="hold"/>
                                        <p:tgtEl>
                                          <p:spTgt spid="160779"/>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160780"/>
                                        </p:tgtEl>
                                        <p:attrNameLst>
                                          <p:attrName>style.visibility</p:attrName>
                                        </p:attrNameLst>
                                      </p:cBhvr>
                                      <p:to>
                                        <p:strVal val="visible"/>
                                      </p:to>
                                    </p:set>
                                    <p:animEffect transition="in" filter="fade">
                                      <p:cBhvr>
                                        <p:cTn id="25" dur="500"/>
                                        <p:tgtEl>
                                          <p:spTgt spid="160780"/>
                                        </p:tgtEl>
                                      </p:cBhvr>
                                    </p:animEffect>
                                    <p:anim calcmode="lin" valueType="num">
                                      <p:cBhvr>
                                        <p:cTn id="26" dur="500" fill="hold"/>
                                        <p:tgtEl>
                                          <p:spTgt spid="160780"/>
                                        </p:tgtEl>
                                        <p:attrNameLst>
                                          <p:attrName>ppt_x</p:attrName>
                                        </p:attrNameLst>
                                      </p:cBhvr>
                                      <p:tavLst>
                                        <p:tav tm="0">
                                          <p:val>
                                            <p:strVal val="#ppt_x"/>
                                          </p:val>
                                        </p:tav>
                                        <p:tav tm="100000">
                                          <p:val>
                                            <p:strVal val="#ppt_x"/>
                                          </p:val>
                                        </p:tav>
                                      </p:tavLst>
                                    </p:anim>
                                    <p:anim calcmode="lin" valueType="num">
                                      <p:cBhvr>
                                        <p:cTn id="27" dur="500" fill="hold"/>
                                        <p:tgtEl>
                                          <p:spTgt spid="160780"/>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160775"/>
                                        </p:tgtEl>
                                        <p:attrNameLst>
                                          <p:attrName>style.visibility</p:attrName>
                                        </p:attrNameLst>
                                      </p:cBhvr>
                                      <p:to>
                                        <p:strVal val="visible"/>
                                      </p:to>
                                    </p:set>
                                    <p:animEffect transition="in" filter="fade">
                                      <p:cBhvr>
                                        <p:cTn id="31" dur="500"/>
                                        <p:tgtEl>
                                          <p:spTgt spid="160775"/>
                                        </p:tgtEl>
                                      </p:cBhvr>
                                    </p:animEffect>
                                    <p:anim calcmode="lin" valueType="num">
                                      <p:cBhvr>
                                        <p:cTn id="32" dur="500" fill="hold"/>
                                        <p:tgtEl>
                                          <p:spTgt spid="160775"/>
                                        </p:tgtEl>
                                        <p:attrNameLst>
                                          <p:attrName>ppt_x</p:attrName>
                                        </p:attrNameLst>
                                      </p:cBhvr>
                                      <p:tavLst>
                                        <p:tav tm="0">
                                          <p:val>
                                            <p:strVal val="#ppt_x"/>
                                          </p:val>
                                        </p:tav>
                                        <p:tav tm="100000">
                                          <p:val>
                                            <p:strVal val="#ppt_x"/>
                                          </p:val>
                                        </p:tav>
                                      </p:tavLst>
                                    </p:anim>
                                    <p:anim calcmode="lin" valueType="num">
                                      <p:cBhvr>
                                        <p:cTn id="33" dur="500" fill="hold"/>
                                        <p:tgtEl>
                                          <p:spTgt spid="160775"/>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160776"/>
                                        </p:tgtEl>
                                        <p:attrNameLst>
                                          <p:attrName>style.visibility</p:attrName>
                                        </p:attrNameLst>
                                      </p:cBhvr>
                                      <p:to>
                                        <p:strVal val="visible"/>
                                      </p:to>
                                    </p:set>
                                    <p:animEffect transition="in" filter="fade">
                                      <p:cBhvr>
                                        <p:cTn id="37" dur="500"/>
                                        <p:tgtEl>
                                          <p:spTgt spid="160776"/>
                                        </p:tgtEl>
                                      </p:cBhvr>
                                    </p:animEffect>
                                    <p:anim calcmode="lin" valueType="num">
                                      <p:cBhvr>
                                        <p:cTn id="38" dur="500" fill="hold"/>
                                        <p:tgtEl>
                                          <p:spTgt spid="160776"/>
                                        </p:tgtEl>
                                        <p:attrNameLst>
                                          <p:attrName>ppt_x</p:attrName>
                                        </p:attrNameLst>
                                      </p:cBhvr>
                                      <p:tavLst>
                                        <p:tav tm="0">
                                          <p:val>
                                            <p:strVal val="#ppt_x"/>
                                          </p:val>
                                        </p:tav>
                                        <p:tav tm="100000">
                                          <p:val>
                                            <p:strVal val="#ppt_x"/>
                                          </p:val>
                                        </p:tav>
                                      </p:tavLst>
                                    </p:anim>
                                    <p:anim calcmode="lin" valueType="num">
                                      <p:cBhvr>
                                        <p:cTn id="39" dur="500" fill="hold"/>
                                        <p:tgtEl>
                                          <p:spTgt spid="160776"/>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160777"/>
                                        </p:tgtEl>
                                        <p:attrNameLst>
                                          <p:attrName>style.visibility</p:attrName>
                                        </p:attrNameLst>
                                      </p:cBhvr>
                                      <p:to>
                                        <p:strVal val="visible"/>
                                      </p:to>
                                    </p:set>
                                    <p:animEffect transition="in" filter="fade">
                                      <p:cBhvr>
                                        <p:cTn id="43" dur="500"/>
                                        <p:tgtEl>
                                          <p:spTgt spid="160777"/>
                                        </p:tgtEl>
                                      </p:cBhvr>
                                    </p:animEffect>
                                    <p:anim calcmode="lin" valueType="num">
                                      <p:cBhvr>
                                        <p:cTn id="44" dur="500" fill="hold"/>
                                        <p:tgtEl>
                                          <p:spTgt spid="160777"/>
                                        </p:tgtEl>
                                        <p:attrNameLst>
                                          <p:attrName>ppt_x</p:attrName>
                                        </p:attrNameLst>
                                      </p:cBhvr>
                                      <p:tavLst>
                                        <p:tav tm="0">
                                          <p:val>
                                            <p:strVal val="#ppt_x"/>
                                          </p:val>
                                        </p:tav>
                                        <p:tav tm="100000">
                                          <p:val>
                                            <p:strVal val="#ppt_x"/>
                                          </p:val>
                                        </p:tav>
                                      </p:tavLst>
                                    </p:anim>
                                    <p:anim calcmode="lin" valueType="num">
                                      <p:cBhvr>
                                        <p:cTn id="45" dur="500" fill="hold"/>
                                        <p:tgtEl>
                                          <p:spTgt spid="160777"/>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3500"/>
                            </p:stCondLst>
                            <p:childTnLst>
                              <p:par>
                                <p:cTn id="47" presetID="47" presetClass="entr" presetSubtype="0" fill="hold" grpId="0" nodeType="afterEffect">
                                  <p:stCondLst>
                                    <p:cond delay="0"/>
                                  </p:stCondLst>
                                  <p:childTnLst>
                                    <p:set>
                                      <p:cBhvr>
                                        <p:cTn id="48" dur="1" fill="hold">
                                          <p:stCondLst>
                                            <p:cond delay="0"/>
                                          </p:stCondLst>
                                        </p:cTn>
                                        <p:tgtEl>
                                          <p:spTgt spid="160778"/>
                                        </p:tgtEl>
                                        <p:attrNameLst>
                                          <p:attrName>style.visibility</p:attrName>
                                        </p:attrNameLst>
                                      </p:cBhvr>
                                      <p:to>
                                        <p:strVal val="visible"/>
                                      </p:to>
                                    </p:set>
                                    <p:animEffect transition="in" filter="fade">
                                      <p:cBhvr>
                                        <p:cTn id="49" dur="500"/>
                                        <p:tgtEl>
                                          <p:spTgt spid="160778"/>
                                        </p:tgtEl>
                                      </p:cBhvr>
                                    </p:animEffect>
                                    <p:anim calcmode="lin" valueType="num">
                                      <p:cBhvr>
                                        <p:cTn id="50" dur="500" fill="hold"/>
                                        <p:tgtEl>
                                          <p:spTgt spid="160778"/>
                                        </p:tgtEl>
                                        <p:attrNameLst>
                                          <p:attrName>ppt_x</p:attrName>
                                        </p:attrNameLst>
                                      </p:cBhvr>
                                      <p:tavLst>
                                        <p:tav tm="0">
                                          <p:val>
                                            <p:strVal val="#ppt_x"/>
                                          </p:val>
                                        </p:tav>
                                        <p:tav tm="100000">
                                          <p:val>
                                            <p:strVal val="#ppt_x"/>
                                          </p:val>
                                        </p:tav>
                                      </p:tavLst>
                                    </p:anim>
                                    <p:anim calcmode="lin" valueType="num">
                                      <p:cBhvr>
                                        <p:cTn id="51" dur="500" fill="hold"/>
                                        <p:tgtEl>
                                          <p:spTgt spid="160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3" grpId="0" animBg="1"/>
      <p:bldP spid="160774" grpId="0" animBg="1"/>
      <p:bldP spid="160775" grpId="0" animBg="1"/>
      <p:bldP spid="160776" grpId="0" animBg="1"/>
      <p:bldP spid="160777" grpId="0" animBg="1"/>
      <p:bldP spid="160778" grpId="0" animBg="1"/>
      <p:bldP spid="160779" grpId="0" animBg="1"/>
      <p:bldP spid="160780"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753" name="Text Box 4"/>
          <p:cNvSpPr txBox="1">
            <a:spLocks noChangeArrowheads="1"/>
          </p:cNvSpPr>
          <p:nvPr/>
        </p:nvSpPr>
        <p:spPr bwMode="auto">
          <a:xfrm>
            <a:off x="1143000" y="228600"/>
            <a:ext cx="58674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66FF"/>
                </a:solidFill>
                <a:latin typeface="Helvetica" charset="0"/>
              </a:rPr>
              <a:t>Genome trees: data matrices</a:t>
            </a:r>
            <a:endParaRPr lang="en-GB" altLang="x-none" b="0">
              <a:latin typeface="Times" charset="0"/>
            </a:endParaRPr>
          </a:p>
        </p:txBody>
      </p:sp>
      <p:sp>
        <p:nvSpPr>
          <p:cNvPr id="202754" name="Text Box 5"/>
          <p:cNvSpPr txBox="1">
            <a:spLocks noChangeArrowheads="1"/>
          </p:cNvSpPr>
          <p:nvPr/>
        </p:nvSpPr>
        <p:spPr bwMode="auto">
          <a:xfrm>
            <a:off x="152400" y="1128713"/>
            <a:ext cx="853440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T = {</a:t>
            </a:r>
            <a:r>
              <a:rPr altLang="x-none" sz="2400" noProof="1">
                <a:latin typeface="Times" charset="0"/>
              </a:rPr>
              <a:t>T</a:t>
            </a:r>
            <a:r>
              <a:rPr altLang="x-none" sz="2400" baseline="-25000" noProof="1">
                <a:latin typeface="Times" charset="0"/>
              </a:rPr>
              <a:t>ij</a:t>
            </a:r>
            <a:r>
              <a:rPr lang="en-GB" altLang="x-none" sz="2400">
                <a:latin typeface="Times" charset="0"/>
              </a:rPr>
              <a:t> ; i=1,n; j=1,n; n is the number of surveyed species}</a:t>
            </a:r>
          </a:p>
          <a:p>
            <a:pPr>
              <a:spcBef>
                <a:spcPct val="50000"/>
              </a:spcBef>
              <a:buFontTx/>
              <a:buNone/>
            </a:pPr>
            <a:r>
              <a:rPr altLang="x-none" sz="2400" noProof="1">
                <a:solidFill>
                  <a:srgbClr val="0000FF"/>
                </a:solidFill>
                <a:latin typeface="Times" charset="0"/>
              </a:rPr>
              <a:t>T</a:t>
            </a:r>
            <a:r>
              <a:rPr altLang="x-none" sz="2400" baseline="-25000" noProof="1">
                <a:solidFill>
                  <a:srgbClr val="0000FF"/>
                </a:solidFill>
                <a:latin typeface="Times" charset="0"/>
              </a:rPr>
              <a:t>ij</a:t>
            </a:r>
            <a:r>
              <a:rPr lang="en-GB" altLang="x-none" sz="2400">
                <a:solidFill>
                  <a:srgbClr val="0000FF"/>
                </a:solidFill>
                <a:latin typeface="Times" charset="0"/>
              </a:rPr>
              <a:t> is the overall similarity score between species j and i: conservation; shared orthologs,...</a:t>
            </a:r>
          </a:p>
        </p:txBody>
      </p:sp>
      <p:sp>
        <p:nvSpPr>
          <p:cNvPr id="202755" name="Text Box 6"/>
          <p:cNvSpPr txBox="1">
            <a:spLocks noChangeArrowheads="1"/>
          </p:cNvSpPr>
          <p:nvPr/>
        </p:nvSpPr>
        <p:spPr bwMode="auto">
          <a:xfrm>
            <a:off x="152400" y="324485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a:t>
            </a:r>
            <a:r>
              <a:rPr lang="en-GB" altLang="x-none" sz="2800">
                <a:solidFill>
                  <a:srgbClr val="0000FF"/>
                </a:solidFill>
                <a:latin typeface="Helvetica" charset="0"/>
              </a:rPr>
              <a:t> </a:t>
            </a:r>
            <a:r>
              <a:rPr lang="en-GB" altLang="x-none" sz="2800">
                <a:solidFill>
                  <a:srgbClr val="FF0000"/>
                </a:solidFill>
                <a:latin typeface="Times" charset="0"/>
              </a:rPr>
              <a:t>Jaccard similarity scores</a:t>
            </a:r>
            <a:r>
              <a:rPr lang="en-GB" altLang="x-none" sz="2800">
                <a:latin typeface="Times" charset="0"/>
              </a:rPr>
              <a:t> </a:t>
            </a:r>
          </a:p>
        </p:txBody>
      </p:sp>
      <p:sp>
        <p:nvSpPr>
          <p:cNvPr id="202756" name="Text Box 7"/>
          <p:cNvSpPr txBox="1">
            <a:spLocks noChangeArrowheads="1"/>
          </p:cNvSpPr>
          <p:nvPr/>
        </p:nvSpPr>
        <p:spPr bwMode="auto">
          <a:xfrm>
            <a:off x="228600" y="446405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{s</a:t>
            </a:r>
            <a:r>
              <a:rPr lang="en-GB" altLang="x-none" sz="2400" baseline="-25000">
                <a:latin typeface="Times" charset="0"/>
              </a:rPr>
              <a:t>ij</a:t>
            </a:r>
            <a:r>
              <a:rPr lang="en-GB" altLang="x-none" sz="2400">
                <a:latin typeface="Times" charset="0"/>
              </a:rPr>
              <a:t> = (Jaccard similarity score between species i and j) }</a:t>
            </a:r>
          </a:p>
        </p:txBody>
      </p:sp>
      <p:sp>
        <p:nvSpPr>
          <p:cNvPr id="202757" name="Text Box 8"/>
          <p:cNvSpPr txBox="1">
            <a:spLocks noChangeArrowheads="1"/>
          </p:cNvSpPr>
          <p:nvPr/>
        </p:nvSpPr>
        <p:spPr bwMode="auto">
          <a:xfrm>
            <a:off x="304800" y="5149850"/>
            <a:ext cx="4876800" cy="46672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T = { T</a:t>
            </a:r>
            <a:r>
              <a:rPr lang="en-GB" altLang="x-none" sz="2400" baseline="-25000">
                <a:solidFill>
                  <a:srgbClr val="0000FF"/>
                </a:solidFill>
                <a:latin typeface="Times" charset="0"/>
              </a:rPr>
              <a:t>ij</a:t>
            </a:r>
            <a:r>
              <a:rPr lang="en-GB" altLang="x-none" sz="2400">
                <a:solidFill>
                  <a:srgbClr val="0000FF"/>
                </a:solidFill>
                <a:latin typeface="Times" charset="0"/>
              </a:rPr>
              <a:t> = 100*s</a:t>
            </a:r>
            <a:r>
              <a:rPr lang="en-GB" altLang="x-none" sz="2400" baseline="-25000">
                <a:solidFill>
                  <a:srgbClr val="0000FF"/>
                </a:solidFill>
                <a:latin typeface="Times" charset="0"/>
              </a:rPr>
              <a:t>ij </a:t>
            </a:r>
            <a:r>
              <a:rPr lang="en-GB" altLang="x-none" sz="2400">
                <a:solidFill>
                  <a:srgbClr val="0000FF"/>
                </a:solidFill>
                <a:latin typeface="Times" charset="0"/>
              </a:rPr>
              <a:t>; i=1,n; j=1,n}</a:t>
            </a:r>
            <a:endParaRPr lang="en-GB" altLang="x-none" sz="2400">
              <a:latin typeface="Times" charset="0"/>
            </a:endParaRPr>
          </a:p>
        </p:txBody>
      </p:sp>
      <p:sp>
        <p:nvSpPr>
          <p:cNvPr id="202758" name="Text Box 9"/>
          <p:cNvSpPr txBox="1">
            <a:spLocks noChangeArrowheads="1"/>
          </p:cNvSpPr>
          <p:nvPr/>
        </p:nvSpPr>
        <p:spPr bwMode="auto">
          <a:xfrm>
            <a:off x="5562600" y="5149850"/>
            <a:ext cx="3581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latin typeface="Times" charset="0"/>
              </a:rPr>
              <a:t>184130 distinct conservation profiles</a:t>
            </a:r>
          </a:p>
        </p:txBody>
      </p:sp>
      <p:sp>
        <p:nvSpPr>
          <p:cNvPr id="202759" name="Text Box 10"/>
          <p:cNvSpPr txBox="1">
            <a:spLocks noChangeArrowheads="1"/>
          </p:cNvSpPr>
          <p:nvPr/>
        </p:nvSpPr>
        <p:spPr bwMode="auto">
          <a:xfrm>
            <a:off x="304800" y="385445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 s</a:t>
            </a:r>
            <a:r>
              <a:rPr lang="en-GB" altLang="x-none" sz="2400" baseline="-25000">
                <a:latin typeface="Times" charset="0"/>
              </a:rPr>
              <a:t>ij</a:t>
            </a:r>
            <a:r>
              <a:rPr lang="en-GB" altLang="x-none" sz="2400">
                <a:latin typeface="Times" charset="0"/>
              </a:rPr>
              <a:t> =  N</a:t>
            </a:r>
            <a:r>
              <a:rPr lang="en-GB" altLang="x-none" sz="2400" baseline="-25000">
                <a:latin typeface="Times" charset="0"/>
              </a:rPr>
              <a:t>11</a:t>
            </a:r>
            <a:r>
              <a:rPr lang="en-GB" altLang="x-none" sz="2400">
                <a:latin typeface="Times" charset="0"/>
              </a:rPr>
              <a:t>/(N</a:t>
            </a:r>
            <a:r>
              <a:rPr lang="en-GB" altLang="x-none" sz="2400" baseline="-25000">
                <a:latin typeface="Times" charset="0"/>
              </a:rPr>
              <a:t>11</a:t>
            </a:r>
            <a:r>
              <a:rPr lang="en-GB" altLang="x-none" sz="2400">
                <a:latin typeface="Times" charset="0"/>
              </a:rPr>
              <a:t>+N</a:t>
            </a:r>
            <a:r>
              <a:rPr lang="en-GB" altLang="x-none" sz="2400" baseline="-25000">
                <a:latin typeface="Times" charset="0"/>
              </a:rPr>
              <a:t>01</a:t>
            </a:r>
            <a:r>
              <a:rPr lang="en-GB" altLang="x-none" sz="2400">
                <a:latin typeface="Times" charset="0"/>
              </a:rPr>
              <a:t>+N</a:t>
            </a:r>
            <a:r>
              <a:rPr lang="en-GB" altLang="x-none" sz="2400" baseline="-25000">
                <a:latin typeface="Times" charset="0"/>
              </a:rPr>
              <a:t>10</a:t>
            </a:r>
            <a:r>
              <a:rPr lang="en-GB" altLang="x-none" sz="2400">
                <a:latin typeface="Times" charset="0"/>
              </a:rPr>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01" name="Group 20"/>
          <p:cNvGrpSpPr>
            <a:grpSpLocks/>
          </p:cNvGrpSpPr>
          <p:nvPr/>
        </p:nvGrpSpPr>
        <p:grpSpPr bwMode="auto">
          <a:xfrm>
            <a:off x="0" y="0"/>
            <a:ext cx="9144000" cy="6858000"/>
            <a:chOff x="0" y="0"/>
            <a:chExt cx="5760" cy="4320"/>
          </a:xfrm>
        </p:grpSpPr>
        <p:pic>
          <p:nvPicPr>
            <p:cNvPr id="204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3" name="Text Box 3"/>
            <p:cNvSpPr txBox="1">
              <a:spLocks noChangeArrowheads="1"/>
            </p:cNvSpPr>
            <p:nvPr/>
          </p:nvSpPr>
          <p:spPr bwMode="auto">
            <a:xfrm>
              <a:off x="0" y="3916"/>
              <a:ext cx="220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1600">
                  <a:solidFill>
                    <a:srgbClr val="0000FF"/>
                  </a:solidFill>
                  <a:latin typeface="Times" charset="0"/>
                </a:rPr>
                <a:t>Tekaia F, Yeramian E. (2005). </a:t>
              </a:r>
            </a:p>
            <a:p>
              <a:pPr algn="just">
                <a:spcBef>
                  <a:spcPct val="0"/>
                </a:spcBef>
                <a:buFontTx/>
                <a:buNone/>
              </a:pPr>
              <a:r>
                <a:rPr lang="en-GB" altLang="x-none" sz="1600" i="1">
                  <a:solidFill>
                    <a:srgbClr val="0000FF"/>
                  </a:solidFill>
                  <a:latin typeface="Times" charset="0"/>
                </a:rPr>
                <a:t>PLoS Comput Biol</a:t>
              </a:r>
              <a:r>
                <a:rPr lang="en-GB" altLang="x-none" sz="1600">
                  <a:solidFill>
                    <a:srgbClr val="0000FF"/>
                  </a:solidFill>
                  <a:latin typeface="Times" charset="0"/>
                </a:rPr>
                <a:t>.1(7):e75</a:t>
              </a:r>
              <a:endParaRPr lang="en-GB" altLang="x-none" sz="1600" b="0">
                <a:latin typeface="Times" charset="0"/>
              </a:endParaRPr>
            </a:p>
          </p:txBody>
        </p:sp>
        <p:sp>
          <p:nvSpPr>
            <p:cNvPr id="204804" name="Line 4"/>
            <p:cNvSpPr>
              <a:spLocks noChangeShapeType="1"/>
            </p:cNvSpPr>
            <p:nvPr/>
          </p:nvSpPr>
          <p:spPr bwMode="auto">
            <a:xfrm flipH="1">
              <a:off x="4656" y="3744"/>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05" name="Line 5"/>
            <p:cNvSpPr>
              <a:spLocks noChangeShapeType="1"/>
            </p:cNvSpPr>
            <p:nvPr/>
          </p:nvSpPr>
          <p:spPr bwMode="auto">
            <a:xfrm flipH="1">
              <a:off x="4656" y="3168"/>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06" name="Line 6"/>
            <p:cNvSpPr>
              <a:spLocks noChangeShapeType="1"/>
            </p:cNvSpPr>
            <p:nvPr/>
          </p:nvSpPr>
          <p:spPr bwMode="auto">
            <a:xfrm flipH="1">
              <a:off x="4656" y="2688"/>
              <a:ext cx="81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07" name="Line 7"/>
            <p:cNvSpPr>
              <a:spLocks noChangeShapeType="1"/>
            </p:cNvSpPr>
            <p:nvPr/>
          </p:nvSpPr>
          <p:spPr bwMode="auto">
            <a:xfrm flipH="1">
              <a:off x="4656" y="2592"/>
              <a:ext cx="8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08" name="Line 8"/>
            <p:cNvSpPr>
              <a:spLocks noChangeShapeType="1"/>
            </p:cNvSpPr>
            <p:nvPr/>
          </p:nvSpPr>
          <p:spPr bwMode="auto">
            <a:xfrm flipH="1">
              <a:off x="4656" y="2400"/>
              <a:ext cx="816" cy="0"/>
            </a:xfrm>
            <a:prstGeom prst="line">
              <a:avLst/>
            </a:prstGeom>
            <a:noFill/>
            <a:ln w="28575">
              <a:solidFill>
                <a:srgbClr val="9966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09" name="Line 9"/>
            <p:cNvSpPr>
              <a:spLocks noChangeShapeType="1"/>
            </p:cNvSpPr>
            <p:nvPr/>
          </p:nvSpPr>
          <p:spPr bwMode="auto">
            <a:xfrm flipH="1">
              <a:off x="4656" y="2304"/>
              <a:ext cx="816" cy="0"/>
            </a:xfrm>
            <a:prstGeom prst="line">
              <a:avLst/>
            </a:prstGeom>
            <a:noFill/>
            <a:ln w="28575">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10" name="Line 10"/>
            <p:cNvSpPr>
              <a:spLocks noChangeShapeType="1"/>
            </p:cNvSpPr>
            <p:nvPr/>
          </p:nvSpPr>
          <p:spPr bwMode="auto">
            <a:xfrm flipH="1">
              <a:off x="4656" y="1488"/>
              <a:ext cx="8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11" name="Line 11"/>
            <p:cNvSpPr>
              <a:spLocks noChangeShapeType="1"/>
            </p:cNvSpPr>
            <p:nvPr/>
          </p:nvSpPr>
          <p:spPr bwMode="auto">
            <a:xfrm flipH="1">
              <a:off x="4176" y="1248"/>
              <a:ext cx="672" cy="0"/>
            </a:xfrm>
            <a:prstGeom prst="line">
              <a:avLst/>
            </a:prstGeom>
            <a:noFill/>
            <a:ln w="9525">
              <a:solidFill>
                <a:srgbClr val="00FF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12" name="Line 12"/>
            <p:cNvSpPr>
              <a:spLocks noChangeShapeType="1"/>
            </p:cNvSpPr>
            <p:nvPr/>
          </p:nvSpPr>
          <p:spPr bwMode="auto">
            <a:xfrm flipH="1">
              <a:off x="4176" y="864"/>
              <a:ext cx="672" cy="0"/>
            </a:xfrm>
            <a:prstGeom prst="line">
              <a:avLst/>
            </a:prstGeom>
            <a:noFill/>
            <a:ln w="9525">
              <a:solidFill>
                <a:srgbClr val="00FF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13" name="Line 13"/>
            <p:cNvSpPr>
              <a:spLocks noChangeShapeType="1"/>
            </p:cNvSpPr>
            <p:nvPr/>
          </p:nvSpPr>
          <p:spPr bwMode="auto">
            <a:xfrm flipH="1">
              <a:off x="4176" y="1056"/>
              <a:ext cx="672" cy="0"/>
            </a:xfrm>
            <a:prstGeom prst="line">
              <a:avLst/>
            </a:prstGeom>
            <a:noFill/>
            <a:ln w="952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14" name="Line 14"/>
            <p:cNvSpPr>
              <a:spLocks noChangeShapeType="1"/>
            </p:cNvSpPr>
            <p:nvPr/>
          </p:nvSpPr>
          <p:spPr bwMode="auto">
            <a:xfrm flipH="1">
              <a:off x="4176" y="1632"/>
              <a:ext cx="672" cy="0"/>
            </a:xfrm>
            <a:prstGeom prst="line">
              <a:avLst/>
            </a:prstGeom>
            <a:noFill/>
            <a:ln w="952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04815" name="Text Box 15"/>
            <p:cNvSpPr txBox="1">
              <a:spLocks noChangeArrowheads="1"/>
            </p:cNvSpPr>
            <p:nvPr/>
          </p:nvSpPr>
          <p:spPr bwMode="auto">
            <a:xfrm>
              <a:off x="96" y="144"/>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i="1">
                  <a:solidFill>
                    <a:srgbClr val="0000FF"/>
                  </a:solidFill>
                  <a:latin typeface="Times" charset="0"/>
                </a:rPr>
                <a:t>profiles tree</a:t>
              </a:r>
              <a:endParaRPr lang="en-GB" altLang="x-none" sz="2400" b="0">
                <a:latin typeface="Times" charset="0"/>
              </a:endParaRPr>
            </a:p>
          </p:txBody>
        </p:sp>
        <p:sp>
          <p:nvSpPr>
            <p:cNvPr id="204816" name="Line 16"/>
            <p:cNvSpPr>
              <a:spLocks noChangeShapeType="1"/>
            </p:cNvSpPr>
            <p:nvPr/>
          </p:nvSpPr>
          <p:spPr bwMode="auto">
            <a:xfrm>
              <a:off x="2352" y="2976"/>
              <a:ext cx="2112"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04817" name="Line 17"/>
            <p:cNvSpPr>
              <a:spLocks noChangeShapeType="1"/>
            </p:cNvSpPr>
            <p:nvPr/>
          </p:nvSpPr>
          <p:spPr bwMode="auto">
            <a:xfrm>
              <a:off x="2352" y="2256"/>
              <a:ext cx="2112"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pic>
          <p:nvPicPr>
            <p:cNvPr id="204818"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576"/>
              <a:ext cx="1735"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a:spLocks noChangeArrowheads="1"/>
          </p:cNvSpPr>
          <p:nvPr/>
        </p:nvSpPr>
        <p:spPr bwMode="auto">
          <a:xfrm>
            <a:off x="0" y="2420888"/>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FB0817"/>
                </a:solidFill>
              </a:rPr>
              <a:t>In between:</a:t>
            </a:r>
            <a:endParaRPr lang="fr-FR" altLang="x-none" sz="3600" dirty="0">
              <a:solidFill>
                <a:srgbClr val="0717FF"/>
              </a:solidFill>
            </a:endParaRPr>
          </a:p>
        </p:txBody>
      </p:sp>
      <p:sp>
        <p:nvSpPr>
          <p:cNvPr id="3" name="Rectangle 2"/>
          <p:cNvSpPr/>
          <p:nvPr/>
        </p:nvSpPr>
        <p:spPr>
          <a:xfrm>
            <a:off x="1763688" y="3284984"/>
            <a:ext cx="6442789" cy="646331"/>
          </a:xfrm>
          <a:prstGeom prst="rect">
            <a:avLst/>
          </a:prstGeom>
        </p:spPr>
        <p:txBody>
          <a:bodyPr wrap="none">
            <a:spAutoFit/>
          </a:bodyPr>
          <a:lstStyle/>
          <a:p>
            <a:r>
              <a:rPr lang="en-GB" altLang="x-none" sz="3600" dirty="0">
                <a:solidFill>
                  <a:srgbClr val="FB0817"/>
                </a:solidFill>
              </a:rPr>
              <a:t>many large genome projects</a:t>
            </a:r>
            <a:endParaRPr lang="en-GB" sz="3600" dirty="0"/>
          </a:p>
        </p:txBody>
      </p:sp>
    </p:spTree>
    <p:extLst>
      <p:ext uri="{BB962C8B-B14F-4D97-AF65-F5344CB8AC3E}">
        <p14:creationId xmlns:p14="http://schemas.microsoft.com/office/powerpoint/2010/main" val="93549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ppt_x"/>
                                          </p:val>
                                        </p:tav>
                                        <p:tav tm="100000">
                                          <p:val>
                                            <p:strVal val="#ppt_x"/>
                                          </p:val>
                                        </p:tav>
                                      </p:tavLst>
                                    </p:anim>
                                    <p:anim calcmode="lin" valueType="num">
                                      <p:cBhvr additive="base">
                                        <p:cTn id="13"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Text Box 2"/>
          <p:cNvSpPr txBox="1">
            <a:spLocks noChangeArrowheads="1"/>
          </p:cNvSpPr>
          <p:nvPr/>
        </p:nvSpPr>
        <p:spPr bwMode="auto">
          <a:xfrm>
            <a:off x="76200" y="381000"/>
            <a:ext cx="8991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b="0">
                <a:solidFill>
                  <a:srgbClr val="FF0000"/>
                </a:solidFill>
                <a:latin typeface="Times" charset="0"/>
              </a:rPr>
              <a:t>•</a:t>
            </a:r>
            <a:r>
              <a:rPr lang="en-GB" altLang="x-none" sz="3600" b="0">
                <a:latin typeface="Times" charset="0"/>
              </a:rPr>
              <a:t> </a:t>
            </a:r>
            <a:r>
              <a:rPr lang="en-GB" altLang="x-none" sz="3600">
                <a:solidFill>
                  <a:srgbClr val="0000FF"/>
                </a:solidFill>
                <a:latin typeface="Helvetica" charset="0"/>
              </a:rPr>
              <a:t>Phylogenomic tree</a:t>
            </a:r>
            <a:endParaRPr lang="en-GB" altLang="x-none" sz="3600" b="0">
              <a:latin typeface="Times" charset="0"/>
            </a:endParaRPr>
          </a:p>
          <a:p>
            <a:pPr>
              <a:spcBef>
                <a:spcPct val="50000"/>
              </a:spcBef>
              <a:buFontTx/>
              <a:buNone/>
            </a:pPr>
            <a:r>
              <a:rPr lang="en-GB" altLang="x-none" b="0">
                <a:latin typeface="Times" charset="0"/>
              </a:rPr>
              <a:t>(</a:t>
            </a:r>
            <a:r>
              <a:rPr lang="en-GB" altLang="x-none" sz="2800">
                <a:latin typeface="Helvetica" charset="0"/>
              </a:rPr>
              <a:t>based on concatenation of a gene sample common to the considered species</a:t>
            </a:r>
            <a:r>
              <a:rPr lang="en-GB" altLang="x-none" sz="2800" b="0">
                <a:latin typeface="Times" charset="0"/>
              </a:rPr>
              <a:t>)</a:t>
            </a:r>
            <a:endParaRPr lang="en-GB" altLang="x-none" sz="2400" b="0">
              <a:latin typeface="Times" charset="0"/>
            </a:endParaRPr>
          </a:p>
        </p:txBody>
      </p:sp>
      <p:grpSp>
        <p:nvGrpSpPr>
          <p:cNvPr id="206850" name="Group 3"/>
          <p:cNvGrpSpPr>
            <a:grpSpLocks/>
          </p:cNvGrpSpPr>
          <p:nvPr/>
        </p:nvGrpSpPr>
        <p:grpSpPr bwMode="auto">
          <a:xfrm>
            <a:off x="1447800" y="2362200"/>
            <a:ext cx="5257800" cy="1752600"/>
            <a:chOff x="1200" y="2112"/>
            <a:chExt cx="3312" cy="1104"/>
          </a:xfrm>
        </p:grpSpPr>
        <p:sp>
          <p:nvSpPr>
            <p:cNvPr id="206855" name="Text Box 4"/>
            <p:cNvSpPr txBox="1">
              <a:spLocks noChangeArrowheads="1"/>
            </p:cNvSpPr>
            <p:nvPr/>
          </p:nvSpPr>
          <p:spPr bwMode="auto">
            <a:xfrm>
              <a:off x="1248" y="2112"/>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Times" charset="0"/>
                </a:rPr>
                <a:t>S</a:t>
              </a:r>
              <a:r>
                <a:rPr lang="en-GB" altLang="x-none" baseline="-25000">
                  <a:latin typeface="Times" charset="0"/>
                </a:rPr>
                <a:t>1</a:t>
              </a:r>
              <a:endParaRPr lang="en-GB" altLang="x-none" sz="2400" b="0">
                <a:latin typeface="Times" charset="0"/>
              </a:endParaRPr>
            </a:p>
          </p:txBody>
        </p:sp>
        <p:sp>
          <p:nvSpPr>
            <p:cNvPr id="206856" name="Text Box 5"/>
            <p:cNvSpPr txBox="1">
              <a:spLocks noChangeArrowheads="1"/>
            </p:cNvSpPr>
            <p:nvPr/>
          </p:nvSpPr>
          <p:spPr bwMode="auto">
            <a:xfrm>
              <a:off x="1200" y="2851"/>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Times" charset="0"/>
                </a:rPr>
                <a:t>S</a:t>
              </a:r>
              <a:r>
                <a:rPr lang="en-GB" altLang="x-none" baseline="-25000">
                  <a:latin typeface="Times" charset="0"/>
                </a:rPr>
                <a:t>n</a:t>
              </a:r>
              <a:endParaRPr lang="en-GB" altLang="x-none" sz="2400" b="0">
                <a:latin typeface="Times" charset="0"/>
              </a:endParaRPr>
            </a:p>
          </p:txBody>
        </p:sp>
        <p:sp>
          <p:nvSpPr>
            <p:cNvPr id="206857" name="Text Box 6"/>
            <p:cNvSpPr txBox="1">
              <a:spLocks noChangeArrowheads="1"/>
            </p:cNvSpPr>
            <p:nvPr/>
          </p:nvSpPr>
          <p:spPr bwMode="auto">
            <a:xfrm>
              <a:off x="1440" y="2400"/>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Times" charset="0"/>
                </a:rPr>
                <a:t>.</a:t>
              </a:r>
            </a:p>
          </p:txBody>
        </p:sp>
        <p:grpSp>
          <p:nvGrpSpPr>
            <p:cNvPr id="206858" name="Group 7"/>
            <p:cNvGrpSpPr>
              <a:grpSpLocks/>
            </p:cNvGrpSpPr>
            <p:nvPr/>
          </p:nvGrpSpPr>
          <p:grpSpPr bwMode="auto">
            <a:xfrm>
              <a:off x="1632" y="2352"/>
              <a:ext cx="2880" cy="0"/>
              <a:chOff x="1632" y="2352"/>
              <a:chExt cx="2880" cy="0"/>
            </a:xfrm>
          </p:grpSpPr>
          <p:sp>
            <p:nvSpPr>
              <p:cNvPr id="206866" name="Line 8"/>
              <p:cNvSpPr>
                <a:spLocks noChangeShapeType="1"/>
              </p:cNvSpPr>
              <p:nvPr/>
            </p:nvSpPr>
            <p:spPr bwMode="auto">
              <a:xfrm>
                <a:off x="1632" y="2352"/>
                <a:ext cx="57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06867" name="Line 9"/>
              <p:cNvSpPr>
                <a:spLocks noChangeShapeType="1"/>
              </p:cNvSpPr>
              <p:nvPr/>
            </p:nvSpPr>
            <p:spPr bwMode="auto">
              <a:xfrm>
                <a:off x="2208" y="2352"/>
                <a:ext cx="576"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06868" name="Line 10"/>
              <p:cNvSpPr>
                <a:spLocks noChangeShapeType="1"/>
              </p:cNvSpPr>
              <p:nvPr/>
            </p:nvSpPr>
            <p:spPr bwMode="auto">
              <a:xfrm>
                <a:off x="2784" y="2352"/>
                <a:ext cx="576"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06869" name="Line 11"/>
              <p:cNvSpPr>
                <a:spLocks noChangeShapeType="1"/>
              </p:cNvSpPr>
              <p:nvPr/>
            </p:nvSpPr>
            <p:spPr bwMode="auto">
              <a:xfrm>
                <a:off x="3360" y="2352"/>
                <a:ext cx="576"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06870" name="Line 12"/>
              <p:cNvSpPr>
                <a:spLocks noChangeShapeType="1"/>
              </p:cNvSpPr>
              <p:nvPr/>
            </p:nvSpPr>
            <p:spPr bwMode="auto">
              <a:xfrm>
                <a:off x="3936" y="2352"/>
                <a:ext cx="576"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06859" name="Group 13"/>
            <p:cNvGrpSpPr>
              <a:grpSpLocks/>
            </p:cNvGrpSpPr>
            <p:nvPr/>
          </p:nvGrpSpPr>
          <p:grpSpPr bwMode="auto">
            <a:xfrm>
              <a:off x="1632" y="3072"/>
              <a:ext cx="2880" cy="0"/>
              <a:chOff x="1632" y="2688"/>
              <a:chExt cx="2880" cy="0"/>
            </a:xfrm>
          </p:grpSpPr>
          <p:sp>
            <p:nvSpPr>
              <p:cNvPr id="206861" name="Line 14"/>
              <p:cNvSpPr>
                <a:spLocks noChangeShapeType="1"/>
              </p:cNvSpPr>
              <p:nvPr/>
            </p:nvSpPr>
            <p:spPr bwMode="auto">
              <a:xfrm>
                <a:off x="2208" y="2688"/>
                <a:ext cx="576"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06862" name="Line 15"/>
              <p:cNvSpPr>
                <a:spLocks noChangeShapeType="1"/>
              </p:cNvSpPr>
              <p:nvPr/>
            </p:nvSpPr>
            <p:spPr bwMode="auto">
              <a:xfrm>
                <a:off x="1632" y="2688"/>
                <a:ext cx="57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06863" name="Line 16"/>
              <p:cNvSpPr>
                <a:spLocks noChangeShapeType="1"/>
              </p:cNvSpPr>
              <p:nvPr/>
            </p:nvSpPr>
            <p:spPr bwMode="auto">
              <a:xfrm>
                <a:off x="2784" y="2688"/>
                <a:ext cx="576"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06864" name="Line 17"/>
              <p:cNvSpPr>
                <a:spLocks noChangeShapeType="1"/>
              </p:cNvSpPr>
              <p:nvPr/>
            </p:nvSpPr>
            <p:spPr bwMode="auto">
              <a:xfrm>
                <a:off x="3360" y="2688"/>
                <a:ext cx="576"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06865" name="Line 18"/>
              <p:cNvSpPr>
                <a:spLocks noChangeShapeType="1"/>
              </p:cNvSpPr>
              <p:nvPr/>
            </p:nvSpPr>
            <p:spPr bwMode="auto">
              <a:xfrm>
                <a:off x="3936" y="2688"/>
                <a:ext cx="576"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206860" name="Rectangle 19"/>
            <p:cNvSpPr>
              <a:spLocks noChangeArrowheads="1"/>
            </p:cNvSpPr>
            <p:nvPr/>
          </p:nvSpPr>
          <p:spPr bwMode="auto">
            <a:xfrm>
              <a:off x="1440" y="2659"/>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latin typeface="Times" charset="0"/>
                </a:rPr>
                <a:t>.</a:t>
              </a:r>
            </a:p>
          </p:txBody>
        </p:sp>
      </p:grpSp>
      <p:sp>
        <p:nvSpPr>
          <p:cNvPr id="206851" name="Text Box 20"/>
          <p:cNvSpPr txBox="1">
            <a:spLocks noChangeArrowheads="1"/>
          </p:cNvSpPr>
          <p:nvPr/>
        </p:nvSpPr>
        <p:spPr bwMode="auto">
          <a:xfrm>
            <a:off x="0" y="520223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latin typeface="Times" charset="0"/>
              </a:rPr>
              <a:t>•</a:t>
            </a:r>
            <a:r>
              <a:rPr lang="en-GB" altLang="x-none" sz="2400">
                <a:latin typeface="Times" charset="0"/>
              </a:rPr>
              <a:t> genes don't evolve at the same rate nor in the same way;</a:t>
            </a:r>
            <a:endParaRPr lang="en-GB" altLang="x-none" sz="2800">
              <a:latin typeface="LucidaGrande" charset="0"/>
            </a:endParaRPr>
          </a:p>
        </p:txBody>
      </p:sp>
      <p:sp>
        <p:nvSpPr>
          <p:cNvPr id="206852" name="Text Box 21"/>
          <p:cNvSpPr txBox="1">
            <a:spLocks noChangeArrowheads="1"/>
          </p:cNvSpPr>
          <p:nvPr/>
        </p:nvSpPr>
        <p:spPr bwMode="auto">
          <a:xfrm>
            <a:off x="0" y="573563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latin typeface="Times" charset="0"/>
              </a:rPr>
              <a:t>•</a:t>
            </a:r>
            <a:r>
              <a:rPr lang="en-GB" altLang="x-none" sz="2400">
                <a:latin typeface="Times" charset="0"/>
              </a:rPr>
              <a:t> a limited number of genes are shared among all species;</a:t>
            </a:r>
            <a:endParaRPr lang="en-GB" altLang="x-none" sz="2400" b="0">
              <a:latin typeface="Times" charset="0"/>
            </a:endParaRPr>
          </a:p>
        </p:txBody>
      </p:sp>
      <p:sp>
        <p:nvSpPr>
          <p:cNvPr id="206853" name="Text Box 22"/>
          <p:cNvSpPr txBox="1">
            <a:spLocks noChangeArrowheads="1"/>
          </p:cNvSpPr>
          <p:nvPr/>
        </p:nvSpPr>
        <p:spPr bwMode="auto">
          <a:xfrm>
            <a:off x="0" y="6445250"/>
            <a:ext cx="6858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0000FF"/>
                </a:solidFill>
                <a:latin typeface="Times" charset="0"/>
              </a:rPr>
              <a:t>Dagan  and Martin (2006). The tree of one percent. </a:t>
            </a:r>
            <a:r>
              <a:rPr lang="en-GB" altLang="x-none" sz="1600" b="0" i="1">
                <a:solidFill>
                  <a:srgbClr val="0000FF"/>
                </a:solidFill>
                <a:latin typeface="Times" charset="0"/>
              </a:rPr>
              <a:t>Genome Biology</a:t>
            </a:r>
            <a:r>
              <a:rPr lang="en-GB" altLang="x-none" sz="1600" b="0">
                <a:solidFill>
                  <a:srgbClr val="0000FF"/>
                </a:solidFill>
                <a:latin typeface="Times" charset="0"/>
              </a:rPr>
              <a:t>, </a:t>
            </a:r>
            <a:r>
              <a:rPr lang="en-GB" altLang="x-none" sz="1600">
                <a:solidFill>
                  <a:srgbClr val="0000FF"/>
                </a:solidFill>
                <a:latin typeface="Times" charset="0"/>
              </a:rPr>
              <a:t>7:</a:t>
            </a:r>
            <a:r>
              <a:rPr lang="en-GB" altLang="x-none" sz="1600" b="0">
                <a:solidFill>
                  <a:srgbClr val="0000FF"/>
                </a:solidFill>
                <a:latin typeface="Times" charset="0"/>
              </a:rPr>
              <a:t>118.</a:t>
            </a:r>
            <a:endParaRPr lang="en-GB" altLang="x-none" sz="2000" b="0">
              <a:solidFill>
                <a:srgbClr val="0000FF"/>
              </a:solidFill>
              <a:latin typeface="Times" charset="0"/>
            </a:endParaRPr>
          </a:p>
        </p:txBody>
      </p:sp>
      <p:sp>
        <p:nvSpPr>
          <p:cNvPr id="206854" name="ZoneTexte 1"/>
          <p:cNvSpPr txBox="1">
            <a:spLocks noChangeArrowheads="1"/>
          </p:cNvSpPr>
          <p:nvPr/>
        </p:nvSpPr>
        <p:spPr bwMode="auto">
          <a:xfrm>
            <a:off x="323850" y="4797425"/>
            <a:ext cx="4752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t>Difficulties: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ext Box 2"/>
          <p:cNvSpPr txBox="1">
            <a:spLocks noChangeArrowheads="1"/>
          </p:cNvSpPr>
          <p:nvPr/>
        </p:nvSpPr>
        <p:spPr bwMode="auto">
          <a:xfrm>
            <a:off x="0" y="2955925"/>
            <a:ext cx="91440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717FF"/>
                </a:solidFill>
                <a:latin typeface="Helvetica" charset="0"/>
              </a:rPr>
              <a:t>Whole genome alignments</a:t>
            </a:r>
            <a:endParaRPr lang="fr-FR" altLang="x-none" sz="2400" b="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ext Box 3"/>
          <p:cNvSpPr txBox="1">
            <a:spLocks noChangeArrowheads="1"/>
          </p:cNvSpPr>
          <p:nvPr/>
        </p:nvSpPr>
        <p:spPr bwMode="auto">
          <a:xfrm>
            <a:off x="228600" y="6248400"/>
            <a:ext cx="891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1200">
                <a:solidFill>
                  <a:srgbClr val="2A4A8C"/>
                </a:solidFill>
                <a:latin typeface="Helvetica" charset="0"/>
              </a:rPr>
              <a:t>Aaron E. Darling, Istvan Miklos, Mark A. Ragan (2008). </a:t>
            </a:r>
            <a:r>
              <a:rPr lang="fr-FR" altLang="x-none" sz="1200">
                <a:latin typeface="Helvetica" charset="0"/>
              </a:rPr>
              <a:t>Dynamics of Genome Rearrangement in Bacterial Populations. PLoS Genet. 2008 July; 4(7): e1000128.</a:t>
            </a:r>
            <a:endParaRPr lang="fr-FR" altLang="x-none" sz="2400" b="0"/>
          </a:p>
        </p:txBody>
      </p:sp>
      <p:sp>
        <p:nvSpPr>
          <p:cNvPr id="210946" name="Text Box 4"/>
          <p:cNvSpPr txBox="1">
            <a:spLocks noChangeArrowheads="1"/>
          </p:cNvSpPr>
          <p:nvPr/>
        </p:nvSpPr>
        <p:spPr bwMode="auto">
          <a:xfrm>
            <a:off x="457200" y="0"/>
            <a:ext cx="8153400" cy="519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800">
                <a:solidFill>
                  <a:srgbClr val="0717FF"/>
                </a:solidFill>
                <a:latin typeface="Helvetica" charset="0"/>
              </a:rPr>
              <a:t>Multiple whole genome alignments</a:t>
            </a:r>
            <a:endParaRPr lang="fr-FR" altLang="x-none" sz="2400" b="0"/>
          </a:p>
        </p:txBody>
      </p:sp>
      <p:pic>
        <p:nvPicPr>
          <p:cNvPr id="2109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4"/>
          <p:cNvGrpSpPr>
            <a:grpSpLocks/>
          </p:cNvGrpSpPr>
          <p:nvPr/>
        </p:nvGrpSpPr>
        <p:grpSpPr bwMode="auto">
          <a:xfrm>
            <a:off x="685800" y="2740025"/>
            <a:ext cx="7315200" cy="4114800"/>
            <a:chOff x="576" y="1632"/>
            <a:chExt cx="4608" cy="2592"/>
          </a:xfrm>
        </p:grpSpPr>
        <p:sp>
          <p:nvSpPr>
            <p:cNvPr id="213038" name="Line 46"/>
            <p:cNvSpPr>
              <a:spLocks noChangeShapeType="1"/>
            </p:cNvSpPr>
            <p:nvPr/>
          </p:nvSpPr>
          <p:spPr bwMode="auto">
            <a:xfrm>
              <a:off x="864" y="3936"/>
              <a:ext cx="4320" cy="0"/>
            </a:xfrm>
            <a:prstGeom prst="line">
              <a:avLst/>
            </a:prstGeom>
            <a:noFill/>
            <a:ln w="19050">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39" name="Line 47"/>
            <p:cNvSpPr>
              <a:spLocks noChangeShapeType="1"/>
            </p:cNvSpPr>
            <p:nvPr/>
          </p:nvSpPr>
          <p:spPr bwMode="auto">
            <a:xfrm flipV="1">
              <a:off x="864" y="1632"/>
              <a:ext cx="0" cy="2304"/>
            </a:xfrm>
            <a:prstGeom prst="line">
              <a:avLst/>
            </a:prstGeom>
            <a:noFill/>
            <a:ln w="19050">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40" name="Text Box 52"/>
            <p:cNvSpPr txBox="1">
              <a:spLocks noChangeArrowheads="1"/>
            </p:cNvSpPr>
            <p:nvPr/>
          </p:nvSpPr>
          <p:spPr bwMode="auto">
            <a:xfrm>
              <a:off x="576" y="163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x-none" sz="2400">
                  <a:solidFill>
                    <a:srgbClr val="080808"/>
                  </a:solidFill>
                  <a:latin typeface="Helvetica" charset="0"/>
                </a:rPr>
                <a:t>B</a:t>
              </a:r>
              <a:endParaRPr lang="en-US" altLang="x-none" sz="2400">
                <a:solidFill>
                  <a:srgbClr val="080808"/>
                </a:solidFill>
                <a:latin typeface="Courier New" charset="0"/>
              </a:endParaRPr>
            </a:p>
          </p:txBody>
        </p:sp>
        <p:sp>
          <p:nvSpPr>
            <p:cNvPr id="213041" name="Text Box 53"/>
            <p:cNvSpPr txBox="1">
              <a:spLocks noChangeArrowheads="1"/>
            </p:cNvSpPr>
            <p:nvPr/>
          </p:nvSpPr>
          <p:spPr bwMode="auto">
            <a:xfrm>
              <a:off x="4896" y="393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x-none" sz="2400">
                  <a:solidFill>
                    <a:srgbClr val="080808"/>
                  </a:solidFill>
                  <a:latin typeface="Helvetica" charset="0"/>
                </a:rPr>
                <a:t>A</a:t>
              </a:r>
              <a:endParaRPr lang="en-US" altLang="x-none" sz="2400">
                <a:solidFill>
                  <a:srgbClr val="080808"/>
                </a:solidFill>
                <a:latin typeface="Courier New" charset="0"/>
              </a:endParaRPr>
            </a:p>
          </p:txBody>
        </p:sp>
      </p:grpSp>
      <p:grpSp>
        <p:nvGrpSpPr>
          <p:cNvPr id="212994" name="Group 105"/>
          <p:cNvGrpSpPr>
            <a:grpSpLocks/>
          </p:cNvGrpSpPr>
          <p:nvPr/>
        </p:nvGrpSpPr>
        <p:grpSpPr bwMode="auto">
          <a:xfrm>
            <a:off x="685800" y="1139825"/>
            <a:ext cx="6858000" cy="1447800"/>
            <a:chOff x="576" y="192"/>
            <a:chExt cx="4320" cy="912"/>
          </a:xfrm>
        </p:grpSpPr>
        <p:sp>
          <p:nvSpPr>
            <p:cNvPr id="213034" name="Rectangle 4"/>
            <p:cNvSpPr>
              <a:spLocks noChangeArrowheads="1"/>
            </p:cNvSpPr>
            <p:nvPr/>
          </p:nvSpPr>
          <p:spPr bwMode="auto">
            <a:xfrm>
              <a:off x="864" y="336"/>
              <a:ext cx="4032" cy="48"/>
            </a:xfrm>
            <a:prstGeom prst="rect">
              <a:avLst/>
            </a:prstGeom>
            <a:solidFill>
              <a:srgbClr val="969696"/>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sp>
          <p:nvSpPr>
            <p:cNvPr id="213035" name="Rectangle 6"/>
            <p:cNvSpPr>
              <a:spLocks noChangeArrowheads="1"/>
            </p:cNvSpPr>
            <p:nvPr/>
          </p:nvSpPr>
          <p:spPr bwMode="auto">
            <a:xfrm>
              <a:off x="864" y="960"/>
              <a:ext cx="4032" cy="48"/>
            </a:xfrm>
            <a:prstGeom prst="rect">
              <a:avLst/>
            </a:prstGeom>
            <a:solidFill>
              <a:srgbClr val="969696"/>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sp>
          <p:nvSpPr>
            <p:cNvPr id="213036" name="Text Box 44"/>
            <p:cNvSpPr txBox="1">
              <a:spLocks noChangeArrowheads="1"/>
            </p:cNvSpPr>
            <p:nvPr/>
          </p:nvSpPr>
          <p:spPr bwMode="auto">
            <a:xfrm>
              <a:off x="576" y="19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x-none" sz="2400">
                  <a:solidFill>
                    <a:srgbClr val="080808"/>
                  </a:solidFill>
                  <a:latin typeface="Helvetica" charset="0"/>
                </a:rPr>
                <a:t>B</a:t>
              </a:r>
              <a:endParaRPr lang="en-US" altLang="x-none" sz="2400">
                <a:solidFill>
                  <a:srgbClr val="080808"/>
                </a:solidFill>
                <a:latin typeface="Courier New" charset="0"/>
              </a:endParaRPr>
            </a:p>
          </p:txBody>
        </p:sp>
        <p:sp>
          <p:nvSpPr>
            <p:cNvPr id="213037" name="Text Box 45"/>
            <p:cNvSpPr txBox="1">
              <a:spLocks noChangeArrowheads="1"/>
            </p:cNvSpPr>
            <p:nvPr/>
          </p:nvSpPr>
          <p:spPr bwMode="auto">
            <a:xfrm>
              <a:off x="576" y="8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50000"/>
                </a:spcBef>
                <a:buFontTx/>
                <a:buNone/>
              </a:pPr>
              <a:r>
                <a:rPr lang="en-US" altLang="x-none" sz="2400">
                  <a:solidFill>
                    <a:srgbClr val="080808"/>
                  </a:solidFill>
                  <a:latin typeface="Helvetica" charset="0"/>
                </a:rPr>
                <a:t>A</a:t>
              </a:r>
              <a:endParaRPr lang="en-US" altLang="x-none" sz="2400">
                <a:solidFill>
                  <a:srgbClr val="080808"/>
                </a:solidFill>
                <a:latin typeface="Courier New" charset="0"/>
              </a:endParaRPr>
            </a:p>
          </p:txBody>
        </p:sp>
      </p:grpSp>
      <p:grpSp>
        <p:nvGrpSpPr>
          <p:cNvPr id="4" name="Group 106"/>
          <p:cNvGrpSpPr>
            <a:grpSpLocks/>
          </p:cNvGrpSpPr>
          <p:nvPr/>
        </p:nvGrpSpPr>
        <p:grpSpPr bwMode="auto">
          <a:xfrm>
            <a:off x="5943600" y="1444625"/>
            <a:ext cx="2057400" cy="990600"/>
            <a:chOff x="3888" y="384"/>
            <a:chExt cx="1296" cy="624"/>
          </a:xfrm>
        </p:grpSpPr>
        <p:grpSp>
          <p:nvGrpSpPr>
            <p:cNvPr id="213029" name="Group 96"/>
            <p:cNvGrpSpPr>
              <a:grpSpLocks/>
            </p:cNvGrpSpPr>
            <p:nvPr/>
          </p:nvGrpSpPr>
          <p:grpSpPr bwMode="auto">
            <a:xfrm>
              <a:off x="3888" y="384"/>
              <a:ext cx="288" cy="624"/>
              <a:chOff x="3888" y="384"/>
              <a:chExt cx="288" cy="624"/>
            </a:xfrm>
          </p:grpSpPr>
          <p:sp>
            <p:nvSpPr>
              <p:cNvPr id="213031" name="Line 17"/>
              <p:cNvSpPr>
                <a:spLocks noChangeShapeType="1"/>
              </p:cNvSpPr>
              <p:nvPr/>
            </p:nvSpPr>
            <p:spPr bwMode="auto">
              <a:xfrm>
                <a:off x="4032" y="384"/>
                <a:ext cx="144"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32" name="Line 18"/>
              <p:cNvSpPr>
                <a:spLocks noChangeShapeType="1"/>
              </p:cNvSpPr>
              <p:nvPr/>
            </p:nvSpPr>
            <p:spPr bwMode="auto">
              <a:xfrm flipH="1">
                <a:off x="3888" y="384"/>
                <a:ext cx="144"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33" name="Rectangle 19"/>
              <p:cNvSpPr>
                <a:spLocks noChangeArrowheads="1"/>
              </p:cNvSpPr>
              <p:nvPr/>
            </p:nvSpPr>
            <p:spPr bwMode="auto">
              <a:xfrm>
                <a:off x="3888" y="960"/>
                <a:ext cx="288" cy="48"/>
              </a:xfrm>
              <a:prstGeom prst="rect">
                <a:avLst/>
              </a:prstGeom>
              <a:solidFill>
                <a:srgbClr val="0066FF"/>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grpSp>
        <p:sp>
          <p:nvSpPr>
            <p:cNvPr id="213030" name="Rectangle 20"/>
            <p:cNvSpPr>
              <a:spLocks noChangeArrowheads="1"/>
            </p:cNvSpPr>
            <p:nvPr/>
          </p:nvSpPr>
          <p:spPr bwMode="auto">
            <a:xfrm>
              <a:off x="4176" y="960"/>
              <a:ext cx="1008" cy="48"/>
            </a:xfrm>
            <a:prstGeom prst="rect">
              <a:avLst/>
            </a:prstGeom>
            <a:solidFill>
              <a:srgbClr val="969696"/>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grpSp>
      <p:grpSp>
        <p:nvGrpSpPr>
          <p:cNvPr id="6" name="Group 94"/>
          <p:cNvGrpSpPr>
            <a:grpSpLocks/>
          </p:cNvGrpSpPr>
          <p:nvPr/>
        </p:nvGrpSpPr>
        <p:grpSpPr bwMode="auto">
          <a:xfrm>
            <a:off x="1676400" y="1444625"/>
            <a:ext cx="914400" cy="990600"/>
            <a:chOff x="1152" y="384"/>
            <a:chExt cx="576" cy="624"/>
          </a:xfrm>
        </p:grpSpPr>
        <p:sp>
          <p:nvSpPr>
            <p:cNvPr id="213023" name="Line 22"/>
            <p:cNvSpPr>
              <a:spLocks noChangeShapeType="1"/>
            </p:cNvSpPr>
            <p:nvPr/>
          </p:nvSpPr>
          <p:spPr bwMode="auto">
            <a:xfrm>
              <a:off x="1152"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24" name="Line 23"/>
            <p:cNvSpPr>
              <a:spLocks noChangeShapeType="1"/>
            </p:cNvSpPr>
            <p:nvPr/>
          </p:nvSpPr>
          <p:spPr bwMode="auto">
            <a:xfrm>
              <a:off x="1440"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25" name="Rectangle 24"/>
            <p:cNvSpPr>
              <a:spLocks noChangeArrowheads="1"/>
            </p:cNvSpPr>
            <p:nvPr/>
          </p:nvSpPr>
          <p:spPr bwMode="auto">
            <a:xfrm>
              <a:off x="1440" y="960"/>
              <a:ext cx="288" cy="48"/>
            </a:xfrm>
            <a:prstGeom prst="rect">
              <a:avLst/>
            </a:prstGeom>
            <a:solidFill>
              <a:srgbClr val="000099"/>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sp>
          <p:nvSpPr>
            <p:cNvPr id="213026" name="Line 25"/>
            <p:cNvSpPr>
              <a:spLocks noChangeShapeType="1"/>
            </p:cNvSpPr>
            <p:nvPr/>
          </p:nvSpPr>
          <p:spPr bwMode="auto">
            <a:xfrm flipH="1">
              <a:off x="1152"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27" name="Line 26"/>
            <p:cNvSpPr>
              <a:spLocks noChangeShapeType="1"/>
            </p:cNvSpPr>
            <p:nvPr/>
          </p:nvSpPr>
          <p:spPr bwMode="auto">
            <a:xfrm flipH="1">
              <a:off x="1440"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28" name="Rectangle 27"/>
            <p:cNvSpPr>
              <a:spLocks noChangeArrowheads="1"/>
            </p:cNvSpPr>
            <p:nvPr/>
          </p:nvSpPr>
          <p:spPr bwMode="auto">
            <a:xfrm>
              <a:off x="1152" y="960"/>
              <a:ext cx="288" cy="48"/>
            </a:xfrm>
            <a:prstGeom prst="rect">
              <a:avLst/>
            </a:prstGeom>
            <a:solidFill>
              <a:srgbClr val="FF00FF"/>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grpSp>
      <p:grpSp>
        <p:nvGrpSpPr>
          <p:cNvPr id="7" name="Group 93"/>
          <p:cNvGrpSpPr>
            <a:grpSpLocks/>
          </p:cNvGrpSpPr>
          <p:nvPr/>
        </p:nvGrpSpPr>
        <p:grpSpPr bwMode="auto">
          <a:xfrm>
            <a:off x="1676400" y="1368425"/>
            <a:ext cx="914400" cy="76200"/>
            <a:chOff x="1152" y="336"/>
            <a:chExt cx="576" cy="48"/>
          </a:xfrm>
        </p:grpSpPr>
        <p:sp>
          <p:nvSpPr>
            <p:cNvPr id="213021" name="Rectangle 29"/>
            <p:cNvSpPr>
              <a:spLocks noChangeArrowheads="1"/>
            </p:cNvSpPr>
            <p:nvPr/>
          </p:nvSpPr>
          <p:spPr bwMode="auto">
            <a:xfrm>
              <a:off x="1152" y="336"/>
              <a:ext cx="288" cy="48"/>
            </a:xfrm>
            <a:prstGeom prst="rect">
              <a:avLst/>
            </a:prstGeom>
            <a:solidFill>
              <a:srgbClr val="000099"/>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sp>
          <p:nvSpPr>
            <p:cNvPr id="213022" name="Rectangle 30"/>
            <p:cNvSpPr>
              <a:spLocks noChangeArrowheads="1"/>
            </p:cNvSpPr>
            <p:nvPr/>
          </p:nvSpPr>
          <p:spPr bwMode="auto">
            <a:xfrm>
              <a:off x="1440" y="336"/>
              <a:ext cx="288" cy="48"/>
            </a:xfrm>
            <a:prstGeom prst="rect">
              <a:avLst/>
            </a:prstGeom>
            <a:solidFill>
              <a:srgbClr val="FF00FF"/>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grpSp>
      <p:sp>
        <p:nvSpPr>
          <p:cNvPr id="10268" name="Rectangle 28"/>
          <p:cNvSpPr>
            <a:spLocks noChangeArrowheads="1"/>
          </p:cNvSpPr>
          <p:nvPr/>
        </p:nvSpPr>
        <p:spPr bwMode="auto">
          <a:xfrm>
            <a:off x="3429000" y="1368425"/>
            <a:ext cx="1828800" cy="76200"/>
          </a:xfrm>
          <a:prstGeom prst="rect">
            <a:avLst/>
          </a:prstGeom>
          <a:solidFill>
            <a:srgbClr val="CC0000"/>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grpSp>
        <p:nvGrpSpPr>
          <p:cNvPr id="8" name="Group 95"/>
          <p:cNvGrpSpPr>
            <a:grpSpLocks/>
          </p:cNvGrpSpPr>
          <p:nvPr/>
        </p:nvGrpSpPr>
        <p:grpSpPr bwMode="auto">
          <a:xfrm>
            <a:off x="3429000" y="1444625"/>
            <a:ext cx="1828800" cy="1066800"/>
            <a:chOff x="2304" y="384"/>
            <a:chExt cx="1152" cy="672"/>
          </a:xfrm>
        </p:grpSpPr>
        <p:sp>
          <p:nvSpPr>
            <p:cNvPr id="213017" name="Line 12"/>
            <p:cNvSpPr>
              <a:spLocks noChangeShapeType="1"/>
            </p:cNvSpPr>
            <p:nvPr/>
          </p:nvSpPr>
          <p:spPr bwMode="auto">
            <a:xfrm>
              <a:off x="2304" y="384"/>
              <a:ext cx="1152"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18" name="Line 13"/>
            <p:cNvSpPr>
              <a:spLocks noChangeShapeType="1"/>
            </p:cNvSpPr>
            <p:nvPr/>
          </p:nvSpPr>
          <p:spPr bwMode="auto">
            <a:xfrm flipH="1">
              <a:off x="2304" y="384"/>
              <a:ext cx="1152"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19" name="Rectangle 14"/>
            <p:cNvSpPr>
              <a:spLocks noChangeArrowheads="1"/>
            </p:cNvSpPr>
            <p:nvPr/>
          </p:nvSpPr>
          <p:spPr bwMode="auto">
            <a:xfrm>
              <a:off x="2304" y="960"/>
              <a:ext cx="1152" cy="48"/>
            </a:xfrm>
            <a:prstGeom prst="rect">
              <a:avLst/>
            </a:prstGeom>
            <a:solidFill>
              <a:srgbClr val="CC0000"/>
            </a:solidFill>
            <a:ln w="9525">
              <a:solidFill>
                <a:srgbClr val="080808"/>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1800" b="0"/>
            </a:p>
          </p:txBody>
        </p:sp>
        <p:sp>
          <p:nvSpPr>
            <p:cNvPr id="213020" name="Line 36"/>
            <p:cNvSpPr>
              <a:spLocks noChangeShapeType="1"/>
            </p:cNvSpPr>
            <p:nvPr/>
          </p:nvSpPr>
          <p:spPr bwMode="auto">
            <a:xfrm flipH="1">
              <a:off x="2760" y="1056"/>
              <a:ext cx="240" cy="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wrap="none"/>
            <a:lstStyle/>
            <a:p>
              <a:endParaRPr lang="en-GB"/>
            </a:p>
          </p:txBody>
        </p:sp>
      </p:grpSp>
      <p:sp>
        <p:nvSpPr>
          <p:cNvPr id="10314" name="Line 74"/>
          <p:cNvSpPr>
            <a:spLocks noChangeShapeType="1"/>
          </p:cNvSpPr>
          <p:nvPr/>
        </p:nvSpPr>
        <p:spPr bwMode="auto">
          <a:xfrm flipV="1">
            <a:off x="1143000" y="2740025"/>
            <a:ext cx="6400800" cy="3657600"/>
          </a:xfrm>
          <a:prstGeom prst="line">
            <a:avLst/>
          </a:prstGeom>
          <a:noFill/>
          <a:ln w="38100">
            <a:solidFill>
              <a:srgbClr val="4D4D4D"/>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nvGrpSpPr>
          <p:cNvPr id="9" name="Group 98"/>
          <p:cNvGrpSpPr>
            <a:grpSpLocks/>
          </p:cNvGrpSpPr>
          <p:nvPr/>
        </p:nvGrpSpPr>
        <p:grpSpPr bwMode="auto">
          <a:xfrm>
            <a:off x="3429000" y="3959225"/>
            <a:ext cx="1828800" cy="1143000"/>
            <a:chOff x="2304" y="2400"/>
            <a:chExt cx="1152" cy="720"/>
          </a:xfrm>
        </p:grpSpPr>
        <p:sp>
          <p:nvSpPr>
            <p:cNvPr id="213015" name="Line 87"/>
            <p:cNvSpPr>
              <a:spLocks noChangeShapeType="1"/>
            </p:cNvSpPr>
            <p:nvPr/>
          </p:nvSpPr>
          <p:spPr bwMode="auto">
            <a:xfrm flipV="1">
              <a:off x="2304" y="2448"/>
              <a:ext cx="1152" cy="672"/>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16" name="Line 65"/>
            <p:cNvSpPr>
              <a:spLocks noChangeShapeType="1"/>
            </p:cNvSpPr>
            <p:nvPr/>
          </p:nvSpPr>
          <p:spPr bwMode="auto">
            <a:xfrm flipH="1" flipV="1">
              <a:off x="2304" y="2400"/>
              <a:ext cx="1152" cy="6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grpSp>
        <p:nvGrpSpPr>
          <p:cNvPr id="10" name="Group 91"/>
          <p:cNvGrpSpPr>
            <a:grpSpLocks/>
          </p:cNvGrpSpPr>
          <p:nvPr/>
        </p:nvGrpSpPr>
        <p:grpSpPr bwMode="auto">
          <a:xfrm>
            <a:off x="5943600" y="2740025"/>
            <a:ext cx="2057400" cy="914400"/>
            <a:chOff x="3888" y="1632"/>
            <a:chExt cx="1296" cy="576"/>
          </a:xfrm>
        </p:grpSpPr>
        <p:sp>
          <p:nvSpPr>
            <p:cNvPr id="213013" name="Line 66"/>
            <p:cNvSpPr>
              <a:spLocks noChangeShapeType="1"/>
            </p:cNvSpPr>
            <p:nvPr/>
          </p:nvSpPr>
          <p:spPr bwMode="auto">
            <a:xfrm flipV="1">
              <a:off x="4176" y="1632"/>
              <a:ext cx="1008" cy="576"/>
            </a:xfrm>
            <a:prstGeom prst="line">
              <a:avLst/>
            </a:prstGeom>
            <a:noFill/>
            <a:ln w="38100">
              <a:solidFill>
                <a:srgbClr val="4D4D4D"/>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14" name="Line 90"/>
            <p:cNvSpPr>
              <a:spLocks noChangeShapeType="1"/>
            </p:cNvSpPr>
            <p:nvPr/>
          </p:nvSpPr>
          <p:spPr bwMode="auto">
            <a:xfrm flipV="1">
              <a:off x="3888" y="1632"/>
              <a:ext cx="1008" cy="576"/>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grpSp>
        <p:nvGrpSpPr>
          <p:cNvPr id="11" name="Group 103"/>
          <p:cNvGrpSpPr>
            <a:grpSpLocks/>
          </p:cNvGrpSpPr>
          <p:nvPr/>
        </p:nvGrpSpPr>
        <p:grpSpPr bwMode="auto">
          <a:xfrm>
            <a:off x="1600200" y="5559425"/>
            <a:ext cx="990600" cy="533400"/>
            <a:chOff x="1152" y="3408"/>
            <a:chExt cx="624" cy="336"/>
          </a:xfrm>
        </p:grpSpPr>
        <p:sp>
          <p:nvSpPr>
            <p:cNvPr id="213010" name="Line 63"/>
            <p:cNvSpPr>
              <a:spLocks noChangeShapeType="1"/>
            </p:cNvSpPr>
            <p:nvPr/>
          </p:nvSpPr>
          <p:spPr bwMode="auto">
            <a:xfrm flipV="1">
              <a:off x="1152" y="3456"/>
              <a:ext cx="240" cy="144"/>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11" name="Line 101"/>
            <p:cNvSpPr>
              <a:spLocks noChangeShapeType="1"/>
            </p:cNvSpPr>
            <p:nvPr/>
          </p:nvSpPr>
          <p:spPr bwMode="auto">
            <a:xfrm flipV="1">
              <a:off x="1200" y="3408"/>
              <a:ext cx="576" cy="336"/>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13012" name="Line 102"/>
            <p:cNvSpPr>
              <a:spLocks noChangeShapeType="1"/>
            </p:cNvSpPr>
            <p:nvPr/>
          </p:nvSpPr>
          <p:spPr bwMode="auto">
            <a:xfrm flipV="1">
              <a:off x="1536" y="3600"/>
              <a:ext cx="240" cy="144"/>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sp>
        <p:nvSpPr>
          <p:cNvPr id="10348" name="Text Box 108"/>
          <p:cNvSpPr txBox="1">
            <a:spLocks noChangeArrowheads="1"/>
          </p:cNvSpPr>
          <p:nvPr/>
        </p:nvSpPr>
        <p:spPr bwMode="auto">
          <a:xfrm>
            <a:off x="1143000" y="987425"/>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50000"/>
              </a:spcBef>
              <a:buFontTx/>
              <a:buNone/>
            </a:pPr>
            <a:r>
              <a:rPr lang="en-US" altLang="x-none" sz="2000">
                <a:solidFill>
                  <a:srgbClr val="0717FF"/>
                </a:solidFill>
                <a:latin typeface="Helvetica" charset="0"/>
              </a:rPr>
              <a:t>Translocation</a:t>
            </a:r>
            <a:endParaRPr lang="en-US" altLang="x-none" sz="1600" b="0">
              <a:latin typeface="Impact" charset="0"/>
            </a:endParaRPr>
          </a:p>
        </p:txBody>
      </p:sp>
      <p:sp>
        <p:nvSpPr>
          <p:cNvPr id="10349" name="Text Box 109"/>
          <p:cNvSpPr txBox="1">
            <a:spLocks noChangeArrowheads="1"/>
          </p:cNvSpPr>
          <p:nvPr/>
        </p:nvSpPr>
        <p:spPr bwMode="auto">
          <a:xfrm>
            <a:off x="3429000" y="98742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50000"/>
              </a:spcBef>
              <a:buFontTx/>
              <a:buNone/>
            </a:pPr>
            <a:r>
              <a:rPr lang="en-US" altLang="x-none" sz="2000">
                <a:solidFill>
                  <a:srgbClr val="0717FF"/>
                </a:solidFill>
                <a:latin typeface="Helvetica" charset="0"/>
              </a:rPr>
              <a:t>Inversion</a:t>
            </a:r>
            <a:endParaRPr lang="en-US" altLang="x-none" sz="2000">
              <a:latin typeface="Helvetica" charset="0"/>
            </a:endParaRPr>
          </a:p>
        </p:txBody>
      </p:sp>
      <p:sp>
        <p:nvSpPr>
          <p:cNvPr id="10350" name="Text Box 110"/>
          <p:cNvSpPr txBox="1">
            <a:spLocks noChangeArrowheads="1"/>
          </p:cNvSpPr>
          <p:nvPr/>
        </p:nvSpPr>
        <p:spPr bwMode="auto">
          <a:xfrm>
            <a:off x="5715000" y="987425"/>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50000"/>
              </a:spcBef>
              <a:buFontTx/>
              <a:buNone/>
            </a:pPr>
            <a:r>
              <a:rPr lang="en-US" altLang="x-none" sz="2000">
                <a:solidFill>
                  <a:srgbClr val="0717FF"/>
                </a:solidFill>
                <a:latin typeface="Helvetica" charset="0"/>
              </a:rPr>
              <a:t>Insertion</a:t>
            </a:r>
            <a:endParaRPr lang="en-US" altLang="x-none" sz="1600" b="0">
              <a:latin typeface="Impact" charset="0"/>
            </a:endParaRPr>
          </a:p>
        </p:txBody>
      </p:sp>
      <p:sp>
        <p:nvSpPr>
          <p:cNvPr id="213007" name="Rectangle 115"/>
          <p:cNvSpPr>
            <a:spLocks noChangeArrowheads="1"/>
          </p:cNvSpPr>
          <p:nvPr/>
        </p:nvSpPr>
        <p:spPr bwMode="auto">
          <a:xfrm>
            <a:off x="0" y="6518275"/>
            <a:ext cx="594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600" b="0">
                <a:solidFill>
                  <a:srgbClr val="0717FF"/>
                </a:solidFill>
              </a:rPr>
              <a:t>http://</a:t>
            </a:r>
            <a:r>
              <a:rPr lang="fr-FR" altLang="x-none" sz="1600" b="0" err="1">
                <a:solidFill>
                  <a:srgbClr val="0717FF"/>
                </a:solidFill>
              </a:rPr>
              <a:t>cbcb.umd.edu</a:t>
            </a:r>
            <a:r>
              <a:rPr lang="fr-FR" altLang="x-none" sz="1600" b="0">
                <a:solidFill>
                  <a:srgbClr val="0717FF"/>
                </a:solidFill>
              </a:rPr>
              <a:t>/.../Lecture10_MUMmer_</a:t>
            </a:r>
            <a:r>
              <a:rPr lang="fr-FR" altLang="x-none" sz="1600">
                <a:solidFill>
                  <a:srgbClr val="0717FF"/>
                </a:solidFill>
              </a:rPr>
              <a:t>alignment</a:t>
            </a:r>
            <a:r>
              <a:rPr lang="fr-FR" altLang="x-none" sz="1600" b="0">
                <a:solidFill>
                  <a:srgbClr val="0717FF"/>
                </a:solidFill>
              </a:rPr>
              <a:t>.ppt</a:t>
            </a:r>
            <a:endParaRPr lang="en-US" altLang="x-none" sz="2400" b="0">
              <a:solidFill>
                <a:srgbClr val="006621"/>
              </a:solidFill>
            </a:endParaRPr>
          </a:p>
        </p:txBody>
      </p:sp>
      <p:sp>
        <p:nvSpPr>
          <p:cNvPr id="213008" name="Text Box 52"/>
          <p:cNvSpPr txBox="1">
            <a:spLocks noChangeArrowheads="1"/>
          </p:cNvSpPr>
          <p:nvPr/>
        </p:nvSpPr>
        <p:spPr bwMode="auto">
          <a:xfrm>
            <a:off x="0" y="-27384"/>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a:solidFill>
                  <a:srgbClr val="0717FF"/>
                </a:solidFill>
                <a:latin typeface="Helvetica" charset="0"/>
              </a:rPr>
              <a:t>Whole</a:t>
            </a:r>
            <a:r>
              <a:rPr lang="fr-FR" altLang="x-none" dirty="0">
                <a:solidFill>
                  <a:srgbClr val="0717FF"/>
                </a:solidFill>
                <a:latin typeface="Helvetica" charset="0"/>
              </a:rPr>
              <a:t> </a:t>
            </a:r>
            <a:r>
              <a:rPr lang="fr-FR" altLang="x-none" dirty="0" err="1">
                <a:solidFill>
                  <a:srgbClr val="0717FF"/>
                </a:solidFill>
                <a:latin typeface="Helvetica" charset="0"/>
              </a:rPr>
              <a:t>Alignment</a:t>
            </a:r>
            <a:r>
              <a:rPr lang="fr-FR" altLang="x-none" dirty="0">
                <a:solidFill>
                  <a:srgbClr val="0717FF"/>
                </a:solidFill>
                <a:latin typeface="Helvetica" charset="0"/>
              </a:rPr>
              <a:t> of </a:t>
            </a:r>
            <a:r>
              <a:rPr lang="fr-FR" altLang="x-none" dirty="0" err="1">
                <a:solidFill>
                  <a:srgbClr val="0717FF"/>
                </a:solidFill>
                <a:latin typeface="Helvetica" charset="0"/>
              </a:rPr>
              <a:t>two</a:t>
            </a:r>
            <a:r>
              <a:rPr lang="fr-FR" altLang="x-none" dirty="0">
                <a:solidFill>
                  <a:srgbClr val="0717FF"/>
                </a:solidFill>
                <a:latin typeface="Helvetica" charset="0"/>
              </a:rPr>
              <a:t> </a:t>
            </a:r>
            <a:r>
              <a:rPr lang="fr-FR" altLang="x-none" dirty="0" err="1">
                <a:solidFill>
                  <a:srgbClr val="0717FF"/>
                </a:solidFill>
                <a:latin typeface="Helvetica" charset="0"/>
              </a:rPr>
              <a:t>genomes</a:t>
            </a:r>
            <a:endParaRPr lang="fr-FR" altLang="x-none" sz="2400" b="0" dirty="0"/>
          </a:p>
        </p:txBody>
      </p:sp>
      <p:sp>
        <p:nvSpPr>
          <p:cNvPr id="195637" name="Text Box 53"/>
          <p:cNvSpPr txBox="1">
            <a:spLocks noChangeArrowheads="1"/>
          </p:cNvSpPr>
          <p:nvPr/>
        </p:nvSpPr>
        <p:spPr bwMode="auto">
          <a:xfrm>
            <a:off x="4267200" y="5026025"/>
            <a:ext cx="4800600" cy="131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4000">
                <a:solidFill>
                  <a:srgbClr val="FB0817"/>
                </a:solidFill>
                <a:latin typeface="Helvetica" charset="0"/>
              </a:rPr>
              <a:t>•</a:t>
            </a:r>
            <a:r>
              <a:rPr lang="fr-FR" altLang="x-none" sz="2400">
                <a:latin typeface="Helvetica" charset="0"/>
              </a:rPr>
              <a:t> </a:t>
            </a:r>
            <a:r>
              <a:rPr lang="fr-FR" altLang="x-none" sz="2400">
                <a:solidFill>
                  <a:srgbClr val="0717FF"/>
                </a:solidFill>
                <a:latin typeface="Helvetica" charset="0"/>
              </a:rPr>
              <a:t>Synteny detection</a:t>
            </a:r>
            <a:endParaRPr lang="fr-FR" altLang="x-none" sz="2400">
              <a:latin typeface="Helvetica" charset="0"/>
            </a:endParaRPr>
          </a:p>
          <a:p>
            <a:pPr>
              <a:lnSpc>
                <a:spcPct val="50000"/>
              </a:lnSpc>
              <a:spcBef>
                <a:spcPct val="50000"/>
              </a:spcBef>
              <a:buFontTx/>
              <a:buNone/>
            </a:pPr>
            <a:r>
              <a:rPr lang="fr-FR" altLang="x-none" sz="4000">
                <a:solidFill>
                  <a:srgbClr val="FB0817"/>
                </a:solidFill>
                <a:latin typeface="Helvetica" charset="0"/>
              </a:rPr>
              <a:t>•</a:t>
            </a:r>
            <a:r>
              <a:rPr lang="fr-FR" altLang="x-none" sz="2400">
                <a:latin typeface="Helvetica" charset="0"/>
              </a:rPr>
              <a:t> </a:t>
            </a:r>
            <a:r>
              <a:rPr lang="fr-FR" altLang="x-none" sz="2400">
                <a:solidFill>
                  <a:srgbClr val="0717FF"/>
                </a:solidFill>
                <a:latin typeface="Helvetica" charset="0"/>
              </a:rPr>
              <a:t>Genomic Repeats detection</a:t>
            </a:r>
            <a:endParaRPr lang="fr-FR" altLang="x-none" sz="2400">
              <a:latin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314"/>
                                        </p:tgtEl>
                                        <p:attrNameLst>
                                          <p:attrName>style.visibility</p:attrName>
                                        </p:attrNameLst>
                                      </p:cBhvr>
                                      <p:to>
                                        <p:strVal val="visible"/>
                                      </p:to>
                                    </p:set>
                                  </p:childTnLst>
                                </p:cTn>
                              </p:par>
                            </p:childTnLst>
                          </p:cTn>
                        </p:par>
                        <p:par>
                          <p:cTn id="10" fill="hold" nodeType="afterGroup">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10348"/>
                                        </p:tgtEl>
                                        <p:attrNameLst>
                                          <p:attrName>style.visibility</p:attrName>
                                        </p:attrNameLst>
                                      </p:cBhvr>
                                      <p:to>
                                        <p:strVal val="visible"/>
                                      </p:to>
                                    </p:set>
                                    <p:animEffect transition="in" filter="slide(fromBottom)">
                                      <p:cBhvr>
                                        <p:cTn id="13" dur="500"/>
                                        <p:tgtEl>
                                          <p:spTgt spid="10348"/>
                                        </p:tgtEl>
                                      </p:cBhvr>
                                    </p:animEffect>
                                  </p:childTnLst>
                                </p:cTn>
                              </p:par>
                            </p:childTnLst>
                          </p:cTn>
                        </p:par>
                        <p:par>
                          <p:cTn id="14" fill="hold" nodeType="afterGroup">
                            <p:stCondLst>
                              <p:cond delay="1500"/>
                            </p:stCondLst>
                            <p:childTnLst>
                              <p:par>
                                <p:cTn id="15" presetID="1" presetClass="entr" presetSubtype="0" fill="hold" nodeType="after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nodeType="afterEffect">
                                  <p:stCondLst>
                                    <p:cond delay="0"/>
                                  </p:stCondLst>
                                  <p:childTnLst>
                                    <p:set>
                                      <p:cBhvr>
                                        <p:cTn id="19" dur="1" fill="hold">
                                          <p:stCondLst>
                                            <p:cond delay="499"/>
                                          </p:stCondLst>
                                        </p:cTn>
                                        <p:tgtEl>
                                          <p:spTgt spid="6"/>
                                        </p:tgtEl>
                                        <p:attrNameLst>
                                          <p:attrName>style.visibility</p:attrName>
                                        </p:attrNameLst>
                                      </p:cBhvr>
                                      <p:to>
                                        <p:strVal val="visible"/>
                                      </p:to>
                                    </p:set>
                                  </p:childTnLst>
                                </p:cTn>
                              </p:par>
                            </p:childTnLst>
                          </p:cTn>
                        </p:par>
                        <p:par>
                          <p:cTn id="20" fill="hold" nodeType="afterGroup">
                            <p:stCondLst>
                              <p:cond delay="2500"/>
                            </p:stCondLst>
                            <p:childTnLst>
                              <p:par>
                                <p:cTn id="21" presetID="1" presetClass="entr" presetSubtype="0" fill="hold" nodeType="after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par>
                          <p:cTn id="23" fill="hold" nodeType="afterGroup">
                            <p:stCondLst>
                              <p:cond delay="3000"/>
                            </p:stCondLst>
                            <p:childTnLst>
                              <p:par>
                                <p:cTn id="24" presetID="12" presetClass="entr" presetSubtype="4" fill="hold" grpId="0" nodeType="afterEffect">
                                  <p:stCondLst>
                                    <p:cond delay="0"/>
                                  </p:stCondLst>
                                  <p:childTnLst>
                                    <p:set>
                                      <p:cBhvr>
                                        <p:cTn id="25" dur="1" fill="hold">
                                          <p:stCondLst>
                                            <p:cond delay="0"/>
                                          </p:stCondLst>
                                        </p:cTn>
                                        <p:tgtEl>
                                          <p:spTgt spid="10349"/>
                                        </p:tgtEl>
                                        <p:attrNameLst>
                                          <p:attrName>style.visibility</p:attrName>
                                        </p:attrNameLst>
                                      </p:cBhvr>
                                      <p:to>
                                        <p:strVal val="visible"/>
                                      </p:to>
                                    </p:set>
                                    <p:animEffect transition="in" filter="slide(fromBottom)">
                                      <p:cBhvr>
                                        <p:cTn id="26" dur="500"/>
                                        <p:tgtEl>
                                          <p:spTgt spid="10349"/>
                                        </p:tgtEl>
                                      </p:cBhvr>
                                    </p:animEffec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0268"/>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nodeType="afterEffect">
                                  <p:stCondLst>
                                    <p:cond delay="0"/>
                                  </p:stCondLst>
                                  <p:childTnLst>
                                    <p:set>
                                      <p:cBhvr>
                                        <p:cTn id="32" dur="1" fill="hold">
                                          <p:stCondLst>
                                            <p:cond delay="499"/>
                                          </p:stCondLst>
                                        </p:cTn>
                                        <p:tgtEl>
                                          <p:spTgt spid="8"/>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nodeType="afterEffect">
                                  <p:stCondLst>
                                    <p:cond delay="0"/>
                                  </p:stCondLst>
                                  <p:childTnLst>
                                    <p:set>
                                      <p:cBhvr>
                                        <p:cTn id="35" dur="1" fill="hold">
                                          <p:stCondLst>
                                            <p:cond delay="499"/>
                                          </p:stCondLst>
                                        </p:cTn>
                                        <p:tgtEl>
                                          <p:spTgt spid="9"/>
                                        </p:tgtEl>
                                        <p:attrNameLst>
                                          <p:attrName>style.visibility</p:attrName>
                                        </p:attrNameLst>
                                      </p:cBhvr>
                                      <p:to>
                                        <p:strVal val="visible"/>
                                      </p:to>
                                    </p:set>
                                  </p:childTnLst>
                                </p:cTn>
                              </p:par>
                            </p:childTnLst>
                          </p:cTn>
                        </p:par>
                        <p:par>
                          <p:cTn id="36" fill="hold" nodeType="afterGroup">
                            <p:stCondLst>
                              <p:cond delay="5000"/>
                            </p:stCondLst>
                            <p:childTnLst>
                              <p:par>
                                <p:cTn id="37" presetID="12" presetClass="entr" presetSubtype="4" fill="hold" grpId="0" nodeType="afterEffect">
                                  <p:stCondLst>
                                    <p:cond delay="0"/>
                                  </p:stCondLst>
                                  <p:childTnLst>
                                    <p:set>
                                      <p:cBhvr>
                                        <p:cTn id="38" dur="1" fill="hold">
                                          <p:stCondLst>
                                            <p:cond delay="0"/>
                                          </p:stCondLst>
                                        </p:cTn>
                                        <p:tgtEl>
                                          <p:spTgt spid="10350"/>
                                        </p:tgtEl>
                                        <p:attrNameLst>
                                          <p:attrName>style.visibility</p:attrName>
                                        </p:attrNameLst>
                                      </p:cBhvr>
                                      <p:to>
                                        <p:strVal val="visible"/>
                                      </p:to>
                                    </p:set>
                                    <p:animEffect transition="in" filter="slide(fromBottom)">
                                      <p:cBhvr>
                                        <p:cTn id="39" dur="500"/>
                                        <p:tgtEl>
                                          <p:spTgt spid="10350"/>
                                        </p:tgtEl>
                                      </p:cBhvr>
                                    </p:animEffect>
                                  </p:childTnLst>
                                </p:cTn>
                              </p:par>
                            </p:childTnLst>
                          </p:cTn>
                        </p:par>
                        <p:par>
                          <p:cTn id="40" fill="hold" nodeType="afterGroup">
                            <p:stCondLst>
                              <p:cond delay="5500"/>
                            </p:stCondLst>
                            <p:childTnLst>
                              <p:par>
                                <p:cTn id="41" presetID="1" presetClass="entr" presetSubtype="0" fill="hold" nodeType="afterEffect">
                                  <p:stCondLst>
                                    <p:cond delay="0"/>
                                  </p:stCondLst>
                                  <p:childTnLst>
                                    <p:set>
                                      <p:cBhvr>
                                        <p:cTn id="42" dur="1" fill="hold">
                                          <p:stCondLst>
                                            <p:cond delay="499"/>
                                          </p:stCondLst>
                                        </p:cTn>
                                        <p:tgtEl>
                                          <p:spTgt spid="4"/>
                                        </p:tgtEl>
                                        <p:attrNameLst>
                                          <p:attrName>style.visibility</p:attrName>
                                        </p:attrNameLst>
                                      </p:cBhvr>
                                      <p:to>
                                        <p:strVal val="visible"/>
                                      </p:to>
                                    </p:set>
                                  </p:childTnLst>
                                </p:cTn>
                              </p:par>
                            </p:childTnLst>
                          </p:cTn>
                        </p:par>
                        <p:par>
                          <p:cTn id="43" fill="hold" nodeType="afterGroup">
                            <p:stCondLst>
                              <p:cond delay="6000"/>
                            </p:stCondLst>
                            <p:childTnLst>
                              <p:par>
                                <p:cTn id="44" presetID="1" presetClass="entr" presetSubtype="0" fill="hold" nodeType="afterEffect">
                                  <p:stCondLst>
                                    <p:cond delay="0"/>
                                  </p:stCondLst>
                                  <p:childTnLst>
                                    <p:set>
                                      <p:cBhvr>
                                        <p:cTn id="45" dur="1" fill="hold">
                                          <p:stCondLst>
                                            <p:cond delay="499"/>
                                          </p:stCondLst>
                                        </p:cTn>
                                        <p:tgtEl>
                                          <p:spTgt spid="10"/>
                                        </p:tgtEl>
                                        <p:attrNameLst>
                                          <p:attrName>style.visibility</p:attrName>
                                        </p:attrNameLst>
                                      </p:cBhvr>
                                      <p:to>
                                        <p:strVal val="visible"/>
                                      </p:to>
                                    </p:set>
                                  </p:childTnLst>
                                </p:cTn>
                              </p:par>
                            </p:childTnLst>
                          </p:cTn>
                        </p:par>
                        <p:par>
                          <p:cTn id="46" fill="hold" nodeType="afterGroup">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195637"/>
                                        </p:tgtEl>
                                        <p:attrNameLst>
                                          <p:attrName>style.visibility</p:attrName>
                                        </p:attrNameLst>
                                      </p:cBhvr>
                                      <p:to>
                                        <p:strVal val="visible"/>
                                      </p:to>
                                    </p:set>
                                    <p:animEffect transition="in" filter="fade">
                                      <p:cBhvr>
                                        <p:cTn id="49" dur="1000"/>
                                        <p:tgtEl>
                                          <p:spTgt spid="195637"/>
                                        </p:tgtEl>
                                      </p:cBhvr>
                                    </p:animEffect>
                                    <p:anim calcmode="lin" valueType="num">
                                      <p:cBhvr>
                                        <p:cTn id="50" dur="1000" fill="hold"/>
                                        <p:tgtEl>
                                          <p:spTgt spid="195637"/>
                                        </p:tgtEl>
                                        <p:attrNameLst>
                                          <p:attrName>ppt_x</p:attrName>
                                        </p:attrNameLst>
                                      </p:cBhvr>
                                      <p:tavLst>
                                        <p:tav tm="0">
                                          <p:val>
                                            <p:strVal val="#ppt_x"/>
                                          </p:val>
                                        </p:tav>
                                        <p:tav tm="100000">
                                          <p:val>
                                            <p:strVal val="#ppt_x"/>
                                          </p:val>
                                        </p:tav>
                                      </p:tavLst>
                                    </p:anim>
                                    <p:anim calcmode="lin" valueType="num">
                                      <p:cBhvr>
                                        <p:cTn id="51" dur="1000" fill="hold"/>
                                        <p:tgtEl>
                                          <p:spTgt spid="1956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8" grpId="0" animBg="1" autoUpdateAnimBg="0"/>
      <p:bldP spid="10314" grpId="0" animBg="1"/>
      <p:bldP spid="10348" grpId="0" autoUpdateAnimBg="0"/>
      <p:bldP spid="10349" grpId="0" autoUpdateAnimBg="0"/>
      <p:bldP spid="10350" grpId="0" autoUpdateAnimBg="0"/>
      <p:bldP spid="19563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2"/>
          <p:cNvSpPr>
            <a:spLocks noChangeArrowheads="1"/>
          </p:cNvSpPr>
          <p:nvPr/>
        </p:nvSpPr>
        <p:spPr bwMode="auto">
          <a:xfrm>
            <a:off x="0" y="-27384"/>
            <a:ext cx="9143999" cy="76200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400" dirty="0">
                <a:solidFill>
                  <a:srgbClr val="0717FF"/>
                </a:solidFill>
                <a:latin typeface="Helvetica" charset="0"/>
              </a:rPr>
              <a:t>Whole</a:t>
            </a:r>
            <a:r>
              <a:rPr lang="en-GB" altLang="x-none" sz="4000" dirty="0">
                <a:solidFill>
                  <a:srgbClr val="0717FF"/>
                </a:solidFill>
                <a:latin typeface="Helvetica" charset="0"/>
              </a:rPr>
              <a:t> genome alignments</a:t>
            </a:r>
          </a:p>
        </p:txBody>
      </p:sp>
      <p:sp>
        <p:nvSpPr>
          <p:cNvPr id="215042" name="Text Box 3"/>
          <p:cNvSpPr txBox="1">
            <a:spLocks noChangeArrowheads="1"/>
          </p:cNvSpPr>
          <p:nvPr/>
        </p:nvSpPr>
        <p:spPr bwMode="auto">
          <a:xfrm>
            <a:off x="381000" y="1295400"/>
            <a:ext cx="8763000"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400">
                <a:solidFill>
                  <a:srgbClr val="FF0000"/>
                </a:solidFill>
                <a:latin typeface="Helvetica" charset="0"/>
              </a:rPr>
              <a:t>•</a:t>
            </a:r>
            <a:r>
              <a:rPr lang="en-GB" altLang="x-none" sz="3600">
                <a:latin typeface="Helvetica" charset="0"/>
              </a:rPr>
              <a:t> </a:t>
            </a:r>
            <a:r>
              <a:rPr lang="en-GB" altLang="x-none" sz="3600" err="1">
                <a:latin typeface="Helvetica" charset="0"/>
              </a:rPr>
              <a:t>MUMmer</a:t>
            </a:r>
            <a:r>
              <a:rPr lang="en-GB" altLang="x-none" sz="3600">
                <a:latin typeface="Helvetica" charset="0"/>
              </a:rPr>
              <a:t> (Maximal Unique Matcher)</a:t>
            </a:r>
          </a:p>
          <a:p>
            <a:pPr>
              <a:spcBef>
                <a:spcPct val="50000"/>
              </a:spcBef>
              <a:buFontTx/>
              <a:buNone/>
            </a:pPr>
            <a:r>
              <a:rPr lang="en-GB" altLang="x-none" sz="3600">
                <a:solidFill>
                  <a:srgbClr val="0717FF"/>
                </a:solidFill>
                <a:latin typeface="Helvetica" charset="0"/>
              </a:rPr>
              <a:t>http://</a:t>
            </a:r>
            <a:r>
              <a:rPr lang="en-GB" altLang="x-none" sz="3600" err="1">
                <a:solidFill>
                  <a:srgbClr val="0717FF"/>
                </a:solidFill>
                <a:latin typeface="Helvetica" charset="0"/>
              </a:rPr>
              <a:t>mummer.sourceforge.net</a:t>
            </a:r>
            <a:r>
              <a:rPr lang="en-GB" altLang="x-none" sz="3600">
                <a:solidFill>
                  <a:srgbClr val="0717FF"/>
                </a:solidFill>
                <a:latin typeface="Helvetica" charset="0"/>
              </a:rPr>
              <a:t>/</a:t>
            </a:r>
            <a:endParaRPr lang="en-GB" altLang="x-none" sz="2400" b="0"/>
          </a:p>
        </p:txBody>
      </p:sp>
      <p:grpSp>
        <p:nvGrpSpPr>
          <p:cNvPr id="215043" name="Group 4"/>
          <p:cNvGrpSpPr>
            <a:grpSpLocks/>
          </p:cNvGrpSpPr>
          <p:nvPr/>
        </p:nvGrpSpPr>
        <p:grpSpPr bwMode="auto">
          <a:xfrm>
            <a:off x="609600" y="3205163"/>
            <a:ext cx="7912100" cy="2814637"/>
            <a:chOff x="384" y="2000"/>
            <a:chExt cx="4984" cy="1773"/>
          </a:xfrm>
        </p:grpSpPr>
        <p:pic>
          <p:nvPicPr>
            <p:cNvPr id="215044" name="Picture 5" descr="mauve_log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2000"/>
              <a:ext cx="4984" cy="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5" name="Text Box 6"/>
            <p:cNvSpPr txBox="1">
              <a:spLocks noChangeArrowheads="1"/>
            </p:cNvSpPr>
            <p:nvPr/>
          </p:nvSpPr>
          <p:spPr bwMode="auto">
            <a:xfrm>
              <a:off x="576" y="3408"/>
              <a:ext cx="4416" cy="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0717FF"/>
                  </a:solidFill>
                  <a:latin typeface="Helvetica" charset="0"/>
                </a:rPr>
                <a:t>http://</a:t>
              </a:r>
              <a:r>
                <a:rPr lang="fr-FR" altLang="x-none" err="1">
                  <a:solidFill>
                    <a:srgbClr val="0717FF"/>
                  </a:solidFill>
                  <a:latin typeface="Helvetica" charset="0"/>
                </a:rPr>
                <a:t>gel.ahabs.wisc.edu</a:t>
              </a:r>
              <a:r>
                <a:rPr lang="fr-FR" altLang="x-none">
                  <a:solidFill>
                    <a:srgbClr val="0717FF"/>
                  </a:solidFill>
                  <a:latin typeface="Helvetica" charset="0"/>
                </a:rPr>
                <a:t>/mauve/</a:t>
              </a:r>
              <a:endParaRPr lang="fr-FR" altLang="x-none" sz="2400" b="0"/>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Text Box 2"/>
          <p:cNvSpPr txBox="1">
            <a:spLocks noChangeArrowheads="1"/>
          </p:cNvSpPr>
          <p:nvPr/>
        </p:nvSpPr>
        <p:spPr bwMode="auto">
          <a:xfrm>
            <a:off x="0" y="-27384"/>
            <a:ext cx="9144000" cy="76200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717FF"/>
                </a:solidFill>
                <a:latin typeface="Helvetica" charset="0"/>
              </a:rPr>
              <a:t>Whole </a:t>
            </a:r>
            <a:r>
              <a:rPr lang="en-GB" altLang="x-none" sz="4400">
                <a:solidFill>
                  <a:srgbClr val="0717FF"/>
                </a:solidFill>
                <a:latin typeface="Helvetica" charset="0"/>
              </a:rPr>
              <a:t>genome</a:t>
            </a:r>
            <a:r>
              <a:rPr lang="en-GB" altLang="x-none" sz="4000">
                <a:solidFill>
                  <a:srgbClr val="0717FF"/>
                </a:solidFill>
                <a:latin typeface="Helvetica" charset="0"/>
              </a:rPr>
              <a:t> alignments</a:t>
            </a:r>
            <a:endParaRPr lang="en-GB" altLang="x-none" sz="2400" b="0"/>
          </a:p>
        </p:txBody>
      </p:sp>
      <p:sp>
        <p:nvSpPr>
          <p:cNvPr id="217090" name="Rectangle 6"/>
          <p:cNvSpPr>
            <a:spLocks noChangeArrowheads="1"/>
          </p:cNvSpPr>
          <p:nvPr/>
        </p:nvSpPr>
        <p:spPr bwMode="auto">
          <a:xfrm>
            <a:off x="304800" y="895350"/>
            <a:ext cx="8534400" cy="181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buSzPct val="171000"/>
              <a:buFont typeface="Lucida Grande" charset="0"/>
              <a:buChar char="•"/>
            </a:pPr>
            <a:r>
              <a:rPr kumimoji="1" lang="en-GB" altLang="zh-TW" sz="3600" dirty="0">
                <a:latin typeface="Helvetica" charset="0"/>
                <a:ea typeface="新細明體" charset="-120"/>
              </a:rPr>
              <a:t>LAGAN</a:t>
            </a:r>
            <a:endParaRPr kumimoji="1" lang="en-GB" altLang="zh-TW" sz="3600" dirty="0">
              <a:latin typeface="Times New Roman" charset="0"/>
              <a:ea typeface="新細明體" charset="-120"/>
            </a:endParaRPr>
          </a:p>
          <a:p>
            <a:pPr eaLnBrk="1" hangingPunct="1">
              <a:buSzPct val="171000"/>
              <a:buFont typeface="Lucida Grande" charset="0"/>
              <a:buChar char="•"/>
            </a:pPr>
            <a:r>
              <a:rPr kumimoji="1" lang="en-GB" altLang="zh-TW" sz="3600" dirty="0">
                <a:latin typeface="Helvetica" charset="0"/>
                <a:ea typeface="新細明體" charset="-120"/>
              </a:rPr>
              <a:t>Multi-LAGAN</a:t>
            </a:r>
          </a:p>
          <a:p>
            <a:pPr eaLnBrk="1" hangingPunct="1">
              <a:buSzPct val="171000"/>
              <a:buFont typeface="Lucida Grande" charset="0"/>
              <a:buNone/>
            </a:pPr>
            <a:r>
              <a:rPr lang="en-GB" altLang="x-none" sz="2800" dirty="0">
                <a:solidFill>
                  <a:srgbClr val="0717FF"/>
                </a:solidFill>
                <a:latin typeface="Helvetica" charset="0"/>
              </a:rPr>
              <a:t>http://</a:t>
            </a:r>
            <a:r>
              <a:rPr lang="en-GB" altLang="x-none" sz="2800" dirty="0" err="1">
                <a:solidFill>
                  <a:srgbClr val="0717FF"/>
                </a:solidFill>
                <a:latin typeface="Helvetica" charset="0"/>
              </a:rPr>
              <a:t>lagan.stanford.edu</a:t>
            </a:r>
            <a:r>
              <a:rPr lang="en-GB" altLang="x-none" sz="2800" dirty="0">
                <a:solidFill>
                  <a:srgbClr val="0717FF"/>
                </a:solidFill>
                <a:latin typeface="Helvetica" charset="0"/>
              </a:rPr>
              <a:t>/</a:t>
            </a:r>
            <a:r>
              <a:rPr lang="en-GB" altLang="x-none" sz="2800" dirty="0" err="1">
                <a:solidFill>
                  <a:srgbClr val="0717FF"/>
                </a:solidFill>
                <a:latin typeface="Helvetica" charset="0"/>
              </a:rPr>
              <a:t>lagan_web</a:t>
            </a:r>
            <a:r>
              <a:rPr lang="en-GB" altLang="x-none" sz="2800" dirty="0">
                <a:solidFill>
                  <a:srgbClr val="0717FF"/>
                </a:solidFill>
                <a:latin typeface="Helvetica" charset="0"/>
              </a:rPr>
              <a:t>/</a:t>
            </a:r>
            <a:r>
              <a:rPr lang="en-GB" altLang="x-none" sz="2800" dirty="0" err="1">
                <a:solidFill>
                  <a:srgbClr val="0717FF"/>
                </a:solidFill>
                <a:latin typeface="Helvetica" charset="0"/>
              </a:rPr>
              <a:t>index.shtml</a:t>
            </a:r>
            <a:endParaRPr lang="en-GB" altLang="x-none" sz="2800" dirty="0">
              <a:latin typeface="Helvetica" charset="0"/>
            </a:endParaRPr>
          </a:p>
        </p:txBody>
      </p:sp>
      <p:sp>
        <p:nvSpPr>
          <p:cNvPr id="217091" name="Rectangle 8"/>
          <p:cNvSpPr>
            <a:spLocks noGrp="1" noChangeArrowheads="1"/>
          </p:cNvSpPr>
          <p:nvPr>
            <p:ph type="body" idx="1"/>
          </p:nvPr>
        </p:nvSpPr>
        <p:spPr>
          <a:xfrm>
            <a:off x="152400" y="2819400"/>
            <a:ext cx="8839200" cy="1905000"/>
          </a:xfrm>
        </p:spPr>
        <p:txBody>
          <a:bodyPr/>
          <a:lstStyle/>
          <a:p>
            <a:pPr marL="609600" indent="-609600" eaLnBrk="1" hangingPunct="1">
              <a:lnSpc>
                <a:spcPct val="90000"/>
              </a:lnSpc>
              <a:buFontTx/>
              <a:buNone/>
            </a:pPr>
            <a:r>
              <a:rPr lang="en-GB" altLang="zh-TW" sz="2800" b="1">
                <a:latin typeface="Helvetica" charset="0"/>
              </a:rPr>
              <a:t>Three main steps:</a:t>
            </a:r>
          </a:p>
          <a:p>
            <a:pPr marL="609600" indent="-609600" eaLnBrk="1" hangingPunct="1">
              <a:lnSpc>
                <a:spcPct val="90000"/>
              </a:lnSpc>
              <a:buFontTx/>
              <a:buNone/>
            </a:pPr>
            <a:r>
              <a:rPr lang="en-GB" altLang="zh-TW" sz="2800" b="1">
                <a:latin typeface="Helvetica" charset="0"/>
              </a:rPr>
              <a:t>1.Generation of local alignments.</a:t>
            </a:r>
          </a:p>
          <a:p>
            <a:pPr marL="609600" indent="-609600" eaLnBrk="1" hangingPunct="1">
              <a:lnSpc>
                <a:spcPct val="90000"/>
              </a:lnSpc>
              <a:buFontTx/>
              <a:buNone/>
            </a:pPr>
            <a:r>
              <a:rPr lang="en-GB" altLang="zh-TW" sz="2800" b="1">
                <a:latin typeface="Helvetica" charset="0"/>
              </a:rPr>
              <a:t>2. Construction of a rough global map.</a:t>
            </a:r>
          </a:p>
          <a:p>
            <a:pPr marL="609600" indent="-609600" eaLnBrk="1" hangingPunct="1">
              <a:lnSpc>
                <a:spcPct val="90000"/>
              </a:lnSpc>
              <a:buFontTx/>
              <a:buNone/>
            </a:pPr>
            <a:r>
              <a:rPr lang="en-GB" altLang="zh-TW" sz="2800" b="1">
                <a:latin typeface="Helvetica" charset="0"/>
              </a:rPr>
              <a:t>3. Computation of the final global alignment.</a:t>
            </a:r>
          </a:p>
        </p:txBody>
      </p:sp>
      <p:pic>
        <p:nvPicPr>
          <p:cNvPr id="21709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25" y="5022850"/>
            <a:ext cx="19939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3"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976813"/>
            <a:ext cx="2038350"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4"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038" y="5006975"/>
            <a:ext cx="2060575"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ext Box 2"/>
          <p:cNvSpPr txBox="1">
            <a:spLocks noChangeArrowheads="1"/>
          </p:cNvSpPr>
          <p:nvPr/>
        </p:nvSpPr>
        <p:spPr bwMode="auto">
          <a:xfrm>
            <a:off x="0" y="3019425"/>
            <a:ext cx="9144000" cy="76200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400">
                <a:solidFill>
                  <a:srgbClr val="0717FF"/>
                </a:solidFill>
                <a:latin typeface="Helvetica" charset="0"/>
              </a:rPr>
              <a:t>Visualization</a:t>
            </a:r>
            <a:r>
              <a:rPr lang="en-GB" altLang="x-none" sz="4000">
                <a:solidFill>
                  <a:srgbClr val="0717FF"/>
                </a:solidFill>
                <a:latin typeface="Helvetica" charset="0"/>
              </a:rPr>
              <a:t> tools</a:t>
            </a:r>
            <a:endParaRPr lang="en-GB" altLang="x-none" sz="4000" b="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19200"/>
            <a:ext cx="7924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6" name="Text Box 4"/>
          <p:cNvSpPr txBox="1">
            <a:spLocks noChangeArrowheads="1"/>
          </p:cNvSpPr>
          <p:nvPr/>
        </p:nvSpPr>
        <p:spPr bwMode="auto">
          <a:xfrm>
            <a:off x="0" y="-27384"/>
            <a:ext cx="91440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latin typeface="Helvetica" charset="0"/>
              </a:rPr>
              <a:t>Genomic data visualization with CIRCOS</a:t>
            </a:r>
            <a:endParaRPr lang="fr-FR" altLang="x-none" sz="2400" b="0" dirty="0"/>
          </a:p>
        </p:txBody>
      </p:sp>
      <p:sp>
        <p:nvSpPr>
          <p:cNvPr id="221187" name="Text Box 5"/>
          <p:cNvSpPr txBox="1">
            <a:spLocks noChangeArrowheads="1"/>
          </p:cNvSpPr>
          <p:nvPr/>
        </p:nvSpPr>
        <p:spPr bwMode="auto">
          <a:xfrm>
            <a:off x="2438400" y="685800"/>
            <a:ext cx="48006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3600">
                <a:solidFill>
                  <a:srgbClr val="0717FF"/>
                </a:solidFill>
                <a:latin typeface="Helvetica" charset="0"/>
              </a:rPr>
              <a:t>http://circos.ca/</a:t>
            </a:r>
            <a:endParaRPr lang="fr-FR" altLang="x-none" sz="2400" b="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32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76200"/>
            <a:ext cx="7772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4" name="Text Box 3"/>
          <p:cNvSpPr txBox="1">
            <a:spLocks noChangeArrowheads="1"/>
          </p:cNvSpPr>
          <p:nvPr/>
        </p:nvSpPr>
        <p:spPr bwMode="auto">
          <a:xfrm>
            <a:off x="0" y="6400800"/>
            <a:ext cx="87630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000" b="0">
                <a:solidFill>
                  <a:srgbClr val="0717FF"/>
                </a:solidFill>
                <a:latin typeface="Helvetica" charset="0"/>
              </a:rPr>
              <a:t>http://circos.ca/guide/genomic/img/circos-conservation.png</a:t>
            </a:r>
            <a:endParaRPr lang="fr-FR" altLang="x-none" sz="2400" b="0">
              <a:solidFill>
                <a:srgbClr val="0717FF"/>
              </a:solidFill>
              <a:latin typeface="Helvetica" charset="0"/>
            </a:endParaRPr>
          </a:p>
        </p:txBody>
      </p:sp>
    </p:spTree>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ext Box 2"/>
          <p:cNvSpPr txBox="1">
            <a:spLocks noChangeArrowheads="1"/>
          </p:cNvSpPr>
          <p:nvPr/>
        </p:nvSpPr>
        <p:spPr bwMode="auto">
          <a:xfrm>
            <a:off x="381000" y="1219200"/>
            <a:ext cx="8763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717FF"/>
                </a:solidFill>
                <a:latin typeface="Helvetica" charset="0"/>
              </a:rPr>
              <a:t>http://www.sanger.ac.uk/resources/software/artemis/</a:t>
            </a:r>
            <a:endParaRPr lang="fr-FR" altLang="x-none" sz="2400" b="0"/>
          </a:p>
        </p:txBody>
      </p:sp>
      <p:sp>
        <p:nvSpPr>
          <p:cNvPr id="225282" name="Text Box 3"/>
          <p:cNvSpPr txBox="1">
            <a:spLocks noChangeArrowheads="1"/>
          </p:cNvSpPr>
          <p:nvPr/>
        </p:nvSpPr>
        <p:spPr bwMode="auto">
          <a:xfrm>
            <a:off x="0" y="-27384"/>
            <a:ext cx="9144000" cy="119062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3600" dirty="0" err="1">
                <a:solidFill>
                  <a:srgbClr val="0717FF"/>
                </a:solidFill>
                <a:latin typeface="Helvetica" charset="0"/>
              </a:rPr>
              <a:t>Artemis</a:t>
            </a:r>
            <a:r>
              <a:rPr lang="fr-FR" altLang="x-none" sz="3600" dirty="0">
                <a:solidFill>
                  <a:srgbClr val="0717FF"/>
                </a:solidFill>
                <a:latin typeface="Helvetica" charset="0"/>
              </a:rPr>
              <a:t>: </a:t>
            </a:r>
            <a:r>
              <a:rPr lang="fr-FR" altLang="x-none" sz="3600" dirty="0" err="1">
                <a:solidFill>
                  <a:srgbClr val="0717FF"/>
                </a:solidFill>
                <a:latin typeface="Helvetica" charset="0"/>
              </a:rPr>
              <a:t>Genome</a:t>
            </a:r>
            <a:r>
              <a:rPr lang="fr-FR" altLang="x-none" sz="3600" dirty="0">
                <a:solidFill>
                  <a:srgbClr val="0717FF"/>
                </a:solidFill>
                <a:latin typeface="Helvetica" charset="0"/>
              </a:rPr>
              <a:t> Browser and Annotation </a:t>
            </a:r>
            <a:r>
              <a:rPr lang="fr-FR" altLang="x-none" sz="3600" dirty="0" err="1">
                <a:solidFill>
                  <a:srgbClr val="0717FF"/>
                </a:solidFill>
                <a:latin typeface="Helvetica" charset="0"/>
              </a:rPr>
              <a:t>Tool</a:t>
            </a:r>
            <a:endParaRPr lang="fr-FR" altLang="x-none" sz="2400" b="0" dirty="0">
              <a:solidFill>
                <a:srgbClr val="900016"/>
              </a:solidFill>
              <a:latin typeface="Verdana" charset="0"/>
            </a:endParaRPr>
          </a:p>
        </p:txBody>
      </p:sp>
      <p:pic>
        <p:nvPicPr>
          <p:cNvPr id="2252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752600"/>
            <a:ext cx="9042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Text Box 3"/>
          <p:cNvSpPr txBox="1">
            <a:spLocks noChangeArrowheads="1"/>
          </p:cNvSpPr>
          <p:nvPr/>
        </p:nvSpPr>
        <p:spPr bwMode="auto">
          <a:xfrm>
            <a:off x="381000" y="847680"/>
            <a:ext cx="8534400" cy="53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t>A global reference for human genetic variation</a:t>
            </a:r>
          </a:p>
          <a:p>
            <a:pPr>
              <a:spcBef>
                <a:spcPct val="50000"/>
              </a:spcBef>
              <a:buFontTx/>
              <a:buNone/>
            </a:pPr>
            <a:r>
              <a:rPr lang="en-GB" altLang="x-none" sz="2000" i="1">
                <a:solidFill>
                  <a:srgbClr val="021EFD"/>
                </a:solidFill>
              </a:rPr>
              <a:t>Nature</a:t>
            </a:r>
            <a:r>
              <a:rPr lang="en-GB" altLang="x-none" sz="2000">
                <a:solidFill>
                  <a:srgbClr val="021EFD"/>
                </a:solidFill>
              </a:rPr>
              <a:t> 526</a:t>
            </a:r>
            <a:r>
              <a:rPr lang="en-GB" altLang="x-none" sz="2000" b="0">
                <a:solidFill>
                  <a:srgbClr val="021EFD"/>
                </a:solidFill>
              </a:rPr>
              <a:t>, 68</a:t>
            </a:r>
            <a:r>
              <a:rPr lang="fr-FR" altLang="x-none" sz="2000" b="0">
                <a:solidFill>
                  <a:srgbClr val="021EFD"/>
                </a:solidFill>
              </a:rPr>
              <a:t>-7</a:t>
            </a:r>
            <a:r>
              <a:rPr lang="en-GB" altLang="x-none" sz="2000" b="0">
                <a:solidFill>
                  <a:srgbClr val="021EFD"/>
                </a:solidFill>
              </a:rPr>
              <a:t>4 (01 October 2015) doi:10.1038/nature15393</a:t>
            </a:r>
          </a:p>
        </p:txBody>
      </p:sp>
      <p:sp>
        <p:nvSpPr>
          <p:cNvPr id="360451" name="Rectangle 1"/>
          <p:cNvSpPr>
            <a:spLocks noChangeArrowheads="1"/>
          </p:cNvSpPr>
          <p:nvPr/>
        </p:nvSpPr>
        <p:spPr bwMode="auto">
          <a:xfrm>
            <a:off x="0" y="262226"/>
            <a:ext cx="9036050" cy="35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21EFD"/>
                </a:solidFill>
              </a:rPr>
              <a:t>Human 1000 genomes project (</a:t>
            </a:r>
            <a:r>
              <a:rPr lang="en-GB" altLang="x-none" sz="2400">
                <a:solidFill>
                  <a:srgbClr val="021EFD"/>
                </a:solidFill>
              </a:rPr>
              <a:t>2500 individuals</a:t>
            </a:r>
            <a:r>
              <a:rPr lang="en-GB" altLang="x-none">
                <a:solidFill>
                  <a:srgbClr val="021EFD"/>
                </a:solidFill>
              </a:rPr>
              <a:t>)</a:t>
            </a:r>
            <a:endParaRPr lang="en-GB" altLang="x-none" sz="4400">
              <a:solidFill>
                <a:srgbClr val="FF0000"/>
              </a:solidFill>
            </a:endParaRPr>
          </a:p>
        </p:txBody>
      </p:sp>
      <p:sp>
        <p:nvSpPr>
          <p:cNvPr id="360452" name="Rectangle 5"/>
          <p:cNvSpPr>
            <a:spLocks noChangeArrowheads="1"/>
          </p:cNvSpPr>
          <p:nvPr/>
        </p:nvSpPr>
        <p:spPr bwMode="auto">
          <a:xfrm>
            <a:off x="914400" y="2386868"/>
            <a:ext cx="6732588" cy="297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717FF"/>
                </a:solidFill>
              </a:rPr>
              <a:t>Human Microbiome Project (HMP)</a:t>
            </a:r>
            <a:endParaRPr lang="en-GB" altLang="x-none" sz="4000">
              <a:solidFill>
                <a:srgbClr val="FF0000"/>
              </a:solidFill>
            </a:endParaRPr>
          </a:p>
        </p:txBody>
      </p:sp>
      <p:sp>
        <p:nvSpPr>
          <p:cNvPr id="360453" name="Rectangle 7"/>
          <p:cNvSpPr>
            <a:spLocks noChangeArrowheads="1"/>
          </p:cNvSpPr>
          <p:nvPr/>
        </p:nvSpPr>
        <p:spPr bwMode="auto">
          <a:xfrm>
            <a:off x="2057400" y="2940818"/>
            <a:ext cx="4941888" cy="23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B0817"/>
                </a:solidFill>
              </a:rPr>
              <a:t>http://</a:t>
            </a:r>
            <a:r>
              <a:rPr lang="en-GB" altLang="x-none" sz="2400" err="1">
                <a:solidFill>
                  <a:srgbClr val="FB0817"/>
                </a:solidFill>
              </a:rPr>
              <a:t>commonfund.nih.gov</a:t>
            </a:r>
            <a:r>
              <a:rPr lang="en-GB" altLang="x-none" sz="2400">
                <a:solidFill>
                  <a:srgbClr val="FB0817"/>
                </a:solidFill>
              </a:rPr>
              <a:t>/</a:t>
            </a:r>
            <a:r>
              <a:rPr lang="en-GB" altLang="x-none" sz="2400" err="1">
                <a:solidFill>
                  <a:srgbClr val="FB0817"/>
                </a:solidFill>
              </a:rPr>
              <a:t>hmp</a:t>
            </a:r>
            <a:r>
              <a:rPr lang="en-GB" altLang="x-none" sz="2400">
                <a:solidFill>
                  <a:srgbClr val="FB0817"/>
                </a:solidFill>
              </a:rPr>
              <a:t>/</a:t>
            </a:r>
            <a:endParaRPr lang="en-GB" altLang="x-none" sz="2400">
              <a:solidFill>
                <a:srgbClr val="021EFD"/>
              </a:solidFill>
            </a:endParaRPr>
          </a:p>
        </p:txBody>
      </p:sp>
      <p:sp>
        <p:nvSpPr>
          <p:cNvPr id="360454" name="Rectangle 6"/>
          <p:cNvSpPr>
            <a:spLocks noChangeArrowheads="1"/>
          </p:cNvSpPr>
          <p:nvPr/>
        </p:nvSpPr>
        <p:spPr bwMode="auto">
          <a:xfrm>
            <a:off x="76200" y="4773637"/>
            <a:ext cx="90678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rPr>
              <a:t>International Cancer Genome Consortium</a:t>
            </a:r>
            <a:r>
              <a:rPr lang="en-GB" altLang="x-none" sz="2400"/>
              <a:t> (</a:t>
            </a:r>
            <a:r>
              <a:rPr lang="en-GB" altLang="x-none" sz="2800">
                <a:solidFill>
                  <a:srgbClr val="021EFD"/>
                </a:solidFill>
                <a:hlinkClick r:id="rId3"/>
              </a:rPr>
              <a:t>https://icgc.org/</a:t>
            </a:r>
            <a:r>
              <a:rPr lang="en-GB" altLang="x-none" sz="2400"/>
              <a:t>)</a:t>
            </a:r>
            <a:endParaRPr lang="en-GB" altLang="x-none" sz="2400" b="0"/>
          </a:p>
          <a:p>
            <a:pPr algn="ctr">
              <a:spcBef>
                <a:spcPct val="50000"/>
              </a:spcBef>
              <a:buFontTx/>
              <a:buNone/>
            </a:pPr>
            <a:r>
              <a:rPr lang="en-GB" altLang="x-none" sz="2000"/>
              <a:t>Cancer Genome Project (74 project teams)</a:t>
            </a:r>
            <a:r>
              <a:rPr lang="en-GB" altLang="x-none" sz="2000" b="0"/>
              <a:t> </a:t>
            </a:r>
            <a:r>
              <a:rPr lang="fr-FR" altLang="x-none" sz="2000">
                <a:solidFill>
                  <a:srgbClr val="0000FF"/>
                </a:solidFill>
              </a:rPr>
              <a:t>50 </a:t>
            </a:r>
            <a:r>
              <a:rPr lang="fr-FR" altLang="x-none" sz="2000" err="1">
                <a:solidFill>
                  <a:srgbClr val="0000FF"/>
                </a:solidFill>
              </a:rPr>
              <a:t>tumor</a:t>
            </a:r>
            <a:r>
              <a:rPr lang="fr-FR" altLang="x-none" sz="2000">
                <a:solidFill>
                  <a:srgbClr val="0000FF"/>
                </a:solidFill>
              </a:rPr>
              <a:t> types</a:t>
            </a:r>
          </a:p>
        </p:txBody>
      </p:sp>
      <p:sp>
        <p:nvSpPr>
          <p:cNvPr id="2" name="ZoneTexte 1"/>
          <p:cNvSpPr txBox="1"/>
          <p:nvPr/>
        </p:nvSpPr>
        <p:spPr>
          <a:xfrm>
            <a:off x="0" y="3444055"/>
            <a:ext cx="9144000" cy="331670"/>
          </a:xfrm>
          <a:prstGeom prst="rect">
            <a:avLst/>
          </a:prstGeom>
          <a:noFill/>
        </p:spPr>
        <p:txBody>
          <a:bodyPr wrap="square" rtlCol="0">
            <a:spAutoFit/>
          </a:bodyPr>
          <a:lstStyle/>
          <a:p>
            <a:r>
              <a:rPr lang="en-GB" sz="1800"/>
              <a:t>Develop research resources to enable the study of the microbial communities that live in and on our bodies and the roles they play in human health and disease.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60451"/>
                                        </p:tgtEl>
                                        <p:attrNameLst>
                                          <p:attrName>style.visibility</p:attrName>
                                        </p:attrNameLst>
                                      </p:cBhvr>
                                      <p:to>
                                        <p:strVal val="visible"/>
                                      </p:to>
                                    </p:set>
                                    <p:animEffect transition="in" filter="fade">
                                      <p:cBhvr>
                                        <p:cTn id="7" dur="1000"/>
                                        <p:tgtEl>
                                          <p:spTgt spid="360451"/>
                                        </p:tgtEl>
                                      </p:cBhvr>
                                    </p:animEffect>
                                    <p:anim calcmode="lin" valueType="num">
                                      <p:cBhvr>
                                        <p:cTn id="8" dur="1000" fill="hold"/>
                                        <p:tgtEl>
                                          <p:spTgt spid="360451"/>
                                        </p:tgtEl>
                                        <p:attrNameLst>
                                          <p:attrName>ppt_x</p:attrName>
                                        </p:attrNameLst>
                                      </p:cBhvr>
                                      <p:tavLst>
                                        <p:tav tm="0">
                                          <p:val>
                                            <p:strVal val="#ppt_x"/>
                                          </p:val>
                                        </p:tav>
                                        <p:tav tm="100000">
                                          <p:val>
                                            <p:strVal val="#ppt_x"/>
                                          </p:val>
                                        </p:tav>
                                      </p:tavLst>
                                    </p:anim>
                                    <p:anim calcmode="lin" valueType="num">
                                      <p:cBhvr>
                                        <p:cTn id="9" dur="1000" fill="hold"/>
                                        <p:tgtEl>
                                          <p:spTgt spid="360451"/>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07875"/>
                                        </p:tgtEl>
                                        <p:attrNameLst>
                                          <p:attrName>style.visibility</p:attrName>
                                        </p:attrNameLst>
                                      </p:cBhvr>
                                      <p:to>
                                        <p:strVal val="visible"/>
                                      </p:to>
                                    </p:set>
                                    <p:animEffect transition="in" filter="fade">
                                      <p:cBhvr>
                                        <p:cTn id="13" dur="1000"/>
                                        <p:tgtEl>
                                          <p:spTgt spid="207875"/>
                                        </p:tgtEl>
                                      </p:cBhvr>
                                    </p:animEffect>
                                    <p:anim calcmode="lin" valueType="num">
                                      <p:cBhvr>
                                        <p:cTn id="14" dur="1000" fill="hold"/>
                                        <p:tgtEl>
                                          <p:spTgt spid="207875"/>
                                        </p:tgtEl>
                                        <p:attrNameLst>
                                          <p:attrName>ppt_x</p:attrName>
                                        </p:attrNameLst>
                                      </p:cBhvr>
                                      <p:tavLst>
                                        <p:tav tm="0">
                                          <p:val>
                                            <p:strVal val="#ppt_x"/>
                                          </p:val>
                                        </p:tav>
                                        <p:tav tm="100000">
                                          <p:val>
                                            <p:strVal val="#ppt_x"/>
                                          </p:val>
                                        </p:tav>
                                      </p:tavLst>
                                    </p:anim>
                                    <p:anim calcmode="lin" valueType="num">
                                      <p:cBhvr>
                                        <p:cTn id="15" dur="1000" fill="hold"/>
                                        <p:tgtEl>
                                          <p:spTgt spid="207875"/>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60452"/>
                                        </p:tgtEl>
                                        <p:attrNameLst>
                                          <p:attrName>style.visibility</p:attrName>
                                        </p:attrNameLst>
                                      </p:cBhvr>
                                      <p:to>
                                        <p:strVal val="visible"/>
                                      </p:to>
                                    </p:set>
                                    <p:animEffect transition="in" filter="fade">
                                      <p:cBhvr>
                                        <p:cTn id="19" dur="1000"/>
                                        <p:tgtEl>
                                          <p:spTgt spid="360452"/>
                                        </p:tgtEl>
                                      </p:cBhvr>
                                    </p:animEffect>
                                    <p:anim calcmode="lin" valueType="num">
                                      <p:cBhvr>
                                        <p:cTn id="20" dur="1000" fill="hold"/>
                                        <p:tgtEl>
                                          <p:spTgt spid="360452"/>
                                        </p:tgtEl>
                                        <p:attrNameLst>
                                          <p:attrName>ppt_x</p:attrName>
                                        </p:attrNameLst>
                                      </p:cBhvr>
                                      <p:tavLst>
                                        <p:tav tm="0">
                                          <p:val>
                                            <p:strVal val="#ppt_x"/>
                                          </p:val>
                                        </p:tav>
                                        <p:tav tm="100000">
                                          <p:val>
                                            <p:strVal val="#ppt_x"/>
                                          </p:val>
                                        </p:tav>
                                      </p:tavLst>
                                    </p:anim>
                                    <p:anim calcmode="lin" valueType="num">
                                      <p:cBhvr>
                                        <p:cTn id="21" dur="1000" fill="hold"/>
                                        <p:tgtEl>
                                          <p:spTgt spid="360452"/>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360453"/>
                                        </p:tgtEl>
                                        <p:attrNameLst>
                                          <p:attrName>style.visibility</p:attrName>
                                        </p:attrNameLst>
                                      </p:cBhvr>
                                      <p:to>
                                        <p:strVal val="visible"/>
                                      </p:to>
                                    </p:set>
                                    <p:animEffect transition="in" filter="fade">
                                      <p:cBhvr>
                                        <p:cTn id="25" dur="1000"/>
                                        <p:tgtEl>
                                          <p:spTgt spid="360453"/>
                                        </p:tgtEl>
                                      </p:cBhvr>
                                    </p:animEffect>
                                    <p:anim calcmode="lin" valueType="num">
                                      <p:cBhvr>
                                        <p:cTn id="26" dur="1000" fill="hold"/>
                                        <p:tgtEl>
                                          <p:spTgt spid="360453"/>
                                        </p:tgtEl>
                                        <p:attrNameLst>
                                          <p:attrName>ppt_x</p:attrName>
                                        </p:attrNameLst>
                                      </p:cBhvr>
                                      <p:tavLst>
                                        <p:tav tm="0">
                                          <p:val>
                                            <p:strVal val="#ppt_x"/>
                                          </p:val>
                                        </p:tav>
                                        <p:tav tm="100000">
                                          <p:val>
                                            <p:strVal val="#ppt_x"/>
                                          </p:val>
                                        </p:tav>
                                      </p:tavLst>
                                    </p:anim>
                                    <p:anim calcmode="lin" valueType="num">
                                      <p:cBhvr>
                                        <p:cTn id="27" dur="1000" fill="hold"/>
                                        <p:tgtEl>
                                          <p:spTgt spid="360453"/>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2" presetClass="entr" presetSubtype="1"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000" fill="hold"/>
                                        <p:tgtEl>
                                          <p:spTgt spid="2"/>
                                        </p:tgtEl>
                                        <p:attrNameLst>
                                          <p:attrName>ppt_x</p:attrName>
                                        </p:attrNameLst>
                                      </p:cBhvr>
                                      <p:tavLst>
                                        <p:tav tm="0">
                                          <p:val>
                                            <p:strVal val="#ppt_x"/>
                                          </p:val>
                                        </p:tav>
                                        <p:tav tm="100000">
                                          <p:val>
                                            <p:strVal val="#ppt_x"/>
                                          </p:val>
                                        </p:tav>
                                      </p:tavLst>
                                    </p:anim>
                                    <p:anim calcmode="lin" valueType="num">
                                      <p:cBhvr additive="base">
                                        <p:cTn id="32" dur="1000" fill="hold"/>
                                        <p:tgtEl>
                                          <p:spTgt spid="2"/>
                                        </p:tgtEl>
                                        <p:attrNameLst>
                                          <p:attrName>ppt_y</p:attrName>
                                        </p:attrNameLst>
                                      </p:cBhvr>
                                      <p:tavLst>
                                        <p:tav tm="0">
                                          <p:val>
                                            <p:strVal val="0-#ppt_h/2"/>
                                          </p:val>
                                        </p:tav>
                                        <p:tav tm="100000">
                                          <p:val>
                                            <p:strVal val="#ppt_y"/>
                                          </p:val>
                                        </p:tav>
                                      </p:tavLst>
                                    </p:anim>
                                  </p:childTnLst>
                                </p:cTn>
                              </p:par>
                            </p:childTnLst>
                          </p:cTn>
                        </p:par>
                        <p:par>
                          <p:cTn id="33" fill="hold">
                            <p:stCondLst>
                              <p:cond delay="5000"/>
                            </p:stCondLst>
                            <p:childTnLst>
                              <p:par>
                                <p:cTn id="34" presetID="47" presetClass="entr" presetSubtype="0" fill="hold" grpId="0" nodeType="afterEffect">
                                  <p:stCondLst>
                                    <p:cond delay="0"/>
                                  </p:stCondLst>
                                  <p:childTnLst>
                                    <p:set>
                                      <p:cBhvr>
                                        <p:cTn id="35" dur="1" fill="hold">
                                          <p:stCondLst>
                                            <p:cond delay="0"/>
                                          </p:stCondLst>
                                        </p:cTn>
                                        <p:tgtEl>
                                          <p:spTgt spid="360454"/>
                                        </p:tgtEl>
                                        <p:attrNameLst>
                                          <p:attrName>style.visibility</p:attrName>
                                        </p:attrNameLst>
                                      </p:cBhvr>
                                      <p:to>
                                        <p:strVal val="visible"/>
                                      </p:to>
                                    </p:set>
                                    <p:animEffect transition="in" filter="fade">
                                      <p:cBhvr>
                                        <p:cTn id="36" dur="1000"/>
                                        <p:tgtEl>
                                          <p:spTgt spid="360454"/>
                                        </p:tgtEl>
                                      </p:cBhvr>
                                    </p:animEffect>
                                    <p:anim calcmode="lin" valueType="num">
                                      <p:cBhvr>
                                        <p:cTn id="37" dur="1000" fill="hold"/>
                                        <p:tgtEl>
                                          <p:spTgt spid="360454"/>
                                        </p:tgtEl>
                                        <p:attrNameLst>
                                          <p:attrName>ppt_x</p:attrName>
                                        </p:attrNameLst>
                                      </p:cBhvr>
                                      <p:tavLst>
                                        <p:tav tm="0">
                                          <p:val>
                                            <p:strVal val="#ppt_x"/>
                                          </p:val>
                                        </p:tav>
                                        <p:tav tm="100000">
                                          <p:val>
                                            <p:strVal val="#ppt_x"/>
                                          </p:val>
                                        </p:tav>
                                      </p:tavLst>
                                    </p:anim>
                                    <p:anim calcmode="lin" valueType="num">
                                      <p:cBhvr>
                                        <p:cTn id="38" dur="1000" fill="hold"/>
                                        <p:tgtEl>
                                          <p:spTgt spid="3604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p:bldP spid="360451" grpId="0"/>
      <p:bldP spid="360452" grpId="0"/>
      <p:bldP spid="360453" grpId="0"/>
      <p:bldP spid="360454" grpId="0"/>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4"/>
          <p:cNvSpPr txBox="1">
            <a:spLocks noChangeArrowheads="1"/>
          </p:cNvSpPr>
          <p:nvPr/>
        </p:nvSpPr>
        <p:spPr bwMode="auto">
          <a:xfrm>
            <a:off x="914400" y="457200"/>
            <a:ext cx="70104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0717FF"/>
                </a:solidFill>
                <a:latin typeface="Helvetica" charset="0"/>
              </a:rPr>
              <a:t>http://gmod.org/wiki/Gbrowse</a:t>
            </a:r>
            <a:endParaRPr lang="fr-FR" altLang="x-none" sz="2400" b="0"/>
          </a:p>
        </p:txBody>
      </p:sp>
      <p:sp>
        <p:nvSpPr>
          <p:cNvPr id="227330" name="Text Box 5"/>
          <p:cNvSpPr txBox="1">
            <a:spLocks noChangeArrowheads="1"/>
          </p:cNvSpPr>
          <p:nvPr/>
        </p:nvSpPr>
        <p:spPr bwMode="auto">
          <a:xfrm>
            <a:off x="1600200" y="-76200"/>
            <a:ext cx="4572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3600">
                <a:solidFill>
                  <a:srgbClr val="0717FF"/>
                </a:solidFill>
                <a:latin typeface="Helvetica" charset="0"/>
              </a:rPr>
              <a:t>Gbrowse</a:t>
            </a:r>
            <a:endParaRPr lang="fr-FR" altLang="x-none" sz="2400" b="0"/>
          </a:p>
        </p:txBody>
      </p:sp>
      <p:pic>
        <p:nvPicPr>
          <p:cNvPr id="227331" name="Picture 7" descr="GBrowse_screensho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ext Box 11"/>
          <p:cNvSpPr txBox="1">
            <a:spLocks noChangeArrowheads="1"/>
          </p:cNvSpPr>
          <p:nvPr/>
        </p:nvSpPr>
        <p:spPr bwMode="auto">
          <a:xfrm>
            <a:off x="0" y="2921000"/>
            <a:ext cx="9144000"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Next-generation sequencing technologies</a:t>
            </a:r>
            <a:endParaRPr lang="en-GB" altLang="x-none"/>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ext Box 8"/>
          <p:cNvSpPr txBox="1">
            <a:spLocks noChangeArrowheads="1"/>
          </p:cNvSpPr>
          <p:nvPr/>
        </p:nvSpPr>
        <p:spPr bwMode="auto">
          <a:xfrm>
            <a:off x="0" y="1196752"/>
            <a:ext cx="9144000" cy="20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dirty="0"/>
              <a:t>Have allowed a massive increase in available raw sequence data</a:t>
            </a:r>
          </a:p>
          <a:p>
            <a:pPr>
              <a:spcBef>
                <a:spcPct val="50000"/>
              </a:spcBef>
              <a:buFontTx/>
              <a:buNone/>
            </a:pPr>
            <a:r>
              <a:rPr lang="en-GB" altLang="x-none" sz="2800" dirty="0">
                <a:solidFill>
                  <a:srgbClr val="0717FF"/>
                </a:solidFill>
              </a:rPr>
              <a:t>Implying a number of new informatics, computational challenges and difficulties.</a:t>
            </a:r>
            <a:endParaRPr lang="en-GB" altLang="x-none" sz="2800" b="0" u="sng" dirty="0">
              <a:solidFill>
                <a:srgbClr val="333333"/>
              </a:solidFill>
              <a:hlinkClick r:id="rId3"/>
            </a:endParaRPr>
          </a:p>
        </p:txBody>
      </p:sp>
      <p:sp>
        <p:nvSpPr>
          <p:cNvPr id="231426" name="Text Box 10"/>
          <p:cNvSpPr txBox="1">
            <a:spLocks noChangeArrowheads="1"/>
          </p:cNvSpPr>
          <p:nvPr/>
        </p:nvSpPr>
        <p:spPr bwMode="auto">
          <a:xfrm>
            <a:off x="0" y="5915868"/>
            <a:ext cx="9144000" cy="82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b="0" u="sng" dirty="0">
                <a:solidFill>
                  <a:srgbClr val="333333"/>
                </a:solidFill>
                <a:hlinkClick r:id="rId4" invalidUrl="http://www.ncbi.nlm.nih.gov/pubmed?term=Scholz MB%5BAuthor%5D&amp;cauthor=true&amp;cauthor_uid=22154470"/>
              </a:rPr>
              <a:t>Curr Opin Biotechnol.</a:t>
            </a:r>
            <a:r>
              <a:rPr lang="en-GB" altLang="x-none" sz="1600" b="0" dirty="0"/>
              <a:t> 2012 Feb;23(1):9-15. </a:t>
            </a:r>
            <a:r>
              <a:rPr lang="en-GB" altLang="x-none" sz="1600" b="0" dirty="0" err="1"/>
              <a:t>doi</a:t>
            </a:r>
            <a:r>
              <a:rPr lang="en-GB" altLang="x-none" sz="1600" b="0" dirty="0"/>
              <a:t>: 10.1016/j.copbio.2011.11.013. </a:t>
            </a:r>
            <a:r>
              <a:rPr lang="en-GB" altLang="x-none" sz="1600" b="0" dirty="0" err="1"/>
              <a:t>Epub</a:t>
            </a:r>
            <a:r>
              <a:rPr lang="en-GB" altLang="x-none" sz="1600" b="0" dirty="0"/>
              <a:t> 2011 Dec 9.</a:t>
            </a:r>
            <a:r>
              <a:rPr lang="en-GB" altLang="x-none" sz="1600" dirty="0"/>
              <a:t>Next generation sequencing and </a:t>
            </a:r>
            <a:r>
              <a:rPr lang="en-GB" altLang="x-none" sz="1600" dirty="0" err="1"/>
              <a:t>bioinformatic</a:t>
            </a:r>
            <a:r>
              <a:rPr lang="en-GB" altLang="x-none" sz="1600" dirty="0"/>
              <a:t> bottlenecks: the current state of </a:t>
            </a:r>
            <a:r>
              <a:rPr lang="en-GB" altLang="x-none" sz="1600" dirty="0" err="1"/>
              <a:t>metagenomic</a:t>
            </a:r>
            <a:r>
              <a:rPr lang="en-GB" altLang="x-none" sz="1600" dirty="0"/>
              <a:t> data </a:t>
            </a:r>
            <a:r>
              <a:rPr lang="en-GB" altLang="x-none" sz="1600" dirty="0" err="1"/>
              <a:t>analysis.</a:t>
            </a:r>
            <a:r>
              <a:rPr lang="en-GB" altLang="x-none" sz="1600" b="0" u="sng" dirty="0" err="1">
                <a:solidFill>
                  <a:srgbClr val="333333"/>
                </a:solidFill>
                <a:hlinkClick r:id="rId5" invalidUrl="http://www.ncbi.nlm.nih.gov/pubmed?term=Lo CC%5BAuthor%5D&amp;cauthor=true&amp;cauthor_uid=22154470"/>
              </a:rPr>
              <a:t>Scholz</a:t>
            </a:r>
            <a:r>
              <a:rPr lang="en-GB" altLang="x-none" sz="1600" b="0" u="sng" dirty="0">
                <a:solidFill>
                  <a:srgbClr val="333333"/>
                </a:solidFill>
                <a:hlinkClick r:id="rId5" invalidUrl="http://www.ncbi.nlm.nih.gov/pubmed?term=Lo CC%5BAuthor%5D&amp;cauthor=true&amp;cauthor_uid=22154470"/>
              </a:rPr>
              <a:t> MB</a:t>
            </a:r>
            <a:r>
              <a:rPr lang="en-GB" altLang="x-none" sz="1600" b="0" dirty="0"/>
              <a:t>, </a:t>
            </a:r>
            <a:r>
              <a:rPr lang="en-GB" altLang="x-none" sz="1600" b="0" u="sng" dirty="0">
                <a:solidFill>
                  <a:srgbClr val="333333"/>
                </a:solidFill>
                <a:hlinkClick r:id="rId6" invalidUrl="http://www.ncbi.nlm.nih.gov/pubmed?term=Chain PS%5BAuthor%5D&amp;cauthor=true&amp;cauthor_uid=22154470"/>
              </a:rPr>
              <a:t>Lo CC</a:t>
            </a:r>
            <a:r>
              <a:rPr lang="en-GB" altLang="x-none" sz="1600" b="0" dirty="0"/>
              <a:t>, </a:t>
            </a:r>
            <a:r>
              <a:rPr lang="en-GB" altLang="x-none" sz="1600" b="0" u="sng" dirty="0">
                <a:solidFill>
                  <a:srgbClr val="333333"/>
                </a:solidFill>
                <a:hlinkClick r:id="rId7"/>
              </a:rPr>
              <a:t>Chain PS</a:t>
            </a:r>
            <a:r>
              <a:rPr lang="en-GB" altLang="x-none" sz="1600" b="0" dirty="0"/>
              <a:t>.</a:t>
            </a:r>
            <a:endParaRPr lang="fr-FR" altLang="x-none" sz="2400" b="0" dirty="0"/>
          </a:p>
        </p:txBody>
      </p:sp>
      <p:sp>
        <p:nvSpPr>
          <p:cNvPr id="231427" name="Text Box 11"/>
          <p:cNvSpPr txBox="1">
            <a:spLocks noChangeArrowheads="1"/>
          </p:cNvSpPr>
          <p:nvPr/>
        </p:nvSpPr>
        <p:spPr bwMode="auto">
          <a:xfrm>
            <a:off x="0" y="-27384"/>
            <a:ext cx="9143999"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Next-generation sequencing technologies</a:t>
            </a:r>
            <a:endParaRPr lang="en-GB" altLang="x-none"/>
          </a:p>
        </p:txBody>
      </p:sp>
      <p:sp>
        <p:nvSpPr>
          <p:cNvPr id="231428" name="Rectangle 1"/>
          <p:cNvSpPr>
            <a:spLocks noChangeArrowheads="1"/>
          </p:cNvSpPr>
          <p:nvPr/>
        </p:nvSpPr>
        <p:spPr bwMode="auto">
          <a:xfrm>
            <a:off x="71438" y="4581128"/>
            <a:ext cx="90376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600" dirty="0">
                <a:solidFill>
                  <a:srgbClr val="0717FF"/>
                </a:solidFill>
              </a:rPr>
              <a:t>http://</a:t>
            </a:r>
            <a:r>
              <a:rPr lang="en-GB" altLang="x-none" sz="1600" dirty="0" err="1">
                <a:solidFill>
                  <a:srgbClr val="0717FF"/>
                </a:solidFill>
              </a:rPr>
              <a:t>bioinformaticsonline.com</a:t>
            </a:r>
            <a:r>
              <a:rPr lang="en-GB" altLang="x-none" sz="1600" dirty="0">
                <a:solidFill>
                  <a:srgbClr val="0717FF"/>
                </a:solidFill>
              </a:rPr>
              <a:t>/pages/view/26617/list-of-bioinformatics-software-tools-for-next-generation-sequencing</a:t>
            </a:r>
          </a:p>
        </p:txBody>
      </p:sp>
      <p:sp>
        <p:nvSpPr>
          <p:cNvPr id="231429" name="ZoneTexte 2"/>
          <p:cNvSpPr txBox="1">
            <a:spLocks noChangeArrowheads="1"/>
          </p:cNvSpPr>
          <p:nvPr/>
        </p:nvSpPr>
        <p:spPr bwMode="auto">
          <a:xfrm>
            <a:off x="71438" y="3861048"/>
            <a:ext cx="90376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0717FF"/>
                </a:solidFill>
              </a:rPr>
              <a:t>•</a:t>
            </a:r>
            <a:r>
              <a:rPr lang="en-GB" altLang="x-none" sz="2400">
                <a:solidFill>
                  <a:srgbClr val="FF0000"/>
                </a:solidFill>
              </a:rPr>
              <a:t> List of Bioinformatics Tools for NGS:</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762000" y="5684838"/>
            <a:ext cx="7848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3200">
                <a:solidFill>
                  <a:schemeClr val="tx1"/>
                </a:solidFill>
                <a:latin typeface="Arial" charset="0"/>
                <a:ea typeface="ＭＳ Ｐゴシック" charset="-128"/>
              </a:defRPr>
            </a:lvl1pPr>
            <a:lvl2pPr marL="742950" indent="-28575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800">
                <a:solidFill>
                  <a:schemeClr val="tx1"/>
                </a:solidFill>
                <a:latin typeface="Arial" charset="0"/>
                <a:ea typeface="ＭＳ Ｐゴシック" charset="-128"/>
              </a:defRPr>
            </a:lvl2pPr>
            <a:lvl3pPr marL="11430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400">
                <a:solidFill>
                  <a:schemeClr val="tx1"/>
                </a:solidFill>
                <a:latin typeface="Arial" charset="0"/>
                <a:ea typeface="ＭＳ Ｐゴシック" charset="-128"/>
              </a:defRPr>
            </a:lvl3pPr>
            <a:lvl4pPr marL="16002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4pPr>
            <a:lvl5pPr marL="20574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5pPr>
            <a:lvl6pPr marL="25146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6pPr>
            <a:lvl7pPr marL="29718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7pPr>
            <a:lvl8pPr marL="34290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8pPr>
            <a:lvl9pPr marL="38862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200" b="0"/>
              <a:t>MR Stratton </a:t>
            </a:r>
            <a:r>
              <a:rPr lang="en-GB" altLang="zh-CN" sz="1200" b="0" i="1">
                <a:ea typeface="宋体" charset="-122"/>
              </a:rPr>
              <a:t>et al. </a:t>
            </a:r>
            <a:r>
              <a:rPr lang="en-GB" altLang="x-none" sz="1200" b="0" i="1">
                <a:ea typeface="宋体" charset="-122"/>
              </a:rPr>
              <a:t>Nature</a:t>
            </a:r>
            <a:r>
              <a:rPr lang="en-GB" altLang="x-none" sz="1200" b="0">
                <a:ea typeface="宋体" charset="-122"/>
              </a:rPr>
              <a:t> </a:t>
            </a:r>
            <a:r>
              <a:rPr lang="en-GB" altLang="x-none" sz="1200">
                <a:ea typeface="宋体" charset="-122"/>
              </a:rPr>
              <a:t>458</a:t>
            </a:r>
            <a:r>
              <a:rPr lang="en-GB" altLang="x-none" sz="1200" b="0">
                <a:ea typeface="宋体" charset="-122"/>
              </a:rPr>
              <a:t>, 719-724 (2009) doi:10.1038/nature07943</a:t>
            </a:r>
          </a:p>
        </p:txBody>
      </p:sp>
      <p:sp>
        <p:nvSpPr>
          <p:cNvPr id="307203" name="Text Box 3"/>
          <p:cNvSpPr txBox="1">
            <a:spLocks noChangeArrowheads="1"/>
          </p:cNvSpPr>
          <p:nvPr/>
        </p:nvSpPr>
        <p:spPr bwMode="auto">
          <a:xfrm>
            <a:off x="0" y="46038"/>
            <a:ext cx="9144000" cy="1554162"/>
          </a:xfrm>
          <a:prstGeom prst="rect">
            <a:avLst/>
          </a:prstGeom>
          <a:solidFill>
            <a:srgbClr val="FFF05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nchorCtr="1">
            <a:spAutoFit/>
          </a:bodyPr>
          <a:lstStyle/>
          <a:p>
            <a:pPr algn="ctr" eaLnBrk="1" hangingPunct="1">
              <a:defRPr/>
            </a:pPr>
            <a:r>
              <a:rPr lang="en-GB" altLang="x-none" sz="3200">
                <a:solidFill>
                  <a:srgbClr val="112BFC"/>
                </a:solidFill>
              </a:rPr>
              <a:t>Improvements in the rate of DNA </a:t>
            </a:r>
          </a:p>
          <a:p>
            <a:pPr algn="ctr" eaLnBrk="1" hangingPunct="1">
              <a:defRPr/>
            </a:pPr>
            <a:r>
              <a:rPr lang="en-GB" altLang="x-none" sz="3200">
                <a:solidFill>
                  <a:srgbClr val="112BFC"/>
                </a:solidFill>
              </a:rPr>
              <a:t>sequencing over the past 30 years and into the future</a:t>
            </a:r>
            <a:endParaRPr lang="en-GB" altLang="x-none" sz="3200" b="0"/>
          </a:p>
        </p:txBody>
      </p:sp>
      <p:pic>
        <p:nvPicPr>
          <p:cNvPr id="233476" name="Picture 4" descr="nature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096000"/>
            <a:ext cx="1230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477" name="Picture 5" descr="nature07943-f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827213"/>
            <a:ext cx="57912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Text Box 4"/>
          <p:cNvSpPr txBox="1">
            <a:spLocks noChangeArrowheads="1"/>
          </p:cNvSpPr>
          <p:nvPr/>
        </p:nvSpPr>
        <p:spPr bwMode="auto">
          <a:xfrm>
            <a:off x="152400" y="512763"/>
            <a:ext cx="88392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latin typeface="Verdana" charset="0"/>
              </a:rPr>
              <a:t>• </a:t>
            </a:r>
            <a:r>
              <a:rPr lang="en-GB" altLang="x-none" sz="2400">
                <a:latin typeface="Verdana" charset="0"/>
              </a:rPr>
              <a:t>Genomes: </a:t>
            </a:r>
            <a:r>
              <a:rPr lang="en-GB" altLang="x-none" sz="2400" i="1">
                <a:latin typeface="Verdana" charset="0"/>
              </a:rPr>
              <a:t>de novo</a:t>
            </a:r>
            <a:r>
              <a:rPr lang="en-GB" altLang="x-none" sz="2400">
                <a:latin typeface="Verdana" charset="0"/>
              </a:rPr>
              <a:t> or re-sequencing;</a:t>
            </a:r>
          </a:p>
          <a:p>
            <a:pPr>
              <a:spcBef>
                <a:spcPct val="50000"/>
              </a:spcBef>
              <a:buFontTx/>
              <a:buNone/>
            </a:pPr>
            <a:r>
              <a:rPr lang="en-GB" altLang="x-none" sz="2400">
                <a:solidFill>
                  <a:srgbClr val="FB0817"/>
                </a:solidFill>
                <a:latin typeface="Verdana" charset="0"/>
              </a:rPr>
              <a:t>• </a:t>
            </a:r>
            <a:r>
              <a:rPr lang="en-GB" altLang="x-none" sz="2400">
                <a:latin typeface="Verdana" charset="0"/>
              </a:rPr>
              <a:t>Transcriptome sequencing (RNA-Seq); </a:t>
            </a:r>
          </a:p>
          <a:p>
            <a:pPr>
              <a:spcBef>
                <a:spcPct val="50000"/>
              </a:spcBef>
              <a:buFontTx/>
              <a:buNone/>
            </a:pPr>
            <a:r>
              <a:rPr lang="en-GB" altLang="x-none" sz="2400">
                <a:solidFill>
                  <a:srgbClr val="FB0817"/>
                </a:solidFill>
                <a:latin typeface="Verdana" charset="0"/>
              </a:rPr>
              <a:t>•</a:t>
            </a:r>
            <a:r>
              <a:rPr lang="en-GB" altLang="x-none" sz="2400">
                <a:latin typeface="Verdana" charset="0"/>
              </a:rPr>
              <a:t> Cancer genomics; </a:t>
            </a:r>
          </a:p>
          <a:p>
            <a:pPr>
              <a:spcBef>
                <a:spcPct val="50000"/>
              </a:spcBef>
              <a:buFontTx/>
              <a:buNone/>
            </a:pPr>
            <a:r>
              <a:rPr lang="en-GB" altLang="x-none" sz="2400">
                <a:solidFill>
                  <a:srgbClr val="FB0817"/>
                </a:solidFill>
                <a:latin typeface="Verdana" charset="0"/>
              </a:rPr>
              <a:t>•</a:t>
            </a:r>
            <a:r>
              <a:rPr lang="en-GB" altLang="x-none" sz="2400">
                <a:latin typeface="Verdana" charset="0"/>
              </a:rPr>
              <a:t> Human genetic variation analyses:</a:t>
            </a:r>
          </a:p>
          <a:p>
            <a:pPr>
              <a:spcBef>
                <a:spcPct val="50000"/>
              </a:spcBef>
              <a:buFontTx/>
              <a:buNone/>
            </a:pPr>
            <a:r>
              <a:rPr lang="en-GB" altLang="x-none" sz="1600">
                <a:latin typeface="Verdana" charset="0"/>
              </a:rPr>
              <a:t>-Single Nucleotide Polymorphism (SNP), - Small Insertion/Deletion (Indels), Structural variations (SV), large structural variants;</a:t>
            </a:r>
          </a:p>
          <a:p>
            <a:pPr>
              <a:spcBef>
                <a:spcPct val="50000"/>
              </a:spcBef>
              <a:buFontTx/>
              <a:buNone/>
            </a:pPr>
            <a:r>
              <a:rPr lang="en-GB" altLang="x-none" sz="2400">
                <a:solidFill>
                  <a:srgbClr val="FB0817"/>
                </a:solidFill>
                <a:latin typeface="Verdana" charset="0"/>
              </a:rPr>
              <a:t>•</a:t>
            </a:r>
            <a:r>
              <a:rPr lang="en-GB" altLang="x-none" sz="2400">
                <a:latin typeface="Verdana" charset="0"/>
              </a:rPr>
              <a:t> Disease-targeted sequencing;</a:t>
            </a:r>
          </a:p>
          <a:p>
            <a:pPr>
              <a:spcBef>
                <a:spcPct val="50000"/>
              </a:spcBef>
              <a:buFontTx/>
              <a:buNone/>
            </a:pPr>
            <a:r>
              <a:rPr lang="en-GB" altLang="x-none" sz="2400">
                <a:solidFill>
                  <a:srgbClr val="FB0817"/>
                </a:solidFill>
                <a:latin typeface="Verdana" charset="0"/>
              </a:rPr>
              <a:t>•</a:t>
            </a:r>
            <a:r>
              <a:rPr lang="en-GB" altLang="x-none" sz="2400">
                <a:latin typeface="Verdana" charset="0"/>
              </a:rPr>
              <a:t> Ancient genome;</a:t>
            </a:r>
          </a:p>
          <a:p>
            <a:pPr>
              <a:spcBef>
                <a:spcPct val="50000"/>
              </a:spcBef>
              <a:buFontTx/>
              <a:buNone/>
            </a:pPr>
            <a:r>
              <a:rPr lang="en-GB" altLang="x-none" sz="2400">
                <a:solidFill>
                  <a:srgbClr val="FB0817"/>
                </a:solidFill>
                <a:latin typeface="Verdana" charset="0"/>
              </a:rPr>
              <a:t>•</a:t>
            </a:r>
            <a:r>
              <a:rPr lang="en-GB" altLang="x-none" sz="2400">
                <a:latin typeface="Verdana" charset="0"/>
              </a:rPr>
              <a:t> Metagenomics;</a:t>
            </a:r>
          </a:p>
          <a:p>
            <a:pPr>
              <a:spcBef>
                <a:spcPct val="50000"/>
              </a:spcBef>
              <a:buFontTx/>
              <a:buNone/>
            </a:pPr>
            <a:r>
              <a:rPr lang="en-GB" altLang="x-none" sz="2400">
                <a:solidFill>
                  <a:srgbClr val="FB0817"/>
                </a:solidFill>
                <a:latin typeface="Verdana" charset="0"/>
              </a:rPr>
              <a:t>•</a:t>
            </a:r>
            <a:r>
              <a:rPr lang="en-GB" altLang="x-none" sz="2400">
                <a:latin typeface="Verdana" charset="0"/>
              </a:rPr>
              <a:t> Epidemiology; </a:t>
            </a:r>
          </a:p>
          <a:p>
            <a:pPr>
              <a:spcBef>
                <a:spcPct val="50000"/>
              </a:spcBef>
              <a:buFontTx/>
              <a:buNone/>
            </a:pPr>
            <a:r>
              <a:rPr lang="en-GB" altLang="x-none" sz="2400">
                <a:solidFill>
                  <a:srgbClr val="FB0817"/>
                </a:solidFill>
                <a:latin typeface="Verdana" charset="0"/>
              </a:rPr>
              <a:t>•</a:t>
            </a:r>
            <a:r>
              <a:rPr lang="en-GB" altLang="x-none" sz="2400">
                <a:latin typeface="Verdana" charset="0"/>
              </a:rPr>
              <a:t> Clinical applications (therapeutic decisions);…</a:t>
            </a:r>
            <a:endParaRPr lang="en-GB" altLang="x-none" sz="2400" b="0">
              <a:latin typeface="Verdana" charset="0"/>
            </a:endParaRPr>
          </a:p>
        </p:txBody>
      </p:sp>
      <p:sp>
        <p:nvSpPr>
          <p:cNvPr id="235522" name="Text Box 5"/>
          <p:cNvSpPr txBox="1">
            <a:spLocks noChangeArrowheads="1"/>
          </p:cNvSpPr>
          <p:nvPr/>
        </p:nvSpPr>
        <p:spPr bwMode="auto">
          <a:xfrm>
            <a:off x="0" y="5949950"/>
            <a:ext cx="9144000" cy="89255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FB0817"/>
                </a:solidFill>
              </a:rPr>
              <a:t>*****</a:t>
            </a:r>
            <a:r>
              <a:rPr lang="en-GB" altLang="x-none" sz="2000" dirty="0">
                <a:solidFill>
                  <a:srgbClr val="0717FF"/>
                </a:solidFill>
              </a:rPr>
              <a:t>Papers on Application of Next-Generation Sequencing: </a:t>
            </a:r>
            <a:r>
              <a:rPr lang="en-GB" altLang="x-none" sz="2000" dirty="0">
                <a:solidFill>
                  <a:srgbClr val="0717FF"/>
                </a:solidFill>
                <a:hlinkClick r:id="rId3"/>
              </a:rPr>
              <a:t>http://www.nature.com/nrg/series/nextgeneration/index.html</a:t>
            </a:r>
            <a:r>
              <a:rPr lang="en-GB" altLang="x-none" sz="2000" dirty="0">
                <a:solidFill>
                  <a:srgbClr val="0717FF"/>
                </a:solidFill>
              </a:rPr>
              <a:t> </a:t>
            </a:r>
            <a:r>
              <a:rPr lang="en-GB" altLang="x-none" sz="2000" dirty="0">
                <a:solidFill>
                  <a:srgbClr val="FB0817"/>
                </a:solidFill>
              </a:rPr>
              <a:t>******</a:t>
            </a:r>
            <a:endParaRPr lang="en-GB" altLang="x-none" sz="2000" b="0" dirty="0">
              <a:solidFill>
                <a:srgbClr val="FB0817"/>
              </a:solidFill>
            </a:endParaRPr>
          </a:p>
        </p:txBody>
      </p:sp>
      <p:sp>
        <p:nvSpPr>
          <p:cNvPr id="235523" name="Rectangle 1"/>
          <p:cNvSpPr>
            <a:spLocks noChangeArrowheads="1"/>
          </p:cNvSpPr>
          <p:nvPr/>
        </p:nvSpPr>
        <p:spPr bwMode="auto">
          <a:xfrm>
            <a:off x="0" y="-27384"/>
            <a:ext cx="914400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latin typeface="Verdana" charset="0"/>
              </a:rPr>
              <a:t>A variety of applications:</a:t>
            </a:r>
            <a:r>
              <a:rPr lang="en-GB" altLang="x-none">
                <a:latin typeface="Verdana" charset="0"/>
              </a:rPr>
              <a:t> </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Text Box 2"/>
          <p:cNvSpPr txBox="1">
            <a:spLocks noChangeArrowheads="1"/>
          </p:cNvSpPr>
          <p:nvPr/>
        </p:nvSpPr>
        <p:spPr bwMode="auto">
          <a:xfrm>
            <a:off x="0" y="0"/>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FF3333"/>
                </a:solidFill>
              </a:rPr>
              <a:t>Genomic Variation</a:t>
            </a:r>
            <a:endParaRPr lang="en-GB" altLang="x-none" sz="2400" b="0"/>
          </a:p>
        </p:txBody>
      </p:sp>
      <p:sp>
        <p:nvSpPr>
          <p:cNvPr id="237570" name="Text Box 3"/>
          <p:cNvSpPr txBox="1">
            <a:spLocks noChangeArrowheads="1"/>
          </p:cNvSpPr>
          <p:nvPr/>
        </p:nvSpPr>
        <p:spPr bwMode="auto">
          <a:xfrm>
            <a:off x="381000" y="576263"/>
            <a:ext cx="86106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021EFD"/>
                </a:solidFill>
              </a:rPr>
              <a:t>Sequence versus Structural Variation</a:t>
            </a:r>
          </a:p>
          <a:p>
            <a:pPr algn="ctr">
              <a:spcBef>
                <a:spcPct val="50000"/>
              </a:spcBef>
              <a:buFontTx/>
              <a:buNone/>
            </a:pPr>
            <a:r>
              <a:rPr lang="en-GB" altLang="x-none" sz="2800">
                <a:solidFill>
                  <a:srgbClr val="021EFD"/>
                </a:solidFill>
              </a:rPr>
              <a:t>http://www.ensembl.org/info/genome/variation/</a:t>
            </a:r>
            <a:endParaRPr lang="en-GB" altLang="x-none" sz="2400" b="0"/>
          </a:p>
        </p:txBody>
      </p:sp>
      <p:pic>
        <p:nvPicPr>
          <p:cNvPr id="23757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03388"/>
            <a:ext cx="7620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Text Box 5"/>
          <p:cNvSpPr txBox="1">
            <a:spLocks noChangeArrowheads="1"/>
          </p:cNvSpPr>
          <p:nvPr/>
        </p:nvSpPr>
        <p:spPr bwMode="auto">
          <a:xfrm>
            <a:off x="0" y="1817935"/>
            <a:ext cx="9144000"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t>Includes:</a:t>
            </a:r>
            <a:endParaRPr lang="en-GB" altLang="x-none" dirty="0"/>
          </a:p>
          <a:p>
            <a:pPr>
              <a:spcBef>
                <a:spcPct val="50000"/>
              </a:spcBef>
              <a:buFontTx/>
              <a:buNone/>
            </a:pPr>
            <a:r>
              <a:rPr lang="en-GB" altLang="x-none" dirty="0">
                <a:solidFill>
                  <a:srgbClr val="FF3333"/>
                </a:solidFill>
              </a:rPr>
              <a:t>•</a:t>
            </a:r>
            <a:r>
              <a:rPr lang="en-GB" altLang="x-none" dirty="0"/>
              <a:t> Single nucleotide variants</a:t>
            </a:r>
          </a:p>
          <a:p>
            <a:pPr>
              <a:spcBef>
                <a:spcPct val="50000"/>
              </a:spcBef>
              <a:buFontTx/>
              <a:buNone/>
            </a:pPr>
            <a:r>
              <a:rPr lang="en-GB" altLang="x-none" dirty="0">
                <a:solidFill>
                  <a:srgbClr val="FF3333"/>
                </a:solidFill>
              </a:rPr>
              <a:t>•</a:t>
            </a:r>
            <a:r>
              <a:rPr lang="en-GB" altLang="x-none" dirty="0"/>
              <a:t> Large structural variants</a:t>
            </a:r>
          </a:p>
        </p:txBody>
      </p:sp>
      <p:sp>
        <p:nvSpPr>
          <p:cNvPr id="239618" name="Text Box 2"/>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FF3333"/>
                </a:solidFill>
              </a:rPr>
              <a:t>Genomic Variation</a:t>
            </a:r>
            <a:endParaRPr lang="en-GB" altLang="x-none" sz="2400" b="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1665" name="Object 2"/>
          <p:cNvGraphicFramePr>
            <a:graphicFrameLocks noChangeAspect="1"/>
          </p:cNvGraphicFramePr>
          <p:nvPr/>
        </p:nvGraphicFramePr>
        <p:xfrm>
          <a:off x="76200" y="1371600"/>
          <a:ext cx="10544175" cy="5064125"/>
        </p:xfrm>
        <a:graphic>
          <a:graphicData uri="http://schemas.openxmlformats.org/presentationml/2006/ole">
            <mc:AlternateContent xmlns:mc="http://schemas.openxmlformats.org/markup-compatibility/2006">
              <mc:Choice xmlns:v="urn:schemas-microsoft-com:vml" Requires="v">
                <p:oleObj spid="_x0000_s241862" name="Document" r:id="rId4" imgW="23428571" imgH="6450794" progId="Word.Document.8">
                  <p:embed/>
                </p:oleObj>
              </mc:Choice>
              <mc:Fallback>
                <p:oleObj name="Document" r:id="rId4" imgW="23428571" imgH="6450794"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371600"/>
                        <a:ext cx="10544175"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666" name="Text Box 3"/>
          <p:cNvSpPr txBox="1">
            <a:spLocks noChangeArrowheads="1"/>
          </p:cNvSpPr>
          <p:nvPr/>
        </p:nvSpPr>
        <p:spPr bwMode="auto">
          <a:xfrm>
            <a:off x="76200" y="609600"/>
            <a:ext cx="3990975"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Sequence variants:</a:t>
            </a:r>
            <a:endParaRPr lang="en-GB" altLang="x-none" sz="2400" b="0">
              <a:solidFill>
                <a:srgbClr val="FF3333"/>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3713" name="Object 3"/>
          <p:cNvGraphicFramePr>
            <a:graphicFrameLocks noChangeAspect="1"/>
          </p:cNvGraphicFramePr>
          <p:nvPr/>
        </p:nvGraphicFramePr>
        <p:xfrm>
          <a:off x="0" y="1268413"/>
          <a:ext cx="9144000" cy="4302125"/>
        </p:xfrm>
        <a:graphic>
          <a:graphicData uri="http://schemas.openxmlformats.org/presentationml/2006/ole">
            <mc:AlternateContent xmlns:mc="http://schemas.openxmlformats.org/markup-compatibility/2006">
              <mc:Choice xmlns:v="urn:schemas-microsoft-com:vml" Requires="v">
                <p:oleObj spid="_x0000_s243914" name="Document" r:id="rId4" imgW="19428571" imgH="7834921" progId="Word.Document.8">
                  <p:embed/>
                </p:oleObj>
              </mc:Choice>
              <mc:Fallback>
                <p:oleObj name="Document" r:id="rId4" imgW="19428571" imgH="7834921"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68413"/>
                        <a:ext cx="9144000" cy="430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3717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6025" y="1844675"/>
            <a:ext cx="3867150"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37171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9513" y="3340100"/>
            <a:ext cx="37592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37171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3488" y="4416425"/>
            <a:ext cx="3722687"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243717" name="Text Box 9"/>
          <p:cNvSpPr txBox="1">
            <a:spLocks noChangeArrowheads="1"/>
          </p:cNvSpPr>
          <p:nvPr/>
        </p:nvSpPr>
        <p:spPr bwMode="auto">
          <a:xfrm>
            <a:off x="34925" y="333375"/>
            <a:ext cx="67818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Structural variants (&gt;= 50 bases):</a:t>
            </a:r>
            <a:endParaRPr lang="en-GB" altLang="x-none" sz="2400" b="0">
              <a:solidFill>
                <a:srgbClr val="FF3333"/>
              </a:solidFill>
            </a:endParaRPr>
          </a:p>
        </p:txBody>
      </p:sp>
      <p:sp>
        <p:nvSpPr>
          <p:cNvPr id="243718" name="Text Box 10"/>
          <p:cNvSpPr txBox="1">
            <a:spLocks noChangeArrowheads="1"/>
          </p:cNvSpPr>
          <p:nvPr/>
        </p:nvSpPr>
        <p:spPr bwMode="auto">
          <a:xfrm>
            <a:off x="34925" y="5805264"/>
            <a:ext cx="9144000" cy="10604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dirty="0">
                <a:solidFill>
                  <a:srgbClr val="FB0817"/>
                </a:solidFill>
              </a:rPr>
              <a:t>•</a:t>
            </a:r>
            <a:r>
              <a:rPr lang="en-GB" altLang="x-none" sz="2400" dirty="0">
                <a:solidFill>
                  <a:srgbClr val="021EFD"/>
                </a:solidFill>
              </a:rPr>
              <a:t> The full list of variants in </a:t>
            </a:r>
            <a:r>
              <a:rPr lang="en-GB" altLang="x-none" sz="2400" dirty="0" err="1">
                <a:solidFill>
                  <a:srgbClr val="021EFD"/>
                </a:solidFill>
              </a:rPr>
              <a:t>Ensembl</a:t>
            </a:r>
            <a:r>
              <a:rPr lang="en-GB" altLang="x-none" sz="2400" dirty="0">
                <a:solidFill>
                  <a:srgbClr val="021EFD"/>
                </a:solidFill>
              </a:rPr>
              <a:t> can be found at this link:</a:t>
            </a:r>
            <a:endParaRPr lang="en-GB" altLang="x-none" sz="2400" b="0" dirty="0">
              <a:solidFill>
                <a:srgbClr val="021EFD"/>
              </a:solidFill>
            </a:endParaRPr>
          </a:p>
          <a:p>
            <a:pPr>
              <a:spcBef>
                <a:spcPct val="50000"/>
              </a:spcBef>
              <a:buFontTx/>
              <a:buNone/>
            </a:pPr>
            <a:r>
              <a:rPr lang="en-GB" altLang="x-none" sz="1800" dirty="0">
                <a:solidFill>
                  <a:srgbClr val="021EFD"/>
                </a:solidFill>
              </a:rPr>
              <a:t>http://</a:t>
            </a:r>
            <a:r>
              <a:rPr lang="en-GB" altLang="x-none" sz="1800" dirty="0" err="1">
                <a:solidFill>
                  <a:srgbClr val="021EFD"/>
                </a:solidFill>
              </a:rPr>
              <a:t>www.ensembl.org</a:t>
            </a:r>
            <a:r>
              <a:rPr lang="en-GB" altLang="x-none" sz="1800" dirty="0">
                <a:solidFill>
                  <a:srgbClr val="021EFD"/>
                </a:solidFill>
              </a:rPr>
              <a:t>/info/genome/variation/</a:t>
            </a:r>
            <a:r>
              <a:rPr lang="en-GB" altLang="x-none" sz="1800" dirty="0" err="1">
                <a:solidFill>
                  <a:srgbClr val="021EFD"/>
                </a:solidFill>
              </a:rPr>
              <a:t>data_description.html#classes</a:t>
            </a:r>
            <a:endParaRPr lang="en-GB" altLang="x-none" sz="18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761" name="Picture 2" descr="fgene-06-00138-g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66800"/>
            <a:ext cx="8610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515" name="Text Box 3"/>
          <p:cNvSpPr txBox="1">
            <a:spLocks noChangeArrowheads="1"/>
          </p:cNvSpPr>
          <p:nvPr/>
        </p:nvSpPr>
        <p:spPr bwMode="auto">
          <a:xfrm>
            <a:off x="-76200" y="-27384"/>
            <a:ext cx="9328720" cy="519113"/>
          </a:xfrm>
          <a:prstGeom prst="rect">
            <a:avLst/>
          </a:prstGeom>
          <a:solidFill>
            <a:srgbClr val="FFFF00"/>
          </a:solidFill>
          <a:ln>
            <a:noFill/>
          </a:ln>
          <a:effectLst/>
          <a:extLst/>
        </p:spPr>
        <p:txBody>
          <a:bodyPr wrap="square">
            <a:spAutoFit/>
          </a:bodyPr>
          <a:lstStyle/>
          <a:p>
            <a:pPr algn="ctr">
              <a:spcBef>
                <a:spcPct val="50000"/>
              </a:spcBef>
              <a:defRPr/>
            </a:pPr>
            <a:r>
              <a:rPr lang="en-GB" altLang="x-none" sz="2800">
                <a:solidFill>
                  <a:srgbClr val="0717FF"/>
                </a:solidFill>
              </a:rPr>
              <a:t>Four main methods for detecting CNVs with NGS data</a:t>
            </a:r>
            <a:endParaRPr lang="en-GB" altLang="x-none"/>
          </a:p>
        </p:txBody>
      </p:sp>
      <p:sp>
        <p:nvSpPr>
          <p:cNvPr id="320516" name="Text Box 4"/>
          <p:cNvSpPr txBox="1">
            <a:spLocks noChangeArrowheads="1"/>
          </p:cNvSpPr>
          <p:nvPr/>
        </p:nvSpPr>
        <p:spPr bwMode="auto">
          <a:xfrm>
            <a:off x="152400" y="6400800"/>
            <a:ext cx="830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400">
                <a:solidFill>
                  <a:srgbClr val="0717FF"/>
                </a:solidFill>
              </a:rPr>
              <a:t>Pirooznia M, Goes FS, Zandi PP (2015). Front Genetic. 6:138.</a:t>
            </a:r>
            <a:endParaRPr lang="en-GB" altLang="x-none" sz="140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ext Box 2"/>
          <p:cNvSpPr txBox="1">
            <a:spLocks noChangeArrowheads="1"/>
          </p:cNvSpPr>
          <p:nvPr/>
        </p:nvSpPr>
        <p:spPr bwMode="auto">
          <a:xfrm>
            <a:off x="0" y="304800"/>
            <a:ext cx="914400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altLang="x-none" sz="2800">
                <a:solidFill>
                  <a:srgbClr val="0717FF"/>
                </a:solidFill>
              </a:rPr>
              <a:t>Genomic England: The 100K Genomes Project</a:t>
            </a:r>
            <a:r>
              <a:rPr lang="en-GB" altLang="x-none" sz="3200">
                <a:solidFill>
                  <a:srgbClr val="0717FF"/>
                </a:solidFill>
              </a:rPr>
              <a:t> </a:t>
            </a:r>
            <a:r>
              <a:rPr lang="en-GB" altLang="x-none" sz="2000">
                <a:solidFill>
                  <a:srgbClr val="0717FF"/>
                </a:solidFill>
              </a:rPr>
              <a:t>https://</a:t>
            </a:r>
            <a:r>
              <a:rPr lang="en-GB" altLang="x-none" sz="2000" err="1">
                <a:solidFill>
                  <a:srgbClr val="0717FF"/>
                </a:solidFill>
              </a:rPr>
              <a:t>www.genomicsengland.co.uk</a:t>
            </a:r>
            <a:r>
              <a:rPr lang="en-GB" altLang="x-none" sz="2000">
                <a:solidFill>
                  <a:srgbClr val="0717FF"/>
                </a:solidFill>
              </a:rPr>
              <a:t>/the-100000-genomes-project/</a:t>
            </a:r>
          </a:p>
        </p:txBody>
      </p:sp>
      <p:sp>
        <p:nvSpPr>
          <p:cNvPr id="310275" name="Text Box 3"/>
          <p:cNvSpPr txBox="1">
            <a:spLocks noChangeArrowheads="1"/>
          </p:cNvSpPr>
          <p:nvPr/>
        </p:nvSpPr>
        <p:spPr bwMode="auto">
          <a:xfrm>
            <a:off x="0" y="1600200"/>
            <a:ext cx="91440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a:t>The project will sequence 100,000 genomes from around 70,000 people. Participants are National Health Service patients with </a:t>
            </a:r>
            <a:r>
              <a:rPr lang="en-GB" altLang="x-none">
                <a:solidFill>
                  <a:srgbClr val="FB0817"/>
                </a:solidFill>
              </a:rPr>
              <a:t>rare diseases</a:t>
            </a:r>
            <a:r>
              <a:rPr lang="en-GB" altLang="x-none"/>
              <a:t>, </a:t>
            </a:r>
            <a:r>
              <a:rPr lang="en-GB" altLang="x-none">
                <a:solidFill>
                  <a:srgbClr val="FB0817"/>
                </a:solidFill>
              </a:rPr>
              <a:t>plus their families, and patients with cancer</a:t>
            </a:r>
            <a:r>
              <a:rPr lang="en-GB" altLang="x-none"/>
              <a:t>.</a:t>
            </a:r>
          </a:p>
        </p:txBody>
      </p:sp>
      <p:sp>
        <p:nvSpPr>
          <p:cNvPr id="310277" name="Text Box 5"/>
          <p:cNvSpPr txBox="1">
            <a:spLocks noChangeArrowheads="1"/>
          </p:cNvSpPr>
          <p:nvPr/>
        </p:nvSpPr>
        <p:spPr bwMode="auto">
          <a:xfrm>
            <a:off x="0" y="3581400"/>
            <a:ext cx="91440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altLang="x-none" sz="3200">
                <a:solidFill>
                  <a:srgbClr val="0717FF"/>
                </a:solidFill>
              </a:rPr>
              <a:t>100K Pathogen Genome Project: </a:t>
            </a:r>
            <a:r>
              <a:rPr lang="en-GB" altLang="x-none">
                <a:solidFill>
                  <a:srgbClr val="0717FF"/>
                </a:solidFill>
              </a:rPr>
              <a:t>http://100kgenome.vetmed.ucdavis.edu/</a:t>
            </a:r>
            <a:r>
              <a:rPr lang="en-GB" altLang="x-none" err="1">
                <a:solidFill>
                  <a:srgbClr val="0717FF"/>
                </a:solidFill>
              </a:rPr>
              <a:t>index.cfm</a:t>
            </a:r>
            <a:endParaRPr lang="en-GB" altLang="x-none"/>
          </a:p>
        </p:txBody>
      </p:sp>
      <p:sp>
        <p:nvSpPr>
          <p:cNvPr id="2" name="Rectangle 1"/>
          <p:cNvSpPr/>
          <p:nvPr/>
        </p:nvSpPr>
        <p:spPr>
          <a:xfrm>
            <a:off x="107950" y="4657725"/>
            <a:ext cx="9036050" cy="1569660"/>
          </a:xfrm>
          <a:prstGeom prst="rect">
            <a:avLst/>
          </a:prstGeom>
        </p:spPr>
        <p:txBody>
          <a:bodyPr wrap="square">
            <a:spAutoFit/>
          </a:bodyPr>
          <a:lstStyle/>
          <a:p>
            <a:pPr>
              <a:defRPr/>
            </a:pPr>
            <a:r>
              <a:rPr lang="en-GB">
                <a:latin typeface="+mj-lt"/>
              </a:rPr>
              <a:t>The 100K Pathogen Genome Project aims to address the persistent food safety concerns and create a publicly available genetic database of the most common foodborne disease causing microbes.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10274"/>
                                        </p:tgtEl>
                                        <p:attrNameLst>
                                          <p:attrName>style.visibility</p:attrName>
                                        </p:attrNameLst>
                                      </p:cBhvr>
                                      <p:to>
                                        <p:strVal val="visible"/>
                                      </p:to>
                                    </p:set>
                                    <p:animEffect transition="in" filter="fade">
                                      <p:cBhvr>
                                        <p:cTn id="7" dur="1000"/>
                                        <p:tgtEl>
                                          <p:spTgt spid="310274"/>
                                        </p:tgtEl>
                                      </p:cBhvr>
                                    </p:animEffect>
                                    <p:anim calcmode="lin" valueType="num">
                                      <p:cBhvr>
                                        <p:cTn id="8" dur="1000" fill="hold"/>
                                        <p:tgtEl>
                                          <p:spTgt spid="310274"/>
                                        </p:tgtEl>
                                        <p:attrNameLst>
                                          <p:attrName>ppt_x</p:attrName>
                                        </p:attrNameLst>
                                      </p:cBhvr>
                                      <p:tavLst>
                                        <p:tav tm="0">
                                          <p:val>
                                            <p:strVal val="#ppt_x"/>
                                          </p:val>
                                        </p:tav>
                                        <p:tav tm="100000">
                                          <p:val>
                                            <p:strVal val="#ppt_x"/>
                                          </p:val>
                                        </p:tav>
                                      </p:tavLst>
                                    </p:anim>
                                    <p:anim calcmode="lin" valueType="num">
                                      <p:cBhvr>
                                        <p:cTn id="9" dur="1000" fill="hold"/>
                                        <p:tgtEl>
                                          <p:spTgt spid="31027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10275"/>
                                        </p:tgtEl>
                                        <p:attrNameLst>
                                          <p:attrName>style.visibility</p:attrName>
                                        </p:attrNameLst>
                                      </p:cBhvr>
                                      <p:to>
                                        <p:strVal val="visible"/>
                                      </p:to>
                                    </p:set>
                                    <p:animEffect transition="in" filter="fade">
                                      <p:cBhvr>
                                        <p:cTn id="13" dur="1000"/>
                                        <p:tgtEl>
                                          <p:spTgt spid="310275"/>
                                        </p:tgtEl>
                                      </p:cBhvr>
                                    </p:animEffect>
                                    <p:anim calcmode="lin" valueType="num">
                                      <p:cBhvr>
                                        <p:cTn id="14" dur="1000" fill="hold"/>
                                        <p:tgtEl>
                                          <p:spTgt spid="310275"/>
                                        </p:tgtEl>
                                        <p:attrNameLst>
                                          <p:attrName>ppt_x</p:attrName>
                                        </p:attrNameLst>
                                      </p:cBhvr>
                                      <p:tavLst>
                                        <p:tav tm="0">
                                          <p:val>
                                            <p:strVal val="#ppt_x"/>
                                          </p:val>
                                        </p:tav>
                                        <p:tav tm="100000">
                                          <p:val>
                                            <p:strVal val="#ppt_x"/>
                                          </p:val>
                                        </p:tav>
                                      </p:tavLst>
                                    </p:anim>
                                    <p:anim calcmode="lin" valueType="num">
                                      <p:cBhvr>
                                        <p:cTn id="15" dur="1000" fill="hold"/>
                                        <p:tgtEl>
                                          <p:spTgt spid="310275"/>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10277"/>
                                        </p:tgtEl>
                                        <p:attrNameLst>
                                          <p:attrName>style.visibility</p:attrName>
                                        </p:attrNameLst>
                                      </p:cBhvr>
                                      <p:to>
                                        <p:strVal val="visible"/>
                                      </p:to>
                                    </p:set>
                                    <p:animEffect transition="in" filter="fade">
                                      <p:cBhvr>
                                        <p:cTn id="19" dur="1000"/>
                                        <p:tgtEl>
                                          <p:spTgt spid="310277"/>
                                        </p:tgtEl>
                                      </p:cBhvr>
                                    </p:animEffect>
                                    <p:anim calcmode="lin" valueType="num">
                                      <p:cBhvr>
                                        <p:cTn id="20" dur="1000" fill="hold"/>
                                        <p:tgtEl>
                                          <p:spTgt spid="310277"/>
                                        </p:tgtEl>
                                        <p:attrNameLst>
                                          <p:attrName>ppt_x</p:attrName>
                                        </p:attrNameLst>
                                      </p:cBhvr>
                                      <p:tavLst>
                                        <p:tav tm="0">
                                          <p:val>
                                            <p:strVal val="#ppt_x"/>
                                          </p:val>
                                        </p:tav>
                                        <p:tav tm="100000">
                                          <p:val>
                                            <p:strVal val="#ppt_x"/>
                                          </p:val>
                                        </p:tav>
                                      </p:tavLst>
                                    </p:anim>
                                    <p:anim calcmode="lin" valueType="num">
                                      <p:cBhvr>
                                        <p:cTn id="21" dur="1000" fill="hold"/>
                                        <p:tgtEl>
                                          <p:spTgt spid="310277"/>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2" presetClass="entr" presetSubtype="4"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ppt_x"/>
                                          </p:val>
                                        </p:tav>
                                        <p:tav tm="100000">
                                          <p:val>
                                            <p:strVal val="#ppt_x"/>
                                          </p:val>
                                        </p:tav>
                                      </p:tavLst>
                                    </p:anim>
                                    <p:anim calcmode="lin" valueType="num">
                                      <p:cBhvr additive="base">
                                        <p:cTn id="26"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4" grpId="0"/>
      <p:bldP spid="310275" grpId="0"/>
      <p:bldP spid="310277" grpId="0"/>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7809" name="Text Box 4"/>
          <p:cNvSpPr txBox="1">
            <a:spLocks noChangeArrowheads="1"/>
          </p:cNvSpPr>
          <p:nvPr/>
        </p:nvSpPr>
        <p:spPr bwMode="auto">
          <a:xfrm>
            <a:off x="0" y="974725"/>
            <a:ext cx="8991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3333"/>
                </a:solidFill>
              </a:rPr>
              <a:t>•</a:t>
            </a:r>
            <a:r>
              <a:rPr lang="en-GB" altLang="x-none" sz="2400"/>
              <a:t> It is estimated that about </a:t>
            </a:r>
            <a:r>
              <a:rPr lang="en-GB" altLang="x-none" sz="2400">
                <a:solidFill>
                  <a:srgbClr val="FB0817"/>
                </a:solidFill>
              </a:rPr>
              <a:t>12% of the genome in human</a:t>
            </a:r>
            <a:r>
              <a:rPr lang="en-GB" altLang="x-none" sz="2400"/>
              <a:t> </a:t>
            </a:r>
            <a:r>
              <a:rPr lang="en-GB" altLang="x-none" sz="2400">
                <a:solidFill>
                  <a:srgbClr val="FB0817"/>
                </a:solidFill>
              </a:rPr>
              <a:t>populations</a:t>
            </a:r>
            <a:r>
              <a:rPr lang="en-GB" altLang="x-none" sz="2400"/>
              <a:t> is subject to copy number change.</a:t>
            </a:r>
          </a:p>
        </p:txBody>
      </p:sp>
      <p:sp>
        <p:nvSpPr>
          <p:cNvPr id="247810" name="Text Box 5"/>
          <p:cNvSpPr txBox="1">
            <a:spLocks noChangeArrowheads="1"/>
          </p:cNvSpPr>
          <p:nvPr/>
        </p:nvSpPr>
        <p:spPr bwMode="auto">
          <a:xfrm>
            <a:off x="0" y="6019800"/>
            <a:ext cx="899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a:solidFill>
                  <a:srgbClr val="021EFD"/>
                </a:solidFill>
              </a:rPr>
              <a:t>Redon R et al. Global variation in copy number in the human genome. Nature 2006; 444:444-454.</a:t>
            </a:r>
          </a:p>
        </p:txBody>
      </p:sp>
      <p:sp>
        <p:nvSpPr>
          <p:cNvPr id="238598" name="Text Box 6"/>
          <p:cNvSpPr txBox="1">
            <a:spLocks noChangeArrowheads="1"/>
          </p:cNvSpPr>
          <p:nvPr/>
        </p:nvSpPr>
        <p:spPr bwMode="auto">
          <a:xfrm>
            <a:off x="0" y="2346325"/>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3333"/>
                </a:solidFill>
              </a:rPr>
              <a:t>•</a:t>
            </a:r>
            <a:r>
              <a:rPr lang="en-GB" altLang="x-none" sz="2400"/>
              <a:t> So far, approximately </a:t>
            </a:r>
            <a:r>
              <a:rPr lang="en-GB" altLang="x-none" sz="2400">
                <a:solidFill>
                  <a:srgbClr val="FF0000"/>
                </a:solidFill>
              </a:rPr>
              <a:t>half of the reported CNVs </a:t>
            </a:r>
            <a:r>
              <a:rPr lang="en-GB" altLang="x-none" sz="2400"/>
              <a:t>overlap with protein regions.</a:t>
            </a:r>
          </a:p>
        </p:txBody>
      </p:sp>
      <p:sp>
        <p:nvSpPr>
          <p:cNvPr id="247812" name="Text Box 7"/>
          <p:cNvSpPr txBox="1">
            <a:spLocks noChangeArrowheads="1"/>
          </p:cNvSpPr>
          <p:nvPr/>
        </p:nvSpPr>
        <p:spPr bwMode="auto">
          <a:xfrm>
            <a:off x="0" y="6400800"/>
            <a:ext cx="891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a:solidFill>
                  <a:srgbClr val="021EFD"/>
                </a:solidFill>
              </a:rPr>
              <a:t>Sebat J et al. Large-scale copy number polymorphism in the human genome. Science 2004, 305:525-528.</a:t>
            </a:r>
            <a:endParaRPr lang="en-GB" altLang="x-none" sz="1200" b="0">
              <a:solidFill>
                <a:srgbClr val="021EFD"/>
              </a:solidFill>
            </a:endParaRPr>
          </a:p>
        </p:txBody>
      </p:sp>
      <p:sp>
        <p:nvSpPr>
          <p:cNvPr id="238600" name="Text Box 8"/>
          <p:cNvSpPr txBox="1">
            <a:spLocks noChangeArrowheads="1"/>
          </p:cNvSpPr>
          <p:nvPr/>
        </p:nvSpPr>
        <p:spPr bwMode="auto">
          <a:xfrm>
            <a:off x="0" y="3689350"/>
            <a:ext cx="89916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3333"/>
                </a:solidFill>
              </a:rPr>
              <a:t>•</a:t>
            </a:r>
            <a:r>
              <a:rPr lang="en-GB" altLang="x-none" sz="2400"/>
              <a:t> CNVs and SNVs do not necessarily have a negative effect on human health. </a:t>
            </a:r>
            <a:r>
              <a:rPr lang="en-GB" altLang="x-none" sz="2400">
                <a:solidFill>
                  <a:srgbClr val="FF0000"/>
                </a:solidFill>
              </a:rPr>
              <a:t>However, among the large number of CNVs, some might have an association with, or directly involved in diseases and phenotype such as cancer and neuropsychiatric disorders.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38598"/>
                                        </p:tgtEl>
                                        <p:attrNameLst>
                                          <p:attrName>style.visibility</p:attrName>
                                        </p:attrNameLst>
                                      </p:cBhvr>
                                      <p:to>
                                        <p:strVal val="visible"/>
                                      </p:to>
                                    </p:set>
                                    <p:animEffect transition="in" filter="fade">
                                      <p:cBhvr>
                                        <p:cTn id="7" dur="1000"/>
                                        <p:tgtEl>
                                          <p:spTgt spid="238598"/>
                                        </p:tgtEl>
                                      </p:cBhvr>
                                    </p:animEffect>
                                    <p:anim calcmode="lin" valueType="num">
                                      <p:cBhvr>
                                        <p:cTn id="8" dur="1000" fill="hold"/>
                                        <p:tgtEl>
                                          <p:spTgt spid="238598"/>
                                        </p:tgtEl>
                                        <p:attrNameLst>
                                          <p:attrName>ppt_x</p:attrName>
                                        </p:attrNameLst>
                                      </p:cBhvr>
                                      <p:tavLst>
                                        <p:tav tm="0">
                                          <p:val>
                                            <p:strVal val="#ppt_x"/>
                                          </p:val>
                                        </p:tav>
                                        <p:tav tm="100000">
                                          <p:val>
                                            <p:strVal val="#ppt_x"/>
                                          </p:val>
                                        </p:tav>
                                      </p:tavLst>
                                    </p:anim>
                                    <p:anim calcmode="lin" valueType="num">
                                      <p:cBhvr>
                                        <p:cTn id="9" dur="1000" fill="hold"/>
                                        <p:tgtEl>
                                          <p:spTgt spid="23859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38600"/>
                                        </p:tgtEl>
                                        <p:attrNameLst>
                                          <p:attrName>style.visibility</p:attrName>
                                        </p:attrNameLst>
                                      </p:cBhvr>
                                      <p:to>
                                        <p:strVal val="visible"/>
                                      </p:to>
                                    </p:set>
                                    <p:animEffect transition="in" filter="fade">
                                      <p:cBhvr>
                                        <p:cTn id="13" dur="1000"/>
                                        <p:tgtEl>
                                          <p:spTgt spid="238600"/>
                                        </p:tgtEl>
                                      </p:cBhvr>
                                    </p:animEffect>
                                    <p:anim calcmode="lin" valueType="num">
                                      <p:cBhvr>
                                        <p:cTn id="14" dur="1000" fill="hold"/>
                                        <p:tgtEl>
                                          <p:spTgt spid="238600"/>
                                        </p:tgtEl>
                                        <p:attrNameLst>
                                          <p:attrName>ppt_x</p:attrName>
                                        </p:attrNameLst>
                                      </p:cBhvr>
                                      <p:tavLst>
                                        <p:tav tm="0">
                                          <p:val>
                                            <p:strVal val="#ppt_x"/>
                                          </p:val>
                                        </p:tav>
                                        <p:tav tm="100000">
                                          <p:val>
                                            <p:strVal val="#ppt_x"/>
                                          </p:val>
                                        </p:tav>
                                      </p:tavLst>
                                    </p:anim>
                                    <p:anim calcmode="lin" valueType="num">
                                      <p:cBhvr>
                                        <p:cTn id="15" dur="1000" fill="hold"/>
                                        <p:tgtEl>
                                          <p:spTgt spid="2386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8" grpId="0"/>
      <p:bldP spid="23860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7" name="Picture 2" descr="cover_na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76200"/>
            <a:ext cx="1371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858" name="Text Box 3"/>
          <p:cNvSpPr txBox="1">
            <a:spLocks noChangeArrowheads="1"/>
          </p:cNvSpPr>
          <p:nvPr/>
        </p:nvSpPr>
        <p:spPr bwMode="auto">
          <a:xfrm>
            <a:off x="152400" y="228600"/>
            <a:ext cx="1600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0000"/>
                </a:solidFill>
              </a:rPr>
              <a:t>2015</a:t>
            </a:r>
            <a:endParaRPr lang="en-GB" altLang="x-none" sz="2400"/>
          </a:p>
        </p:txBody>
      </p:sp>
      <p:sp>
        <p:nvSpPr>
          <p:cNvPr id="249859" name="Text Box 5"/>
          <p:cNvSpPr txBox="1">
            <a:spLocks noChangeArrowheads="1"/>
          </p:cNvSpPr>
          <p:nvPr/>
        </p:nvSpPr>
        <p:spPr bwMode="auto">
          <a:xfrm>
            <a:off x="152400" y="914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1 October</a:t>
            </a:r>
          </a:p>
        </p:txBody>
      </p:sp>
      <p:sp>
        <p:nvSpPr>
          <p:cNvPr id="249860" name="Rectangle 6"/>
          <p:cNvSpPr>
            <a:spLocks noChangeArrowheads="1"/>
          </p:cNvSpPr>
          <p:nvPr/>
        </p:nvSpPr>
        <p:spPr bwMode="auto">
          <a:xfrm>
            <a:off x="4419600" y="361950"/>
            <a:ext cx="45434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286694"/>
                </a:solidFill>
                <a:hlinkClick r:id="rId3"/>
              </a:rPr>
              <a:t>1000 Genomes Project</a:t>
            </a:r>
            <a:endParaRPr lang="en-GB" altLang="x-none" sz="2400">
              <a:solidFill>
                <a:srgbClr val="286694"/>
              </a:solidFill>
            </a:endParaRPr>
          </a:p>
        </p:txBody>
      </p:sp>
      <p:sp>
        <p:nvSpPr>
          <p:cNvPr id="249861" name="Text Box 2"/>
          <p:cNvSpPr txBox="1">
            <a:spLocks noChangeArrowheads="1"/>
          </p:cNvSpPr>
          <p:nvPr/>
        </p:nvSpPr>
        <p:spPr bwMode="auto">
          <a:xfrm>
            <a:off x="0" y="194945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021EFD"/>
                </a:solidFill>
              </a:rPr>
              <a:t>An integrated map of structural variation in </a:t>
            </a:r>
            <a:r>
              <a:rPr lang="en-GB" altLang="x-none" sz="2800">
                <a:solidFill>
                  <a:srgbClr val="FF0000"/>
                </a:solidFill>
              </a:rPr>
              <a:t>2504</a:t>
            </a:r>
            <a:r>
              <a:rPr lang="en-GB" altLang="x-none" sz="2800">
                <a:solidFill>
                  <a:srgbClr val="021EFD"/>
                </a:solidFill>
              </a:rPr>
              <a:t> human genomes from </a:t>
            </a:r>
            <a:r>
              <a:rPr lang="en-GB" altLang="x-none" sz="2800">
                <a:solidFill>
                  <a:srgbClr val="FF0000"/>
                </a:solidFill>
              </a:rPr>
              <a:t>26</a:t>
            </a:r>
            <a:r>
              <a:rPr lang="en-GB" altLang="x-none" sz="2800">
                <a:solidFill>
                  <a:srgbClr val="021EFD"/>
                </a:solidFill>
              </a:rPr>
              <a:t> global populations</a:t>
            </a:r>
            <a:endParaRPr lang="en-GB" altLang="x-none" sz="2400"/>
          </a:p>
        </p:txBody>
      </p:sp>
      <p:sp>
        <p:nvSpPr>
          <p:cNvPr id="249862" name="Text Box 3"/>
          <p:cNvSpPr txBox="1">
            <a:spLocks noChangeArrowheads="1"/>
          </p:cNvSpPr>
          <p:nvPr/>
        </p:nvSpPr>
        <p:spPr bwMode="auto">
          <a:xfrm>
            <a:off x="304800" y="6324600"/>
            <a:ext cx="861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i="1">
                <a:solidFill>
                  <a:srgbClr val="021EFD"/>
                </a:solidFill>
              </a:rPr>
              <a:t>Sudmant et al. Nature</a:t>
            </a:r>
            <a:r>
              <a:rPr lang="en-GB" altLang="x-none" sz="1800">
                <a:solidFill>
                  <a:srgbClr val="021EFD"/>
                </a:solidFill>
              </a:rPr>
              <a:t> 526, 75</a:t>
            </a:r>
            <a:r>
              <a:rPr lang="fr-FR" altLang="x-none" sz="1800">
                <a:solidFill>
                  <a:srgbClr val="021EFD"/>
                </a:solidFill>
              </a:rPr>
              <a:t>-8</a:t>
            </a:r>
            <a:r>
              <a:rPr lang="en-GB" altLang="x-none" sz="1800">
                <a:solidFill>
                  <a:srgbClr val="021EFD"/>
                </a:solidFill>
              </a:rPr>
              <a:t>1 (01 October 2015) doi:10.1038/nature15394</a:t>
            </a:r>
            <a:endParaRPr lang="en-GB" altLang="x-none" sz="1800" b="0">
              <a:solidFill>
                <a:srgbClr val="333333"/>
              </a:solidFill>
            </a:endParaRPr>
          </a:p>
        </p:txBody>
      </p:sp>
      <p:sp>
        <p:nvSpPr>
          <p:cNvPr id="8" name="Text Box 9"/>
          <p:cNvSpPr txBox="1">
            <a:spLocks noChangeArrowheads="1"/>
          </p:cNvSpPr>
          <p:nvPr/>
        </p:nvSpPr>
        <p:spPr bwMode="auto">
          <a:xfrm>
            <a:off x="0" y="4800600"/>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a:t>
            </a:r>
            <a:r>
              <a:rPr lang="en-GB" altLang="x-none"/>
              <a:t> </a:t>
            </a:r>
            <a:r>
              <a:rPr lang="en-GB" altLang="x-none" sz="2800">
                <a:solidFill>
                  <a:srgbClr val="021EFD"/>
                </a:solidFill>
              </a:rPr>
              <a:t>more than 60000 structural variants (SVs)</a:t>
            </a:r>
            <a:r>
              <a:rPr lang="en-GB" altLang="x-none" sz="2800"/>
              <a:t>  (ie based on event size &gt;= 15bp ) </a:t>
            </a:r>
          </a:p>
        </p:txBody>
      </p:sp>
      <p:sp>
        <p:nvSpPr>
          <p:cNvPr id="249864" name="Text Box 10"/>
          <p:cNvSpPr txBox="1">
            <a:spLocks noChangeArrowheads="1"/>
          </p:cNvSpPr>
          <p:nvPr/>
        </p:nvSpPr>
        <p:spPr bwMode="auto">
          <a:xfrm>
            <a:off x="152400" y="2986088"/>
            <a:ext cx="243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t>Revealed:</a:t>
            </a:r>
            <a:endParaRPr lang="en-GB" altLang="x-none" sz="2400"/>
          </a:p>
        </p:txBody>
      </p:sp>
      <p:sp>
        <p:nvSpPr>
          <p:cNvPr id="10" name="Text Box 11"/>
          <p:cNvSpPr txBox="1">
            <a:spLocks noChangeArrowheads="1"/>
          </p:cNvSpPr>
          <p:nvPr/>
        </p:nvSpPr>
        <p:spPr bwMode="auto">
          <a:xfrm>
            <a:off x="0" y="3551238"/>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a:t>
            </a:r>
            <a:r>
              <a:rPr lang="en-GB" altLang="x-none"/>
              <a:t> </a:t>
            </a:r>
            <a:r>
              <a:rPr lang="en-GB" altLang="x-none" sz="2800">
                <a:solidFill>
                  <a:srgbClr val="021EFD"/>
                </a:solidFill>
              </a:rPr>
              <a:t>84.7 million single-nucletide variants (SNVs);</a:t>
            </a:r>
            <a:endParaRPr lang="en-GB" altLang="x-none"/>
          </a:p>
        </p:txBody>
      </p:sp>
      <p:sp>
        <p:nvSpPr>
          <p:cNvPr id="11" name="Text Box 12"/>
          <p:cNvSpPr txBox="1">
            <a:spLocks noChangeArrowheads="1"/>
          </p:cNvSpPr>
          <p:nvPr/>
        </p:nvSpPr>
        <p:spPr bwMode="auto">
          <a:xfrm>
            <a:off x="0" y="4191000"/>
            <a:ext cx="830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a:t>
            </a:r>
            <a:r>
              <a:rPr lang="en-GB" altLang="x-none"/>
              <a:t> </a:t>
            </a:r>
            <a:r>
              <a:rPr lang="en-GB" altLang="x-none" sz="2800">
                <a:solidFill>
                  <a:srgbClr val="021EFD"/>
                </a:solidFill>
              </a:rPr>
              <a:t>3.6 million insertion/deletion (indels) variants;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50881" name="Object 4"/>
          <p:cNvGraphicFramePr>
            <a:graphicFrameLocks noChangeAspect="1"/>
          </p:cNvGraphicFramePr>
          <p:nvPr/>
        </p:nvGraphicFramePr>
        <p:xfrm>
          <a:off x="0" y="1036638"/>
          <a:ext cx="9144000" cy="5043487"/>
        </p:xfrm>
        <a:graphic>
          <a:graphicData uri="http://schemas.openxmlformats.org/presentationml/2006/ole">
            <mc:AlternateContent xmlns:mc="http://schemas.openxmlformats.org/markup-compatibility/2006">
              <mc:Choice xmlns:v="urn:schemas-microsoft-com:vml" Requires="v">
                <p:oleObj spid="_x0000_s251079" name="Document" r:id="rId4" imgW="9334500" imgH="3213100" progId="Word.Document.8">
                  <p:embed/>
                </p:oleObj>
              </mc:Choice>
              <mc:Fallback>
                <p:oleObj name="Document" r:id="rId4" imgW="9334500" imgH="321310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36638"/>
                        <a:ext cx="9144000" cy="5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0882" name="Text Box 5"/>
          <p:cNvSpPr txBox="1">
            <a:spLocks noChangeArrowheads="1"/>
          </p:cNvSpPr>
          <p:nvPr/>
        </p:nvSpPr>
        <p:spPr bwMode="auto">
          <a:xfrm>
            <a:off x="152400" y="457200"/>
            <a:ext cx="8305800" cy="579438"/>
          </a:xfrm>
          <a:prstGeom prst="rect">
            <a:avLst/>
          </a:prstGeom>
          <a:solidFill>
            <a:srgbClr val="FFF05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21EFD"/>
                </a:solidFill>
              </a:rPr>
              <a:t>Resources for mining variants:</a:t>
            </a:r>
          </a:p>
        </p:txBody>
      </p:sp>
      <p:sp>
        <p:nvSpPr>
          <p:cNvPr id="250883" name="Text Box 6"/>
          <p:cNvSpPr txBox="1">
            <a:spLocks noChangeArrowheads="1"/>
          </p:cNvSpPr>
          <p:nvPr/>
        </p:nvSpPr>
        <p:spPr bwMode="auto">
          <a:xfrm>
            <a:off x="0" y="6080125"/>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See also: </a:t>
            </a:r>
            <a:r>
              <a:rPr lang="en-GB" altLang="x-none" sz="1600" b="0">
                <a:solidFill>
                  <a:srgbClr val="021EFD"/>
                </a:solidFill>
                <a:hlinkClick r:id="rId6"/>
              </a:rPr>
              <a:t>Databases of genomic variation and phenotypes: existing resources and future needs.</a:t>
            </a:r>
            <a:r>
              <a:rPr lang="en-GB" altLang="x-none" sz="1600">
                <a:solidFill>
                  <a:srgbClr val="021EFD"/>
                </a:solidFill>
              </a:rPr>
              <a:t>Johnston JJ</a:t>
            </a:r>
            <a:r>
              <a:rPr lang="en-GB" altLang="x-none" sz="1600" b="0">
                <a:solidFill>
                  <a:srgbClr val="021EFD"/>
                </a:solidFill>
              </a:rPr>
              <a:t>, Biesecker LG.Hum Mol Genet. 2013;22(R1):R27-31. Review.</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2929" name="Object 2"/>
          <p:cNvGraphicFramePr>
            <a:graphicFrameLocks noChangeAspect="1"/>
          </p:cNvGraphicFramePr>
          <p:nvPr/>
        </p:nvGraphicFramePr>
        <p:xfrm>
          <a:off x="0" y="1773238"/>
          <a:ext cx="9144000" cy="3168650"/>
        </p:xfrm>
        <a:graphic>
          <a:graphicData uri="http://schemas.openxmlformats.org/presentationml/2006/ole">
            <mc:AlternateContent xmlns:mc="http://schemas.openxmlformats.org/markup-compatibility/2006">
              <mc:Choice xmlns:v="urn:schemas-microsoft-com:vml" Requires="v">
                <p:oleObj spid="_x0000_s253130" name="Document" r:id="rId4" imgW="9791700" imgH="2095500" progId="Word.Document.8">
                  <p:embed/>
                </p:oleObj>
              </mc:Choice>
              <mc:Fallback>
                <p:oleObj name="Document" r:id="rId4" imgW="9791700" imgH="2095500"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73238"/>
                        <a:ext cx="91440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2930" name="Text Box 3"/>
          <p:cNvSpPr txBox="1">
            <a:spLocks noChangeArrowheads="1"/>
          </p:cNvSpPr>
          <p:nvPr/>
        </p:nvSpPr>
        <p:spPr bwMode="auto">
          <a:xfrm>
            <a:off x="0" y="-27384"/>
            <a:ext cx="9144000"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Resources for mining Variants</a:t>
            </a:r>
            <a:endParaRPr lang="en-GB" altLang="x-none" sz="2400" b="0"/>
          </a:p>
        </p:txBody>
      </p:sp>
      <p:sp>
        <p:nvSpPr>
          <p:cNvPr id="252931" name="Text Box 4"/>
          <p:cNvSpPr txBox="1">
            <a:spLocks noChangeArrowheads="1"/>
          </p:cNvSpPr>
          <p:nvPr/>
        </p:nvSpPr>
        <p:spPr bwMode="auto">
          <a:xfrm>
            <a:off x="152400" y="5037138"/>
            <a:ext cx="3124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21EFD"/>
                </a:solidFill>
              </a:rPr>
              <a:t>Plants:</a:t>
            </a:r>
            <a:endParaRPr lang="en-GB" altLang="x-none" b="0"/>
          </a:p>
        </p:txBody>
      </p:sp>
      <p:sp>
        <p:nvSpPr>
          <p:cNvPr id="252932" name="Text Box 5"/>
          <p:cNvSpPr txBox="1">
            <a:spLocks noChangeArrowheads="1"/>
          </p:cNvSpPr>
          <p:nvPr/>
        </p:nvSpPr>
        <p:spPr bwMode="auto">
          <a:xfrm>
            <a:off x="152400" y="5683250"/>
            <a:ext cx="82296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 1001genomes.org (A. thaliana)</a:t>
            </a:r>
          </a:p>
        </p:txBody>
      </p:sp>
      <p:sp>
        <p:nvSpPr>
          <p:cNvPr id="252933" name="Text Box 6"/>
          <p:cNvSpPr txBox="1">
            <a:spLocks noChangeArrowheads="1"/>
          </p:cNvSpPr>
          <p:nvPr/>
        </p:nvSpPr>
        <p:spPr bwMode="auto">
          <a:xfrm>
            <a:off x="152400" y="6292850"/>
            <a:ext cx="83820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hlinkClick r:id="rId6"/>
              </a:rPr>
              <a:t>• www.onekp.org</a:t>
            </a:r>
            <a:r>
              <a:rPr lang="en-GB" altLang="x-none" sz="2400"/>
              <a:t> (1000 plants genomes)</a:t>
            </a:r>
            <a:endParaRPr lang="en-GB" altLang="x-none" sz="2400" b="0"/>
          </a:p>
        </p:txBody>
      </p:sp>
      <p:sp>
        <p:nvSpPr>
          <p:cNvPr id="252934" name="Rectangle 7"/>
          <p:cNvSpPr>
            <a:spLocks noChangeArrowheads="1"/>
          </p:cNvSpPr>
          <p:nvPr/>
        </p:nvSpPr>
        <p:spPr bwMode="auto">
          <a:xfrm>
            <a:off x="76200" y="1066800"/>
            <a:ext cx="16970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021EFD"/>
                </a:solidFill>
              </a:rPr>
              <a:t>Cancer:</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4370" name="Text Box 2"/>
          <p:cNvSpPr txBox="1">
            <a:spLocks noChangeArrowheads="1"/>
          </p:cNvSpPr>
          <p:nvPr/>
        </p:nvSpPr>
        <p:spPr bwMode="auto">
          <a:xfrm>
            <a:off x="0" y="-27384"/>
            <a:ext cx="9144000" cy="414337"/>
          </a:xfrm>
          <a:prstGeom prst="rect">
            <a:avLst/>
          </a:prstGeom>
          <a:solidFill>
            <a:srgbClr val="FFFF00"/>
          </a:solidFill>
          <a:ln>
            <a:noFill/>
          </a:ln>
          <a:effectLst/>
          <a:extLst/>
        </p:spPr>
        <p:txBody>
          <a:bodyPr lIns="0" tIns="0" rIns="0" bIns="0"/>
          <a:lstStyle>
            <a:lvl1pPr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1pPr>
            <a:lvl2pPr marL="392113" indent="-196850"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2pPr>
            <a:lvl3pPr marL="587375" indent="-195263"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3pPr>
            <a:lvl4pPr marL="782638" indent="-195263"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4pPr>
            <a:lvl5pPr marL="979488" indent="-196850"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5pPr>
            <a:lvl6pPr marL="14366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6pPr>
            <a:lvl7pPr marL="18938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7pPr>
            <a:lvl8pPr marL="23510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8pPr>
            <a:lvl9pPr marL="28082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9pPr>
          </a:lstStyle>
          <a:p>
            <a:pPr algn="ctr" eaLnBrk="1">
              <a:lnSpc>
                <a:spcPct val="93000"/>
              </a:lnSpc>
              <a:buClr>
                <a:srgbClr val="000000"/>
              </a:buClr>
              <a:buSzPct val="45000"/>
              <a:buFont typeface="Wingdings" charset="2"/>
              <a:buNone/>
              <a:defRPr/>
            </a:pPr>
            <a:r>
              <a:rPr lang="en-GB" altLang="x-none" sz="2500">
                <a:solidFill>
                  <a:srgbClr val="112BFC"/>
                </a:solidFill>
              </a:rPr>
              <a:t>Mutational signatures associated with tobacco smoking</a:t>
            </a:r>
          </a:p>
        </p:txBody>
      </p:sp>
      <p:pic>
        <p:nvPicPr>
          <p:cNvPr id="314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538" y="5943600"/>
            <a:ext cx="1227137" cy="652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4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1111250"/>
            <a:ext cx="7804150" cy="4629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14373" name="Text Box 5"/>
          <p:cNvSpPr txBox="1">
            <a:spLocks noChangeArrowheads="1"/>
          </p:cNvSpPr>
          <p:nvPr/>
        </p:nvSpPr>
        <p:spPr bwMode="auto">
          <a:xfrm>
            <a:off x="671513" y="5972175"/>
            <a:ext cx="39179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1pPr>
            <a:lvl2pPr marL="392113" indent="-196850"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2pPr>
            <a:lvl3pPr marL="587375" indent="-195263"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3pPr>
            <a:lvl4pPr marL="782638" indent="-195263"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4pPr>
            <a:lvl5pPr marL="979488" indent="-196850"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5pPr>
            <a:lvl6pPr marL="14366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6pPr>
            <a:lvl7pPr marL="18938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7pPr>
            <a:lvl8pPr marL="23510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8pPr>
            <a:lvl9pPr marL="28082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9pPr>
          </a:lstStyle>
          <a:p>
            <a:pPr eaLnBrk="1">
              <a:lnSpc>
                <a:spcPct val="93000"/>
              </a:lnSpc>
              <a:buClr>
                <a:srgbClr val="000000"/>
              </a:buClr>
              <a:buSzPct val="45000"/>
              <a:buFont typeface="Wingdings" charset="2"/>
              <a:buNone/>
              <a:defRPr/>
            </a:pPr>
            <a:r>
              <a:rPr lang="en-GB" altLang="x-none" sz="1100">
                <a:solidFill>
                  <a:srgbClr val="000000"/>
                </a:solidFill>
              </a:rPr>
              <a:t>Ludmil B. Alexandrov et al. Science 2016;354:618-622</a:t>
            </a:r>
          </a:p>
        </p:txBody>
      </p:sp>
      <p:sp>
        <p:nvSpPr>
          <p:cNvPr id="314374" name="Text Box 6"/>
          <p:cNvSpPr txBox="1">
            <a:spLocks noChangeArrowheads="1"/>
          </p:cNvSpPr>
          <p:nvPr/>
        </p:nvSpPr>
        <p:spPr bwMode="auto">
          <a:xfrm>
            <a:off x="98425" y="6613525"/>
            <a:ext cx="4930775" cy="347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77788" indent="-77788" defTabSz="414338">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1pPr>
            <a:lvl2pPr marL="392113" indent="-196850" defTabSz="414338">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2pPr>
            <a:lvl3pPr marL="587375" indent="-195263" defTabSz="414338">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3pPr>
            <a:lvl4pPr marL="782638" indent="-195263" defTabSz="414338">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4pPr>
            <a:lvl5pPr marL="979488" indent="-196850" defTabSz="414338">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5pPr>
            <a:lvl6pPr marL="14366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6pPr>
            <a:lvl7pPr marL="18938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7pPr>
            <a:lvl8pPr marL="23510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8pPr>
            <a:lvl9pPr marL="28082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9pPr>
          </a:lstStyle>
          <a:p>
            <a:pPr eaLnBrk="1">
              <a:lnSpc>
                <a:spcPct val="93000"/>
              </a:lnSpc>
              <a:buClr>
                <a:srgbClr val="000000"/>
              </a:buClr>
              <a:buSzPct val="45000"/>
              <a:buFont typeface="Wingdings" charset="2"/>
              <a:buNone/>
              <a:defRPr/>
            </a:pPr>
            <a:r>
              <a:rPr lang="en-GB" altLang="x-none" sz="900" b="0">
                <a:solidFill>
                  <a:srgbClr val="000000"/>
                </a:solidFill>
              </a:rPr>
              <a:t>Published by AAAS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6418" name="Text Box 2"/>
          <p:cNvSpPr txBox="1">
            <a:spLocks noChangeArrowheads="1"/>
          </p:cNvSpPr>
          <p:nvPr/>
        </p:nvSpPr>
        <p:spPr bwMode="auto">
          <a:xfrm>
            <a:off x="0" y="-27384"/>
            <a:ext cx="9144000" cy="415925"/>
          </a:xfrm>
          <a:prstGeom prst="rect">
            <a:avLst/>
          </a:prstGeom>
          <a:solidFill>
            <a:srgbClr val="FFFF00"/>
          </a:solidFill>
          <a:ln>
            <a:noFill/>
          </a:ln>
          <a:effectLst/>
          <a:extLst/>
        </p:spPr>
        <p:txBody>
          <a:bodyPr lIns="0" tIns="0" rIns="0" bIns="0"/>
          <a:lstStyle>
            <a:lvl1pPr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1pPr>
            <a:lvl2pPr marL="392113" indent="-196850"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2pPr>
            <a:lvl3pPr marL="587375" indent="-195263"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3pPr>
            <a:lvl4pPr marL="782638" indent="-195263"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4pPr>
            <a:lvl5pPr marL="979488" indent="-196850"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5pPr>
            <a:lvl6pPr marL="14366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6pPr>
            <a:lvl7pPr marL="18938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7pPr>
            <a:lvl8pPr marL="23510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8pPr>
            <a:lvl9pPr marL="28082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9pPr>
          </a:lstStyle>
          <a:p>
            <a:pPr algn="ctr" eaLnBrk="1">
              <a:lnSpc>
                <a:spcPct val="93000"/>
              </a:lnSpc>
              <a:buClr>
                <a:srgbClr val="000000"/>
              </a:buClr>
              <a:buSzPct val="45000"/>
              <a:buFont typeface="Wingdings" charset="2"/>
              <a:buNone/>
              <a:defRPr/>
            </a:pPr>
            <a:r>
              <a:rPr lang="en-GB" altLang="x-none" sz="3600" dirty="0">
                <a:solidFill>
                  <a:srgbClr val="112BFC"/>
                </a:solidFill>
              </a:rPr>
              <a:t>More reasons to quit</a:t>
            </a:r>
            <a:endParaRPr lang="en-GB" altLang="x-none" sz="3600" dirty="0">
              <a:solidFill>
                <a:srgbClr val="000000"/>
              </a:solidFill>
            </a:endParaRPr>
          </a:p>
        </p:txBody>
      </p:sp>
      <p:pic>
        <p:nvPicPr>
          <p:cNvPr id="316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538" y="5943600"/>
            <a:ext cx="1227137" cy="652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64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1124744"/>
            <a:ext cx="7804150" cy="4176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16421" name="Text Box 5"/>
          <p:cNvSpPr txBox="1">
            <a:spLocks noChangeArrowheads="1"/>
          </p:cNvSpPr>
          <p:nvPr/>
        </p:nvSpPr>
        <p:spPr bwMode="auto">
          <a:xfrm>
            <a:off x="671513" y="5972175"/>
            <a:ext cx="39179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1pPr>
            <a:lvl2pPr marL="392113" indent="-196850"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2pPr>
            <a:lvl3pPr marL="587375" indent="-195263"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3pPr>
            <a:lvl4pPr marL="782638" indent="-195263"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4pPr>
            <a:lvl5pPr marL="979488" indent="-196850"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5pPr>
            <a:lvl6pPr marL="14366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6pPr>
            <a:lvl7pPr marL="18938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7pPr>
            <a:lvl8pPr marL="23510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8pPr>
            <a:lvl9pPr marL="28082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9pPr>
          </a:lstStyle>
          <a:p>
            <a:pPr eaLnBrk="1">
              <a:lnSpc>
                <a:spcPct val="93000"/>
              </a:lnSpc>
              <a:buClr>
                <a:srgbClr val="000000"/>
              </a:buClr>
              <a:buSzPct val="45000"/>
              <a:buFont typeface="Wingdings" charset="2"/>
              <a:buNone/>
              <a:defRPr/>
            </a:pPr>
            <a:r>
              <a:rPr lang="en-GB" altLang="x-none" sz="1100">
                <a:solidFill>
                  <a:srgbClr val="000000"/>
                </a:solidFill>
              </a:rPr>
              <a:t>Gerd P. Pfeifer Science 2016;354:549-550</a:t>
            </a:r>
          </a:p>
        </p:txBody>
      </p:sp>
      <p:sp>
        <p:nvSpPr>
          <p:cNvPr id="316422" name="Text Box 6"/>
          <p:cNvSpPr txBox="1">
            <a:spLocks noChangeArrowheads="1"/>
          </p:cNvSpPr>
          <p:nvPr/>
        </p:nvSpPr>
        <p:spPr bwMode="auto">
          <a:xfrm>
            <a:off x="98425" y="6613525"/>
            <a:ext cx="4930775" cy="347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77788" indent="-77788" defTabSz="414338">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1pPr>
            <a:lvl2pPr marL="392113" indent="-196850" defTabSz="414338">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2pPr>
            <a:lvl3pPr marL="587375" indent="-195263" defTabSz="414338">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3pPr>
            <a:lvl4pPr marL="782638" indent="-195263" defTabSz="414338">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4pPr>
            <a:lvl5pPr marL="979488" indent="-196850" defTabSz="414338">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5pPr>
            <a:lvl6pPr marL="14366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6pPr>
            <a:lvl7pPr marL="18938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7pPr>
            <a:lvl8pPr marL="23510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8pPr>
            <a:lvl9pPr marL="28082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2400" b="1">
                <a:solidFill>
                  <a:schemeClr val="tx1"/>
                </a:solidFill>
                <a:latin typeface="Arial" charset="0"/>
                <a:ea typeface="ＭＳ Ｐゴシック" charset="-128"/>
              </a:defRPr>
            </a:lvl9pPr>
          </a:lstStyle>
          <a:p>
            <a:pPr eaLnBrk="1">
              <a:lnSpc>
                <a:spcPct val="93000"/>
              </a:lnSpc>
              <a:buClr>
                <a:srgbClr val="000000"/>
              </a:buClr>
              <a:buSzPct val="45000"/>
              <a:buFont typeface="Wingdings" charset="2"/>
              <a:buNone/>
              <a:defRPr/>
            </a:pPr>
            <a:r>
              <a:rPr lang="en-GB" altLang="x-none" sz="900" b="0">
                <a:solidFill>
                  <a:srgbClr val="000000"/>
                </a:solidFill>
              </a:rPr>
              <a:t>Published by AAAS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Text Box 1027"/>
          <p:cNvSpPr txBox="1">
            <a:spLocks noChangeArrowheads="1"/>
          </p:cNvSpPr>
          <p:nvPr/>
        </p:nvSpPr>
        <p:spPr bwMode="auto">
          <a:xfrm>
            <a:off x="0" y="-27384"/>
            <a:ext cx="91440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717FF"/>
                </a:solidFill>
              </a:rPr>
              <a:t>Metagenomics</a:t>
            </a:r>
            <a:endParaRPr lang="en-GB" altLang="x-none" sz="4000"/>
          </a:p>
        </p:txBody>
      </p:sp>
      <p:sp>
        <p:nvSpPr>
          <p:cNvPr id="259074" name="Text Box 1028"/>
          <p:cNvSpPr txBox="1">
            <a:spLocks noChangeArrowheads="1"/>
          </p:cNvSpPr>
          <p:nvPr/>
        </p:nvSpPr>
        <p:spPr bwMode="auto">
          <a:xfrm>
            <a:off x="304800" y="1482725"/>
            <a:ext cx="861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t>From samples (</a:t>
            </a:r>
            <a:r>
              <a:rPr lang="en-GB" altLang="x-none" sz="1800"/>
              <a:t>human, sea, polluted area, soils,</a:t>
            </a:r>
            <a:r>
              <a:rPr lang="is-IS" altLang="x-none" sz="1800"/>
              <a:t>… </a:t>
            </a:r>
            <a:r>
              <a:rPr lang="is-IS" altLang="x-none" sz="4000"/>
              <a:t>)</a:t>
            </a:r>
            <a:r>
              <a:rPr lang="en-GB" altLang="x-none" sz="4000"/>
              <a:t>:</a:t>
            </a:r>
          </a:p>
        </p:txBody>
      </p:sp>
      <p:sp>
        <p:nvSpPr>
          <p:cNvPr id="259075" name="Text Box 1029"/>
          <p:cNvSpPr txBox="1">
            <a:spLocks noChangeArrowheads="1"/>
          </p:cNvSpPr>
          <p:nvPr/>
        </p:nvSpPr>
        <p:spPr bwMode="auto">
          <a:xfrm>
            <a:off x="0" y="2249488"/>
            <a:ext cx="946785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rPr>
              <a:t>•</a:t>
            </a:r>
            <a:r>
              <a:rPr lang="en-GB" altLang="x-none" sz="3600"/>
              <a:t> Who is there and abundance</a:t>
            </a:r>
          </a:p>
          <a:p>
            <a:pPr>
              <a:spcBef>
                <a:spcPct val="50000"/>
              </a:spcBef>
              <a:buFontTx/>
              <a:buNone/>
            </a:pPr>
            <a:r>
              <a:rPr lang="en-GB" altLang="x-none" sz="3600">
                <a:solidFill>
                  <a:srgbClr val="FF0000"/>
                </a:solidFill>
              </a:rPr>
              <a:t>•</a:t>
            </a:r>
            <a:r>
              <a:rPr lang="en-GB" altLang="x-none" sz="3600"/>
              <a:t> What are their functions</a:t>
            </a:r>
          </a:p>
          <a:p>
            <a:pPr>
              <a:spcBef>
                <a:spcPct val="50000"/>
              </a:spcBef>
              <a:buFontTx/>
              <a:buNone/>
            </a:pPr>
            <a:r>
              <a:rPr lang="en-GB" altLang="x-none" sz="3600"/>
              <a:t>(what strains and what genes are present)</a:t>
            </a:r>
          </a:p>
          <a:p>
            <a:pPr>
              <a:spcBef>
                <a:spcPct val="50000"/>
              </a:spcBef>
              <a:buFontTx/>
              <a:buNone/>
            </a:pPr>
            <a:r>
              <a:rPr lang="en-GB" altLang="x-none" sz="3600">
                <a:solidFill>
                  <a:srgbClr val="FF0000"/>
                </a:solidFill>
              </a:rPr>
              <a:t>•</a:t>
            </a:r>
            <a:r>
              <a:rPr lang="en-GB" altLang="x-none" sz="3600"/>
              <a:t> Is it possible to recover genomes</a:t>
            </a:r>
          </a:p>
          <a:p>
            <a:pPr>
              <a:spcBef>
                <a:spcPct val="50000"/>
              </a:spcBef>
              <a:buFontTx/>
              <a:buNone/>
            </a:pPr>
            <a:r>
              <a:rPr lang="en-GB" altLang="x-none" sz="3600">
                <a:solidFill>
                  <a:srgbClr val="FF0000"/>
                </a:solidFill>
              </a:rPr>
              <a:t>•</a:t>
            </a:r>
            <a:r>
              <a:rPr lang="en-GB" altLang="x-none" sz="3600"/>
              <a:t> Are there novel pathogenic organisms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18" name="Picture 1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261122" name="Text Box 1027"/>
          <p:cNvSpPr txBox="1">
            <a:spLocks noChangeArrowheads="1"/>
          </p:cNvSpPr>
          <p:nvPr/>
        </p:nvSpPr>
        <p:spPr bwMode="auto">
          <a:xfrm>
            <a:off x="0" y="6553200"/>
            <a:ext cx="914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717FF"/>
                </a:solidFill>
              </a:rPr>
              <a:t>Grice EA and Segre JA.(2012). The Human Microbiome: Our Second Genome. </a:t>
            </a:r>
            <a:r>
              <a:rPr lang="en-GB" altLang="x-none" sz="1200" i="1">
                <a:solidFill>
                  <a:srgbClr val="0717FF"/>
                </a:solidFill>
              </a:rPr>
              <a:t>Annual Review Hum. Genet.</a:t>
            </a:r>
            <a:r>
              <a:rPr lang="en-GB" altLang="x-none" sz="1200">
                <a:solidFill>
                  <a:srgbClr val="0717FF"/>
                </a:solidFill>
              </a:rPr>
              <a:t> 13:151-70.</a:t>
            </a:r>
            <a:endParaRPr lang="en-GB" altLang="x-none" sz="1600" b="0"/>
          </a:p>
        </p:txBody>
      </p:sp>
      <p:sp>
        <p:nvSpPr>
          <p:cNvPr id="261123" name="Text Box 1028"/>
          <p:cNvSpPr txBox="1">
            <a:spLocks noChangeArrowheads="1"/>
          </p:cNvSpPr>
          <p:nvPr/>
        </p:nvSpPr>
        <p:spPr bwMode="auto">
          <a:xfrm>
            <a:off x="0" y="0"/>
            <a:ext cx="441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FB0817"/>
                </a:solidFill>
              </a:rPr>
              <a:t>Human Microbiome</a:t>
            </a:r>
            <a:endParaRPr lang="en-GB" altLang="x-none" sz="2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ext Box 2"/>
          <p:cNvSpPr txBox="1">
            <a:spLocks noChangeArrowheads="1"/>
          </p:cNvSpPr>
          <p:nvPr/>
        </p:nvSpPr>
        <p:spPr bwMode="auto">
          <a:xfrm>
            <a:off x="-152400" y="884238"/>
            <a:ext cx="960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rPr>
              <a:t>The Ratio of Bacteria to Human Cells </a:t>
            </a:r>
            <a:r>
              <a:rPr lang="en-GB" altLang="x-none" sz="2400"/>
              <a:t>in the Adult Body Revised</a:t>
            </a:r>
          </a:p>
        </p:txBody>
      </p:sp>
      <p:sp>
        <p:nvSpPr>
          <p:cNvPr id="263170" name="Text Box 3"/>
          <p:cNvSpPr txBox="1">
            <a:spLocks noChangeArrowheads="1"/>
          </p:cNvSpPr>
          <p:nvPr/>
        </p:nvSpPr>
        <p:spPr bwMode="auto">
          <a:xfrm>
            <a:off x="0" y="1341438"/>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b="0"/>
              <a:t>With the revised estimates for the number of human (3.0.10</a:t>
            </a:r>
            <a:r>
              <a:rPr lang="en-GB" altLang="x-none" sz="1600" b="0" baseline="30000"/>
              <a:t>13</a:t>
            </a:r>
            <a:r>
              <a:rPr lang="en-GB" altLang="x-none" sz="1600" b="0"/>
              <a:t>) and bacterial cells (3.8.10</a:t>
            </a:r>
            <a:r>
              <a:rPr lang="en-GB" altLang="x-none" sz="1600" b="0" baseline="30000"/>
              <a:t>13</a:t>
            </a:r>
            <a:r>
              <a:rPr lang="en-GB" altLang="x-none" sz="1600" b="0"/>
              <a:t>) in the body, we can give an updated estimate of </a:t>
            </a:r>
            <a:r>
              <a:rPr lang="en-GB" altLang="x-none" sz="1600">
                <a:solidFill>
                  <a:srgbClr val="FF0000"/>
                </a:solidFill>
              </a:rPr>
              <a:t>B/H=1.3</a:t>
            </a:r>
            <a:r>
              <a:rPr lang="en-GB" altLang="x-none" sz="1600" b="0"/>
              <a:t>, with an uncertainty of 25% and a variation of 53% over the population of standard 70 kg males.</a:t>
            </a:r>
          </a:p>
          <a:p>
            <a:pPr>
              <a:spcBef>
                <a:spcPct val="50000"/>
              </a:spcBef>
              <a:buFontTx/>
              <a:buNone/>
            </a:pPr>
            <a:r>
              <a:rPr lang="en-GB" altLang="x-none" sz="2000"/>
              <a:t>This B/H value of about </a:t>
            </a:r>
            <a:r>
              <a:rPr lang="en-GB" altLang="x-none" sz="2000">
                <a:solidFill>
                  <a:srgbClr val="0717FF"/>
                </a:solidFill>
              </a:rPr>
              <a:t>1:1</a:t>
            </a:r>
            <a:r>
              <a:rPr lang="en-GB" altLang="x-none" sz="2000"/>
              <a:t> (with the associated uncertainty range) should replace the </a:t>
            </a:r>
            <a:r>
              <a:rPr lang="en-GB" altLang="x-none" sz="2000">
                <a:solidFill>
                  <a:srgbClr val="0717FF"/>
                </a:solidFill>
              </a:rPr>
              <a:t>10:1</a:t>
            </a:r>
            <a:r>
              <a:rPr lang="en-GB" altLang="x-none" sz="2000"/>
              <a:t> or </a:t>
            </a:r>
            <a:r>
              <a:rPr lang="en-GB" altLang="x-none" sz="2000">
                <a:solidFill>
                  <a:srgbClr val="0717FF"/>
                </a:solidFill>
              </a:rPr>
              <a:t>100:1 </a:t>
            </a:r>
            <a:r>
              <a:rPr lang="en-GB" altLang="x-none" sz="2000"/>
              <a:t>values that are stated in the literature until more accurate measurements become available.</a:t>
            </a:r>
          </a:p>
        </p:txBody>
      </p:sp>
      <p:sp>
        <p:nvSpPr>
          <p:cNvPr id="263171" name="Rectangle 4"/>
          <p:cNvSpPr>
            <a:spLocks noChangeArrowheads="1"/>
          </p:cNvSpPr>
          <p:nvPr/>
        </p:nvSpPr>
        <p:spPr bwMode="auto">
          <a:xfrm>
            <a:off x="0" y="6315075"/>
            <a:ext cx="9144000" cy="466725"/>
          </a:xfrm>
          <a:prstGeom prst="rect">
            <a:avLst/>
          </a:prstGeom>
          <a:noFill/>
          <a:ln w="9525">
            <a:solidFill>
              <a:srgbClr val="0717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200" b="0">
                <a:solidFill>
                  <a:srgbClr val="0717FF"/>
                </a:solidFill>
                <a:latin typeface="Helvetica" charset="0"/>
              </a:rPr>
              <a:t>Sender R, Fuchs S, Milo R (2016) Revised Estimates for the Number of Human and Bacteria Cells in the Body. PLoS Biol 14(8): e1002533</a:t>
            </a:r>
            <a:endParaRPr lang="en-GB" altLang="x-none" sz="1200" b="0">
              <a:solidFill>
                <a:srgbClr val="000000"/>
              </a:solidFill>
              <a:latin typeface="Helvetica" charset="0"/>
            </a:endParaRPr>
          </a:p>
        </p:txBody>
      </p:sp>
      <p:sp>
        <p:nvSpPr>
          <p:cNvPr id="263172" name="Text Box 5"/>
          <p:cNvSpPr txBox="1">
            <a:spLocks noChangeArrowheads="1"/>
          </p:cNvSpPr>
          <p:nvPr/>
        </p:nvSpPr>
        <p:spPr bwMode="auto">
          <a:xfrm>
            <a:off x="0" y="-27384"/>
            <a:ext cx="9144000"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rPr>
              <a:t>Microbes and Microbiome</a:t>
            </a:r>
            <a:endParaRPr lang="en-GB" altLang="x-none" sz="2400"/>
          </a:p>
        </p:txBody>
      </p:sp>
      <p:pic>
        <p:nvPicPr>
          <p:cNvPr id="263173" name="Picture 7" descr="Ron_Milo_B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200400"/>
            <a:ext cx="5918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820738"/>
            <a:ext cx="6980238"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18" name="Rectangle 3"/>
          <p:cNvSpPr>
            <a:spLocks noGrp="1" noChangeArrowheads="1"/>
          </p:cNvSpPr>
          <p:nvPr>
            <p:ph type="body" idx="4294967295"/>
          </p:nvPr>
        </p:nvSpPr>
        <p:spPr>
          <a:xfrm>
            <a:off x="250825" y="5640388"/>
            <a:ext cx="8259763" cy="400050"/>
          </a:xfrm>
        </p:spPr>
        <p:txBody>
          <a:bodyPr>
            <a:spAutoFit/>
          </a:bodyPr>
          <a:lstStyle/>
          <a:p>
            <a:pPr marL="0" indent="0" algn="ctr" eaLnBrk="1" hangingPunct="1">
              <a:spcBef>
                <a:spcPct val="0"/>
              </a:spcBef>
              <a:buFontTx/>
              <a:buNone/>
            </a:pPr>
            <a:r>
              <a:rPr lang="en-US" altLang="x-none" sz="2000" b="1">
                <a:solidFill>
                  <a:schemeClr val="tx2"/>
                </a:solidFill>
              </a:rPr>
              <a:t>Relative abundances of bacterial phyla and classes.</a:t>
            </a:r>
          </a:p>
        </p:txBody>
      </p:sp>
      <p:sp>
        <p:nvSpPr>
          <p:cNvPr id="4100" name="Text Box 4"/>
          <p:cNvSpPr txBox="1">
            <a:spLocks noChangeArrowheads="1"/>
          </p:cNvSpPr>
          <p:nvPr/>
        </p:nvSpPr>
        <p:spPr bwMode="auto">
          <a:xfrm>
            <a:off x="107950" y="6303963"/>
            <a:ext cx="66246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defRPr/>
            </a:pPr>
            <a:r>
              <a:rPr lang="en-US" altLang="x-none" sz="1059">
                <a:solidFill>
                  <a:srgbClr val="0717FF"/>
                </a:solidFill>
              </a:rPr>
              <a:t>Larsen N, </a:t>
            </a:r>
            <a:r>
              <a:rPr lang="en-US" altLang="x-none" sz="1059" err="1">
                <a:solidFill>
                  <a:srgbClr val="0717FF"/>
                </a:solidFill>
              </a:rPr>
              <a:t>Vogensen</a:t>
            </a:r>
            <a:r>
              <a:rPr lang="en-US" altLang="x-none" sz="1059">
                <a:solidFill>
                  <a:srgbClr val="0717FF"/>
                </a:solidFill>
              </a:rPr>
              <a:t> FK, van den Berg FWJ, Nielsen DS, </a:t>
            </a:r>
            <a:r>
              <a:rPr lang="en-US" altLang="x-none" sz="1059" err="1">
                <a:solidFill>
                  <a:srgbClr val="0717FF"/>
                </a:solidFill>
              </a:rPr>
              <a:t>Andreasen</a:t>
            </a:r>
            <a:r>
              <a:rPr lang="en-US" altLang="x-none" sz="1059">
                <a:solidFill>
                  <a:srgbClr val="0717FF"/>
                </a:solidFill>
              </a:rPr>
              <a:t> AS, et al. (2010). PLOS ONE 5(2): e9085. doi:10.1371/journal.pone.0009085</a:t>
            </a:r>
          </a:p>
          <a:p>
            <a:pPr eaLnBrk="1" hangingPunct="1">
              <a:defRPr/>
            </a:pPr>
            <a:r>
              <a:rPr lang="en-US" altLang="x-none" sz="1059">
                <a:solidFill>
                  <a:srgbClr val="0717FF"/>
                </a:solidFill>
                <a:hlinkClick r:id="rId4"/>
              </a:rPr>
              <a:t>http://journals.plos.org/plosone/article?id=10.1371/journal.pone.0009085</a:t>
            </a:r>
            <a:endParaRPr lang="en-US" altLang="x-none" sz="1059">
              <a:solidFill>
                <a:srgbClr val="0717FF"/>
              </a:solidFill>
            </a:endParaRPr>
          </a:p>
        </p:txBody>
      </p:sp>
      <p:pic>
        <p:nvPicPr>
          <p:cNvPr id="2652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3550" y="6151563"/>
            <a:ext cx="21399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21" name="ZoneTexte 1"/>
          <p:cNvSpPr txBox="1">
            <a:spLocks noChangeArrowheads="1"/>
          </p:cNvSpPr>
          <p:nvPr/>
        </p:nvSpPr>
        <p:spPr bwMode="auto">
          <a:xfrm>
            <a:off x="0" y="-26988"/>
            <a:ext cx="9112250" cy="830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x-none" sz="2400">
                <a:solidFill>
                  <a:srgbClr val="0717FF"/>
                </a:solidFill>
              </a:rPr>
              <a:t>Gut Microbiota in Human Adults with Type 2 Diabetes Differs from Non-Diabetic Adults</a:t>
            </a:r>
            <a:endParaRPr lang="fr-FR" altLang="x-none" sz="2400" dirty="0">
              <a:solidFill>
                <a:srgbClr val="0717FF"/>
              </a:solidFill>
            </a:endParaRPr>
          </a:p>
        </p:txBody>
      </p:sp>
      <p:sp>
        <p:nvSpPr>
          <p:cNvPr id="265222" name="ZoneTexte 2"/>
          <p:cNvSpPr txBox="1">
            <a:spLocks noChangeArrowheads="1"/>
          </p:cNvSpPr>
          <p:nvPr/>
        </p:nvSpPr>
        <p:spPr bwMode="auto">
          <a:xfrm>
            <a:off x="7235825" y="2454275"/>
            <a:ext cx="1876425" cy="830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717FF"/>
                </a:solidFill>
              </a:rPr>
              <a:t>•</a:t>
            </a:r>
            <a:r>
              <a:rPr lang="fr-FR" altLang="x-none" sz="2400"/>
              <a:t> </a:t>
            </a:r>
            <a:r>
              <a:rPr lang="fr-FR" altLang="x-none" sz="1600"/>
              <a:t>non-diabetic</a:t>
            </a:r>
          </a:p>
          <a:p>
            <a:pPr>
              <a:spcBef>
                <a:spcPct val="0"/>
              </a:spcBef>
              <a:buFontTx/>
              <a:buNone/>
            </a:pPr>
            <a:r>
              <a:rPr lang="fr-FR" altLang="x-none" sz="2400">
                <a:solidFill>
                  <a:srgbClr val="00B050"/>
                </a:solidFill>
              </a:rPr>
              <a:t>•</a:t>
            </a:r>
            <a:r>
              <a:rPr lang="fr-FR" altLang="x-none" sz="2400"/>
              <a:t> </a:t>
            </a:r>
            <a:r>
              <a:rPr lang="fr-FR" altLang="x-none" sz="1600"/>
              <a:t>type 2 diabetes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4"/>
          <p:cNvSpPr>
            <a:spLocks noChangeArrowheads="1"/>
          </p:cNvSpPr>
          <p:nvPr/>
        </p:nvSpPr>
        <p:spPr bwMode="auto">
          <a:xfrm>
            <a:off x="1143000" y="198438"/>
            <a:ext cx="6705600" cy="100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717FF"/>
                </a:solidFill>
              </a:rPr>
              <a:t>1001 genomes project</a:t>
            </a:r>
            <a:endParaRPr lang="en-GB" altLang="x-none" sz="4400">
              <a:solidFill>
                <a:srgbClr val="FF0000"/>
              </a:solidFill>
            </a:endParaRPr>
          </a:p>
          <a:p>
            <a:pPr algn="ctr">
              <a:spcBef>
                <a:spcPct val="0"/>
              </a:spcBef>
              <a:buFontTx/>
              <a:buNone/>
            </a:pPr>
            <a:r>
              <a:rPr lang="en-GB" altLang="x-none" sz="2800">
                <a:solidFill>
                  <a:srgbClr val="FF0000"/>
                </a:solidFill>
              </a:rPr>
              <a:t>Arabidopsis thaliana Genetic Variation</a:t>
            </a:r>
            <a:endParaRPr lang="en-GB" altLang="x-none" sz="4400">
              <a:solidFill>
                <a:srgbClr val="FF0000"/>
              </a:solidFill>
            </a:endParaRPr>
          </a:p>
        </p:txBody>
      </p:sp>
      <p:sp>
        <p:nvSpPr>
          <p:cNvPr id="222210" name="Text Box 1026"/>
          <p:cNvSpPr txBox="1">
            <a:spLocks noChangeArrowheads="1"/>
          </p:cNvSpPr>
          <p:nvPr/>
        </p:nvSpPr>
        <p:spPr bwMode="auto">
          <a:xfrm>
            <a:off x="1219200" y="1600200"/>
            <a:ext cx="716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The 3000 rice genomes project</a:t>
            </a:r>
            <a:endParaRPr lang="en-GB" altLang="x-none" sz="2400" b="0"/>
          </a:p>
        </p:txBody>
      </p:sp>
      <p:sp>
        <p:nvSpPr>
          <p:cNvPr id="222214" name="Text Box 1030"/>
          <p:cNvSpPr txBox="1">
            <a:spLocks noChangeArrowheads="1"/>
          </p:cNvSpPr>
          <p:nvPr/>
        </p:nvSpPr>
        <p:spPr bwMode="auto">
          <a:xfrm>
            <a:off x="152400" y="22098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33"/>
                </a:solidFill>
              </a:rPr>
              <a:t>GigaScience Database: http://gigadb.org/dataset/200001</a:t>
            </a:r>
            <a:endParaRPr lang="en-GB" altLang="x-none" sz="2400" b="0"/>
          </a:p>
        </p:txBody>
      </p:sp>
      <p:sp>
        <p:nvSpPr>
          <p:cNvPr id="364549" name="Rectangle 5"/>
          <p:cNvSpPr>
            <a:spLocks noChangeArrowheads="1"/>
          </p:cNvSpPr>
          <p:nvPr/>
        </p:nvSpPr>
        <p:spPr bwMode="auto">
          <a:xfrm>
            <a:off x="1143000" y="2971800"/>
            <a:ext cx="741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a:solidFill>
                  <a:srgbClr val="021EFD"/>
                </a:solidFill>
              </a:rPr>
              <a:t>http://1000.fungalgenomes.org/home/</a:t>
            </a:r>
          </a:p>
        </p:txBody>
      </p:sp>
      <p:sp>
        <p:nvSpPr>
          <p:cNvPr id="364550" name="Rectangle 6"/>
          <p:cNvSpPr>
            <a:spLocks noChangeArrowheads="1"/>
          </p:cNvSpPr>
          <p:nvPr/>
        </p:nvSpPr>
        <p:spPr bwMode="auto">
          <a:xfrm>
            <a:off x="990600" y="3886200"/>
            <a:ext cx="7391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021EFD"/>
                </a:solidFill>
                <a:latin typeface="Verdana" charset="0"/>
              </a:rPr>
              <a:t>http://1000bullgenomes.com</a:t>
            </a:r>
            <a:endParaRPr lang="fr-FR" altLang="x-none" sz="2400">
              <a:solidFill>
                <a:srgbClr val="021EFD"/>
              </a:solidFill>
              <a:latin typeface="Verdana" charset="0"/>
            </a:endParaRPr>
          </a:p>
        </p:txBody>
      </p:sp>
      <p:sp>
        <p:nvSpPr>
          <p:cNvPr id="27654" name="Text Box 6"/>
          <p:cNvSpPr txBox="1">
            <a:spLocks noChangeArrowheads="1"/>
          </p:cNvSpPr>
          <p:nvPr/>
        </p:nvSpPr>
        <p:spPr bwMode="auto">
          <a:xfrm>
            <a:off x="0" y="571500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a:solidFill>
                  <a:srgbClr val="0717FF"/>
                </a:solidFill>
              </a:rPr>
              <a:t>Earth Microbiome project; Cancer genome project;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64546"/>
                                        </p:tgtEl>
                                        <p:attrNameLst>
                                          <p:attrName>style.visibility</p:attrName>
                                        </p:attrNameLst>
                                      </p:cBhvr>
                                      <p:to>
                                        <p:strVal val="visible"/>
                                      </p:to>
                                    </p:set>
                                    <p:animEffect transition="in" filter="fade">
                                      <p:cBhvr>
                                        <p:cTn id="7" dur="1000"/>
                                        <p:tgtEl>
                                          <p:spTgt spid="364546"/>
                                        </p:tgtEl>
                                      </p:cBhvr>
                                    </p:animEffect>
                                    <p:anim calcmode="lin" valueType="num">
                                      <p:cBhvr>
                                        <p:cTn id="8" dur="1000" fill="hold"/>
                                        <p:tgtEl>
                                          <p:spTgt spid="364546"/>
                                        </p:tgtEl>
                                        <p:attrNameLst>
                                          <p:attrName>ppt_x</p:attrName>
                                        </p:attrNameLst>
                                      </p:cBhvr>
                                      <p:tavLst>
                                        <p:tav tm="0">
                                          <p:val>
                                            <p:strVal val="#ppt_x"/>
                                          </p:val>
                                        </p:tav>
                                        <p:tav tm="100000">
                                          <p:val>
                                            <p:strVal val="#ppt_x"/>
                                          </p:val>
                                        </p:tav>
                                      </p:tavLst>
                                    </p:anim>
                                    <p:anim calcmode="lin" valueType="num">
                                      <p:cBhvr>
                                        <p:cTn id="9" dur="1000" fill="hold"/>
                                        <p:tgtEl>
                                          <p:spTgt spid="36454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22210"/>
                                        </p:tgtEl>
                                        <p:attrNameLst>
                                          <p:attrName>style.visibility</p:attrName>
                                        </p:attrNameLst>
                                      </p:cBhvr>
                                      <p:to>
                                        <p:strVal val="visible"/>
                                      </p:to>
                                    </p:set>
                                    <p:animEffect transition="in" filter="fade">
                                      <p:cBhvr>
                                        <p:cTn id="13" dur="1000"/>
                                        <p:tgtEl>
                                          <p:spTgt spid="222210"/>
                                        </p:tgtEl>
                                      </p:cBhvr>
                                    </p:animEffect>
                                    <p:anim calcmode="lin" valueType="num">
                                      <p:cBhvr>
                                        <p:cTn id="14" dur="1000" fill="hold"/>
                                        <p:tgtEl>
                                          <p:spTgt spid="222210"/>
                                        </p:tgtEl>
                                        <p:attrNameLst>
                                          <p:attrName>ppt_x</p:attrName>
                                        </p:attrNameLst>
                                      </p:cBhvr>
                                      <p:tavLst>
                                        <p:tav tm="0">
                                          <p:val>
                                            <p:strVal val="#ppt_x"/>
                                          </p:val>
                                        </p:tav>
                                        <p:tav tm="100000">
                                          <p:val>
                                            <p:strVal val="#ppt_x"/>
                                          </p:val>
                                        </p:tav>
                                      </p:tavLst>
                                    </p:anim>
                                    <p:anim calcmode="lin" valueType="num">
                                      <p:cBhvr>
                                        <p:cTn id="15" dur="1000" fill="hold"/>
                                        <p:tgtEl>
                                          <p:spTgt spid="22221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22214"/>
                                        </p:tgtEl>
                                        <p:attrNameLst>
                                          <p:attrName>style.visibility</p:attrName>
                                        </p:attrNameLst>
                                      </p:cBhvr>
                                      <p:to>
                                        <p:strVal val="visible"/>
                                      </p:to>
                                    </p:set>
                                    <p:animEffect transition="in" filter="fade">
                                      <p:cBhvr>
                                        <p:cTn id="19" dur="1000"/>
                                        <p:tgtEl>
                                          <p:spTgt spid="222214"/>
                                        </p:tgtEl>
                                      </p:cBhvr>
                                    </p:animEffect>
                                    <p:anim calcmode="lin" valueType="num">
                                      <p:cBhvr>
                                        <p:cTn id="20" dur="1000" fill="hold"/>
                                        <p:tgtEl>
                                          <p:spTgt spid="222214"/>
                                        </p:tgtEl>
                                        <p:attrNameLst>
                                          <p:attrName>ppt_x</p:attrName>
                                        </p:attrNameLst>
                                      </p:cBhvr>
                                      <p:tavLst>
                                        <p:tav tm="0">
                                          <p:val>
                                            <p:strVal val="#ppt_x"/>
                                          </p:val>
                                        </p:tav>
                                        <p:tav tm="100000">
                                          <p:val>
                                            <p:strVal val="#ppt_x"/>
                                          </p:val>
                                        </p:tav>
                                      </p:tavLst>
                                    </p:anim>
                                    <p:anim calcmode="lin" valueType="num">
                                      <p:cBhvr>
                                        <p:cTn id="21" dur="1000" fill="hold"/>
                                        <p:tgtEl>
                                          <p:spTgt spid="222214"/>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364549"/>
                                        </p:tgtEl>
                                        <p:attrNameLst>
                                          <p:attrName>style.visibility</p:attrName>
                                        </p:attrNameLst>
                                      </p:cBhvr>
                                      <p:to>
                                        <p:strVal val="visible"/>
                                      </p:to>
                                    </p:set>
                                    <p:animEffect transition="in" filter="fade">
                                      <p:cBhvr>
                                        <p:cTn id="25" dur="1000"/>
                                        <p:tgtEl>
                                          <p:spTgt spid="364549"/>
                                        </p:tgtEl>
                                      </p:cBhvr>
                                    </p:animEffect>
                                    <p:anim calcmode="lin" valueType="num">
                                      <p:cBhvr>
                                        <p:cTn id="26" dur="1000" fill="hold"/>
                                        <p:tgtEl>
                                          <p:spTgt spid="364549"/>
                                        </p:tgtEl>
                                        <p:attrNameLst>
                                          <p:attrName>ppt_x</p:attrName>
                                        </p:attrNameLst>
                                      </p:cBhvr>
                                      <p:tavLst>
                                        <p:tav tm="0">
                                          <p:val>
                                            <p:strVal val="#ppt_x"/>
                                          </p:val>
                                        </p:tav>
                                        <p:tav tm="100000">
                                          <p:val>
                                            <p:strVal val="#ppt_x"/>
                                          </p:val>
                                        </p:tav>
                                      </p:tavLst>
                                    </p:anim>
                                    <p:anim calcmode="lin" valueType="num">
                                      <p:cBhvr>
                                        <p:cTn id="27" dur="1000" fill="hold"/>
                                        <p:tgtEl>
                                          <p:spTgt spid="364549"/>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364550"/>
                                        </p:tgtEl>
                                        <p:attrNameLst>
                                          <p:attrName>style.visibility</p:attrName>
                                        </p:attrNameLst>
                                      </p:cBhvr>
                                      <p:to>
                                        <p:strVal val="visible"/>
                                      </p:to>
                                    </p:set>
                                    <p:animEffect transition="in" filter="fade">
                                      <p:cBhvr>
                                        <p:cTn id="31" dur="1000"/>
                                        <p:tgtEl>
                                          <p:spTgt spid="364550"/>
                                        </p:tgtEl>
                                      </p:cBhvr>
                                    </p:animEffect>
                                    <p:anim calcmode="lin" valueType="num">
                                      <p:cBhvr>
                                        <p:cTn id="32" dur="1000" fill="hold"/>
                                        <p:tgtEl>
                                          <p:spTgt spid="364550"/>
                                        </p:tgtEl>
                                        <p:attrNameLst>
                                          <p:attrName>ppt_x</p:attrName>
                                        </p:attrNameLst>
                                      </p:cBhvr>
                                      <p:tavLst>
                                        <p:tav tm="0">
                                          <p:val>
                                            <p:strVal val="#ppt_x"/>
                                          </p:val>
                                        </p:tav>
                                        <p:tav tm="100000">
                                          <p:val>
                                            <p:strVal val="#ppt_x"/>
                                          </p:val>
                                        </p:tav>
                                      </p:tavLst>
                                    </p:anim>
                                    <p:anim calcmode="lin" valueType="num">
                                      <p:cBhvr>
                                        <p:cTn id="33" dur="1000" fill="hold"/>
                                        <p:tgtEl>
                                          <p:spTgt spid="364550"/>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27654"/>
                                        </p:tgtEl>
                                        <p:attrNameLst>
                                          <p:attrName>style.visibility</p:attrName>
                                        </p:attrNameLst>
                                      </p:cBhvr>
                                      <p:to>
                                        <p:strVal val="visible"/>
                                      </p:to>
                                    </p:set>
                                    <p:animEffect transition="in" filter="fade">
                                      <p:cBhvr>
                                        <p:cTn id="37" dur="1000"/>
                                        <p:tgtEl>
                                          <p:spTgt spid="27654"/>
                                        </p:tgtEl>
                                      </p:cBhvr>
                                    </p:animEffect>
                                    <p:anim calcmode="lin" valueType="num">
                                      <p:cBhvr>
                                        <p:cTn id="38" dur="1000" fill="hold"/>
                                        <p:tgtEl>
                                          <p:spTgt spid="27654"/>
                                        </p:tgtEl>
                                        <p:attrNameLst>
                                          <p:attrName>ppt_x</p:attrName>
                                        </p:attrNameLst>
                                      </p:cBhvr>
                                      <p:tavLst>
                                        <p:tav tm="0">
                                          <p:val>
                                            <p:strVal val="#ppt_x"/>
                                          </p:val>
                                        </p:tav>
                                        <p:tav tm="100000">
                                          <p:val>
                                            <p:strVal val="#ppt_x"/>
                                          </p:val>
                                        </p:tav>
                                      </p:tavLst>
                                    </p:anim>
                                    <p:anim calcmode="lin" valueType="num">
                                      <p:cBhvr>
                                        <p:cTn id="39" dur="1000" fill="hold"/>
                                        <p:tgtEl>
                                          <p:spTgt spid="276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6" grpId="0"/>
      <p:bldP spid="222210" grpId="0"/>
      <p:bldP spid="222214" grpId="0"/>
      <p:bldP spid="364549" grpId="0"/>
      <p:bldP spid="364550" grpId="0"/>
      <p:bldP spid="27654"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 y="360"/>
            <a:ext cx="9144000" cy="512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eaLnBrk="1">
              <a:lnSpc>
                <a:spcPct val="93000"/>
              </a:lnSpc>
              <a:buClr>
                <a:srgbClr val="000000"/>
              </a:buClr>
              <a:buSzPct val="45000"/>
              <a:buFont typeface="Wingdings" charset="2"/>
              <a:buNone/>
              <a:defRPr/>
            </a:pPr>
            <a:r>
              <a:rPr lang="en-GB" altLang="x-none" sz="2903">
                <a:solidFill>
                  <a:srgbClr val="044BFF"/>
                </a:solidFill>
                <a:latin typeface="Arial" charset="0"/>
              </a:rPr>
              <a:t>Schematic overview of the Human Pathology Atlas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321" y="5780521"/>
            <a:ext cx="1226880" cy="6523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750601"/>
            <a:ext cx="5551200" cy="489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018881" y="597204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pPr eaLnBrk="1">
              <a:lnSpc>
                <a:spcPct val="93000"/>
              </a:lnSpc>
              <a:buClr>
                <a:srgbClr val="000000"/>
              </a:buClr>
              <a:buSzPct val="45000"/>
              <a:buFont typeface="Wingdings" charset="2"/>
              <a:buNone/>
              <a:defRPr/>
            </a:pPr>
            <a:r>
              <a:rPr lang="en-GB" altLang="x-none" sz="1089">
                <a:latin typeface="Arial" charset="0"/>
              </a:rPr>
              <a:t>Mathias Uhlen et al. Science 2017;357:eaan2507</a:t>
            </a:r>
          </a:p>
        </p:txBody>
      </p:sp>
      <p:sp>
        <p:nvSpPr>
          <p:cNvPr id="3077" name="Rectangle 1"/>
          <p:cNvSpPr>
            <a:spLocks noChangeArrowheads="1"/>
          </p:cNvSpPr>
          <p:nvPr/>
        </p:nvSpPr>
        <p:spPr bwMode="auto">
          <a:xfrm>
            <a:off x="3722401" y="6429961"/>
            <a:ext cx="4414285" cy="403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45000"/>
              <a:buFont typeface="Wingdings" charset="2"/>
              <a:buNone/>
            </a:pPr>
            <a:r>
              <a:rPr lang="fr-FR" altLang="x-none" sz="2177">
                <a:solidFill>
                  <a:srgbClr val="044BFF"/>
                </a:solidFill>
                <a:ea typeface="Arial" charset="0"/>
                <a:cs typeface="Arial" charset="0"/>
                <a:hlinkClick r:id="rId5"/>
              </a:rPr>
              <a:t>www.proteinatlas.org/pathology</a:t>
            </a:r>
            <a:endParaRPr lang="en-GB" altLang="x-none" sz="2177">
              <a:solidFill>
                <a:srgbClr val="044BFF"/>
              </a:solidFill>
              <a:ea typeface="Arial" charset="0"/>
              <a:cs typeface="Arial" charset="0"/>
            </a:endParaRPr>
          </a:p>
        </p:txBody>
      </p:sp>
      <p:sp>
        <p:nvSpPr>
          <p:cNvPr id="3078" name="ZoneTexte 2"/>
          <p:cNvSpPr txBox="1">
            <a:spLocks noChangeArrowheads="1"/>
          </p:cNvSpPr>
          <p:nvPr/>
        </p:nvSpPr>
        <p:spPr bwMode="auto">
          <a:xfrm>
            <a:off x="1" y="6169932"/>
            <a:ext cx="3788640" cy="71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45000"/>
              <a:buFont typeface="Wingdings" charset="2"/>
              <a:buNone/>
            </a:pPr>
            <a:r>
              <a:rPr lang="en-GB" altLang="x-none" sz="2177"/>
              <a:t>All data are available at this site: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7265" name="Text Box 1027"/>
          <p:cNvSpPr txBox="1">
            <a:spLocks noChangeArrowheads="1"/>
          </p:cNvSpPr>
          <p:nvPr/>
        </p:nvSpPr>
        <p:spPr bwMode="auto">
          <a:xfrm>
            <a:off x="152400" y="44450"/>
            <a:ext cx="8763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rPr>
              <a:t>• </a:t>
            </a:r>
            <a:r>
              <a:rPr lang="en-GB" altLang="x-none" sz="2400"/>
              <a:t>Ecogenomics and potential biogeochemical impacts of globally abundant ocean viruses</a:t>
            </a:r>
          </a:p>
        </p:txBody>
      </p:sp>
      <p:sp>
        <p:nvSpPr>
          <p:cNvPr id="267266" name="Text Box 1028"/>
          <p:cNvSpPr txBox="1">
            <a:spLocks noChangeArrowheads="1"/>
          </p:cNvSpPr>
          <p:nvPr/>
        </p:nvSpPr>
        <p:spPr bwMode="auto">
          <a:xfrm>
            <a:off x="152400" y="1412875"/>
            <a:ext cx="88392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t>Complete genomes and large genomic fragments from both surface and deep-ocean viruses sampled by the Tara Oceans and Malaspina research expeditions were assembled and analysed by the “global ocean virome” dataset to present a global map of abundant dsDNA viruses.</a:t>
            </a:r>
          </a:p>
        </p:txBody>
      </p:sp>
      <p:sp>
        <p:nvSpPr>
          <p:cNvPr id="267267" name="Text Box 1029"/>
          <p:cNvSpPr txBox="1">
            <a:spLocks noChangeArrowheads="1"/>
          </p:cNvSpPr>
          <p:nvPr/>
        </p:nvSpPr>
        <p:spPr bwMode="auto">
          <a:xfrm>
            <a:off x="228600" y="3573463"/>
            <a:ext cx="8763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A total of 15222 epipelagic and mesopelagic viral populations were identified. </a:t>
            </a:r>
            <a:r>
              <a:rPr lang="en-GB" altLang="x-none" sz="2400">
                <a:solidFill>
                  <a:srgbClr val="FB0817"/>
                </a:solidFill>
              </a:rPr>
              <a:t>This roughly triples the number of known ocean viral populations and doubles the number of candidate bacterial and archaeal virus genera.</a:t>
            </a:r>
          </a:p>
        </p:txBody>
      </p:sp>
      <p:sp>
        <p:nvSpPr>
          <p:cNvPr id="267268" name="Text Box 1030"/>
          <p:cNvSpPr txBox="1">
            <a:spLocks noChangeArrowheads="1"/>
          </p:cNvSpPr>
          <p:nvPr/>
        </p:nvSpPr>
        <p:spPr bwMode="auto">
          <a:xfrm>
            <a:off x="0" y="6461125"/>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000">
                <a:solidFill>
                  <a:srgbClr val="0717FF"/>
                </a:solidFill>
              </a:rPr>
              <a:t>Roux S et al. Tara Oceans Coordinators (2016). Ecogenomics and potential biogeochemical impacts of globally abundant ocean viruses..Nature. 2016 Sep 21. doi: 10.1038/nature19366.</a:t>
            </a:r>
          </a:p>
        </p:txBody>
      </p:sp>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1"/>
          <p:cNvSpPr>
            <a:spLocks noChangeArrowheads="1"/>
          </p:cNvSpPr>
          <p:nvPr/>
        </p:nvSpPr>
        <p:spPr bwMode="auto">
          <a:xfrm>
            <a:off x="0" y="1052736"/>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dirty="0" err="1"/>
              <a:t>Metagenomic</a:t>
            </a:r>
            <a:r>
              <a:rPr lang="en-GB" altLang="x-none" sz="2400" dirty="0"/>
              <a:t> sequencing, assembly and </a:t>
            </a:r>
            <a:r>
              <a:rPr lang="en-GB" altLang="x-none" sz="2400" dirty="0">
                <a:solidFill>
                  <a:srgbClr val="0717FF"/>
                </a:solidFill>
              </a:rPr>
              <a:t>characterization of 3.3 million non-redundant microbial genes</a:t>
            </a:r>
            <a:r>
              <a:rPr lang="en-GB" altLang="x-none" sz="2400" dirty="0"/>
              <a:t>, derived from 576.7 </a:t>
            </a:r>
            <a:r>
              <a:rPr lang="en-GB" altLang="x-none" sz="2400" dirty="0" err="1"/>
              <a:t>gigabases</a:t>
            </a:r>
            <a:r>
              <a:rPr lang="en-GB" altLang="x-none" sz="2400" dirty="0"/>
              <a:t> of sequence, from faecal samples of 124 European individuals. </a:t>
            </a:r>
          </a:p>
        </p:txBody>
      </p:sp>
      <p:sp>
        <p:nvSpPr>
          <p:cNvPr id="269314" name="Text Box 1026"/>
          <p:cNvSpPr txBox="1">
            <a:spLocks noChangeArrowheads="1"/>
          </p:cNvSpPr>
          <p:nvPr/>
        </p:nvSpPr>
        <p:spPr bwMode="auto">
          <a:xfrm>
            <a:off x="0" y="-100013"/>
            <a:ext cx="9144000" cy="1066801"/>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rPr>
              <a:t>A </a:t>
            </a:r>
            <a:r>
              <a:rPr lang="en-GB" altLang="x-none" dirty="0">
                <a:solidFill>
                  <a:srgbClr val="0717FF"/>
                </a:solidFill>
              </a:rPr>
              <a:t>human gut microbial gene catalogue established by </a:t>
            </a:r>
            <a:r>
              <a:rPr lang="en-GB" altLang="x-none" dirty="0" err="1">
                <a:solidFill>
                  <a:srgbClr val="0717FF"/>
                </a:solidFill>
              </a:rPr>
              <a:t>metagenomic</a:t>
            </a:r>
            <a:r>
              <a:rPr lang="en-GB" altLang="x-none" dirty="0">
                <a:solidFill>
                  <a:srgbClr val="0717FF"/>
                </a:solidFill>
              </a:rPr>
              <a:t> sequencing</a:t>
            </a:r>
            <a:endParaRPr lang="en-GB" altLang="x-none" sz="1800" dirty="0">
              <a:solidFill>
                <a:srgbClr val="0717FF"/>
              </a:solidFill>
            </a:endParaRPr>
          </a:p>
        </p:txBody>
      </p:sp>
      <p:sp>
        <p:nvSpPr>
          <p:cNvPr id="269315" name="Rectangle 1"/>
          <p:cNvSpPr>
            <a:spLocks noChangeArrowheads="1"/>
          </p:cNvSpPr>
          <p:nvPr/>
        </p:nvSpPr>
        <p:spPr bwMode="auto">
          <a:xfrm>
            <a:off x="0" y="6546830"/>
            <a:ext cx="9144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dirty="0">
                <a:solidFill>
                  <a:srgbClr val="0717FF"/>
                </a:solidFill>
              </a:rPr>
              <a:t>Qin J et al. (2016). Nature 4: 59-67.</a:t>
            </a:r>
          </a:p>
        </p:txBody>
      </p:sp>
      <p:sp>
        <p:nvSpPr>
          <p:cNvPr id="2" name="ZoneTexte 1"/>
          <p:cNvSpPr txBox="1"/>
          <p:nvPr/>
        </p:nvSpPr>
        <p:spPr>
          <a:xfrm>
            <a:off x="0" y="5085184"/>
            <a:ext cx="9144000" cy="1200329"/>
          </a:xfrm>
          <a:prstGeom prst="rect">
            <a:avLst/>
          </a:prstGeom>
          <a:noFill/>
        </p:spPr>
        <p:txBody>
          <a:bodyPr wrap="square" rtlCol="0">
            <a:spAutoFit/>
          </a:bodyPr>
          <a:lstStyle/>
          <a:p>
            <a:r>
              <a:rPr lang="en-GB" altLang="x-none" dirty="0">
                <a:solidFill>
                  <a:srgbClr val="0717FF"/>
                </a:solidFill>
              </a:rPr>
              <a:t>The minimal gut metagenome and the minimal gut bacterial genome in terms of functions present in all individuals and most bacteria, are respectively defined and described.</a:t>
            </a:r>
          </a:p>
        </p:txBody>
      </p:sp>
      <p:sp>
        <p:nvSpPr>
          <p:cNvPr id="3" name="ZoneTexte 2"/>
          <p:cNvSpPr txBox="1"/>
          <p:nvPr/>
        </p:nvSpPr>
        <p:spPr>
          <a:xfrm>
            <a:off x="0" y="2708920"/>
            <a:ext cx="9144000" cy="2246769"/>
          </a:xfrm>
          <a:prstGeom prst="rect">
            <a:avLst/>
          </a:prstGeom>
          <a:noFill/>
        </p:spPr>
        <p:txBody>
          <a:bodyPr wrap="square" rtlCol="0">
            <a:spAutoFit/>
          </a:bodyPr>
          <a:lstStyle/>
          <a:p>
            <a:r>
              <a:rPr lang="en-GB" altLang="x-none" sz="2000" dirty="0">
                <a:solidFill>
                  <a:srgbClr val="0717FF"/>
                </a:solidFill>
              </a:rPr>
              <a:t>The gene set, </a:t>
            </a:r>
            <a:r>
              <a:rPr lang="en-GB" altLang="x-none" sz="2000" dirty="0" err="1">
                <a:solidFill>
                  <a:srgbClr val="0717FF"/>
                </a:solidFill>
              </a:rPr>
              <a:t>c.a</a:t>
            </a:r>
            <a:r>
              <a:rPr lang="en-GB" altLang="x-none" sz="2000" dirty="0">
                <a:solidFill>
                  <a:srgbClr val="0717FF"/>
                </a:solidFill>
              </a:rPr>
              <a:t> 150 times larger than the human gene complement, contains an overwhelming majority of the prevalent microbial genes of the cohort and probably includes a large proportion of the prevalent human intestinal microbial genes.</a:t>
            </a:r>
          </a:p>
          <a:p>
            <a:r>
              <a:rPr lang="en-GB" altLang="x-none" sz="2000" dirty="0">
                <a:solidFill>
                  <a:srgbClr val="0717FF"/>
                </a:solidFill>
              </a:rPr>
              <a:t> </a:t>
            </a:r>
            <a:r>
              <a:rPr lang="en-GB" altLang="x-none" sz="2000" dirty="0"/>
              <a:t>Over 99% of the genes are bacterial, indicating that the entire cohort harbours between 1,000 and 1,150 prevalent bacterial species and each individual at least 160 such species, which are also largely shared.</a:t>
            </a:r>
          </a:p>
        </p:txBody>
      </p:sp>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1361" name="Picture 83" descr="D:\kuloth\2014\Jan\28-01-2014\nrg_aop\slides_img\nrg3625-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0"/>
            <a:ext cx="7848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62" name="Text Box 1027"/>
          <p:cNvSpPr txBox="1">
            <a:spLocks noChangeArrowheads="1"/>
          </p:cNvSpPr>
          <p:nvPr/>
        </p:nvSpPr>
        <p:spPr bwMode="auto">
          <a:xfrm>
            <a:off x="76200" y="76200"/>
            <a:ext cx="9067800" cy="974725"/>
          </a:xfrm>
          <a:prstGeom prst="rect">
            <a:avLst/>
          </a:prstGeom>
          <a:solidFill>
            <a:srgbClr val="FFF05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900">
                <a:solidFill>
                  <a:srgbClr val="0717FF"/>
                </a:solidFill>
              </a:rPr>
              <a:t>The impact of whole-genome sequencing on the reconstruction of human population history</a:t>
            </a:r>
            <a:endParaRPr lang="en-GB" altLang="x-none" sz="2900" b="0">
              <a:solidFill>
                <a:srgbClr val="222222"/>
              </a:solidFill>
            </a:endParaRPr>
          </a:p>
        </p:txBody>
      </p:sp>
      <p:sp>
        <p:nvSpPr>
          <p:cNvPr id="271363" name="Text Box 1028"/>
          <p:cNvSpPr txBox="1">
            <a:spLocks noChangeArrowheads="1"/>
          </p:cNvSpPr>
          <p:nvPr/>
        </p:nvSpPr>
        <p:spPr bwMode="auto">
          <a:xfrm>
            <a:off x="0" y="63246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i="1">
                <a:solidFill>
                  <a:srgbClr val="0717FF"/>
                </a:solidFill>
              </a:rPr>
              <a:t>Krishna R. Veeramah &amp; Michael F. Hammer (2014). </a:t>
            </a:r>
            <a:r>
              <a:rPr lang="en-GB" altLang="x-none" sz="1200">
                <a:solidFill>
                  <a:srgbClr val="0717FF"/>
                </a:solidFill>
              </a:rPr>
              <a:t>The impact of whole-genome sequencing on the reconstruction of human population history.</a:t>
            </a:r>
            <a:r>
              <a:rPr lang="en-GB" altLang="x-none" sz="1200" i="1">
                <a:solidFill>
                  <a:srgbClr val="0717FF"/>
                </a:solidFill>
              </a:rPr>
              <a:t> Nature Reviews Genetics</a:t>
            </a:r>
            <a:r>
              <a:rPr lang="en-GB" altLang="x-none" sz="1200">
                <a:solidFill>
                  <a:srgbClr val="0717FF"/>
                </a:solidFill>
              </a:rPr>
              <a:t> 15, 149</a:t>
            </a:r>
            <a:r>
              <a:rPr lang="fr-FR" altLang="x-none" sz="1200">
                <a:solidFill>
                  <a:srgbClr val="0717FF"/>
                </a:solidFill>
              </a:rPr>
              <a:t>-1</a:t>
            </a:r>
            <a:r>
              <a:rPr lang="en-GB" altLang="x-none" sz="1200">
                <a:solidFill>
                  <a:srgbClr val="0717FF"/>
                </a:solidFill>
              </a:rPr>
              <a:t>62 (2014)</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0" y="2924944"/>
            <a:ext cx="9144000" cy="70788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dirty="0">
                <a:solidFill>
                  <a:srgbClr val="0717FF"/>
                </a:solidFill>
              </a:rPr>
              <a:t>Synthetic Biology</a:t>
            </a:r>
            <a:endParaRPr lang="en-GB" altLang="x-none" sz="4000" dirty="0"/>
          </a:p>
        </p:txBody>
      </p:sp>
    </p:spTree>
    <p:extLst>
      <p:ext uri="{BB962C8B-B14F-4D97-AF65-F5344CB8AC3E}">
        <p14:creationId xmlns:p14="http://schemas.microsoft.com/office/powerpoint/2010/main" val="11151836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ext Box 2"/>
          <p:cNvSpPr txBox="1">
            <a:spLocks noChangeArrowheads="1"/>
          </p:cNvSpPr>
          <p:nvPr/>
        </p:nvSpPr>
        <p:spPr bwMode="auto">
          <a:xfrm>
            <a:off x="0" y="1096963"/>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Designing and building genomes</a:t>
            </a:r>
            <a:endParaRPr lang="en-GB" altLang="x-none">
              <a:solidFill>
                <a:srgbClr val="333333"/>
              </a:solidFill>
            </a:endParaRPr>
          </a:p>
        </p:txBody>
      </p:sp>
      <p:sp>
        <p:nvSpPr>
          <p:cNvPr id="273410" name="Text Box 3"/>
          <p:cNvSpPr txBox="1">
            <a:spLocks noChangeArrowheads="1"/>
          </p:cNvSpPr>
          <p:nvPr/>
        </p:nvSpPr>
        <p:spPr bwMode="auto">
          <a:xfrm>
            <a:off x="0" y="193675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t>A core theme in synthetic biology, </a:t>
            </a:r>
            <a:r>
              <a:rPr lang="en-GB" altLang="x-none">
                <a:solidFill>
                  <a:srgbClr val="FF0000"/>
                </a:solidFill>
              </a:rPr>
              <a:t>“understanding by creating”</a:t>
            </a:r>
            <a:r>
              <a:rPr lang="en-GB" altLang="x-none"/>
              <a:t>, inspired the efforts to generate synthetic cell. </a:t>
            </a:r>
            <a:endParaRPr lang="en-GB" altLang="x-none">
              <a:solidFill>
                <a:srgbClr val="333333"/>
              </a:solidFill>
            </a:endParaRPr>
          </a:p>
        </p:txBody>
      </p:sp>
      <p:sp>
        <p:nvSpPr>
          <p:cNvPr id="273411" name="Text Box 4"/>
          <p:cNvSpPr txBox="1">
            <a:spLocks noChangeArrowheads="1"/>
          </p:cNvSpPr>
          <p:nvPr/>
        </p:nvSpPr>
        <p:spPr bwMode="auto">
          <a:xfrm>
            <a:off x="0" y="6505575"/>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21EFD"/>
                </a:solidFill>
              </a:rPr>
              <a:t>Kannan K and Gibson DG. 2017. Yeast genome, by design. Science, 2017;35pp.1024-1025.</a:t>
            </a:r>
          </a:p>
        </p:txBody>
      </p:sp>
      <p:sp>
        <p:nvSpPr>
          <p:cNvPr id="273412" name="Text Box 7"/>
          <p:cNvSpPr txBox="1">
            <a:spLocks noChangeArrowheads="1"/>
          </p:cNvSpPr>
          <p:nvPr/>
        </p:nvSpPr>
        <p:spPr bwMode="auto">
          <a:xfrm>
            <a:off x="0" y="-27384"/>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rPr>
              <a:t>Synthetic Biology</a:t>
            </a:r>
            <a:endParaRPr lang="en-GB" altLang="x-none" sz="3600"/>
          </a:p>
        </p:txBody>
      </p:sp>
      <p:sp>
        <p:nvSpPr>
          <p:cNvPr id="2" name="ZoneTexte 1"/>
          <p:cNvSpPr txBox="1"/>
          <p:nvPr/>
        </p:nvSpPr>
        <p:spPr>
          <a:xfrm>
            <a:off x="179512" y="5085184"/>
            <a:ext cx="8280920" cy="461665"/>
          </a:xfrm>
          <a:prstGeom prst="rect">
            <a:avLst/>
          </a:prstGeom>
          <a:noFill/>
        </p:spPr>
        <p:txBody>
          <a:bodyPr wrap="square" rtlCol="0">
            <a:spAutoFit/>
          </a:bodyPr>
          <a:lstStyle/>
          <a:p>
            <a:r>
              <a:rPr lang="en-GB"/>
              <a:t>http://</a:t>
            </a:r>
            <a:r>
              <a:rPr lang="en-GB" err="1"/>
              <a:t>syntheticyeast.org</a:t>
            </a:r>
            <a:endParaRPr lang="en-GB"/>
          </a:p>
        </p:txBody>
      </p:sp>
      <p:sp>
        <p:nvSpPr>
          <p:cNvPr id="3" name="ZoneTexte 2"/>
          <p:cNvSpPr txBox="1"/>
          <p:nvPr/>
        </p:nvSpPr>
        <p:spPr>
          <a:xfrm>
            <a:off x="179512" y="5661248"/>
            <a:ext cx="5544616" cy="461665"/>
          </a:xfrm>
          <a:prstGeom prst="rect">
            <a:avLst/>
          </a:prstGeom>
          <a:noFill/>
        </p:spPr>
        <p:txBody>
          <a:bodyPr wrap="square" rtlCol="0">
            <a:spAutoFit/>
          </a:bodyPr>
          <a:lstStyle/>
          <a:p>
            <a:r>
              <a:rPr lang="en-GB"/>
              <a:t>Genome Project-write: GP-write</a:t>
            </a:r>
          </a:p>
        </p:txBody>
      </p:sp>
      <p:sp>
        <p:nvSpPr>
          <p:cNvPr id="4" name="ZoneTexte 3"/>
          <p:cNvSpPr txBox="1"/>
          <p:nvPr/>
        </p:nvSpPr>
        <p:spPr>
          <a:xfrm>
            <a:off x="179512" y="4365104"/>
            <a:ext cx="8856984" cy="461665"/>
          </a:xfrm>
          <a:prstGeom prst="rect">
            <a:avLst/>
          </a:prstGeom>
          <a:noFill/>
        </p:spPr>
        <p:txBody>
          <a:bodyPr wrap="square" rtlCol="0">
            <a:spAutoFit/>
          </a:bodyPr>
          <a:lstStyle/>
          <a:p>
            <a:r>
              <a:rPr lang="en-GB"/>
              <a:t>https://</a:t>
            </a:r>
            <a:r>
              <a:rPr lang="en-GB" err="1"/>
              <a:t>www.nature.com</a:t>
            </a:r>
            <a:r>
              <a:rPr lang="en-GB"/>
              <a:t>/nature/focus/</a:t>
            </a:r>
            <a:r>
              <a:rPr lang="en-GB" err="1"/>
              <a:t>synbio</a:t>
            </a:r>
            <a:r>
              <a:rPr lang="en-GB"/>
              <a:t>/</a:t>
            </a:r>
            <a:r>
              <a:rPr lang="en-GB" err="1"/>
              <a:t>index.html</a:t>
            </a:r>
            <a:endParaRPr lang="en-GB"/>
          </a:p>
        </p:txBody>
      </p:sp>
    </p:spTree>
    <p:extLst>
      <p:ext uri="{BB962C8B-B14F-4D97-AF65-F5344CB8AC3E}">
        <p14:creationId xmlns:p14="http://schemas.microsoft.com/office/powerpoint/2010/main" val="3704048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Text Box 2"/>
          <p:cNvSpPr txBox="1">
            <a:spLocks noChangeArrowheads="1"/>
          </p:cNvSpPr>
          <p:nvPr/>
        </p:nvSpPr>
        <p:spPr bwMode="auto">
          <a:xfrm>
            <a:off x="0" y="1271662"/>
            <a:ext cx="9144000" cy="1077218"/>
          </a:xfrm>
          <a:prstGeom prst="rect">
            <a:avLst/>
          </a:prstGeom>
          <a:no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rPr>
              <a:t>Designing and building a minimal bacterial genome</a:t>
            </a:r>
          </a:p>
        </p:txBody>
      </p:sp>
      <p:sp>
        <p:nvSpPr>
          <p:cNvPr id="275458" name="Text Box 3"/>
          <p:cNvSpPr txBox="1">
            <a:spLocks noChangeArrowheads="1"/>
          </p:cNvSpPr>
          <p:nvPr/>
        </p:nvSpPr>
        <p:spPr bwMode="auto">
          <a:xfrm>
            <a:off x="0" y="2622391"/>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333333"/>
                </a:solidFill>
              </a:rPr>
              <a:t>Three cycles of design, synthesis, and testing, with retention of quasi-essential genes, produced </a:t>
            </a:r>
            <a:r>
              <a:rPr lang="en-GB" altLang="x-none" sz="2800">
                <a:solidFill>
                  <a:srgbClr val="021EFD"/>
                </a:solidFill>
              </a:rPr>
              <a:t>JCVI-syn3.0</a:t>
            </a:r>
            <a:r>
              <a:rPr lang="en-GB" altLang="x-none" sz="2800">
                <a:solidFill>
                  <a:srgbClr val="333333"/>
                </a:solidFill>
              </a:rPr>
              <a:t> (</a:t>
            </a:r>
            <a:r>
              <a:rPr lang="en-GB" altLang="x-none" sz="2800">
                <a:solidFill>
                  <a:srgbClr val="FF0000"/>
                </a:solidFill>
              </a:rPr>
              <a:t>531 </a:t>
            </a:r>
            <a:r>
              <a:rPr lang="en-GB" altLang="x-none" sz="2800" err="1">
                <a:solidFill>
                  <a:srgbClr val="FF0000"/>
                </a:solidFill>
              </a:rPr>
              <a:t>kilobase</a:t>
            </a:r>
            <a:r>
              <a:rPr lang="en-GB" altLang="x-none" sz="2800">
                <a:solidFill>
                  <a:srgbClr val="FF0000"/>
                </a:solidFill>
              </a:rPr>
              <a:t> pairs, 473 genes</a:t>
            </a:r>
            <a:r>
              <a:rPr lang="en-GB" altLang="x-none" sz="2800">
                <a:solidFill>
                  <a:srgbClr val="333333"/>
                </a:solidFill>
              </a:rPr>
              <a:t>), </a:t>
            </a:r>
            <a:r>
              <a:rPr lang="en-GB" altLang="x-none" sz="2800">
                <a:solidFill>
                  <a:srgbClr val="021EFD"/>
                </a:solidFill>
              </a:rPr>
              <a:t>which has a genome smaller</a:t>
            </a:r>
            <a:r>
              <a:rPr lang="en-GB" altLang="x-none" sz="2800">
                <a:solidFill>
                  <a:srgbClr val="333333"/>
                </a:solidFill>
              </a:rPr>
              <a:t> than that of any autonomously replicating cell found in nature.</a:t>
            </a:r>
          </a:p>
        </p:txBody>
      </p:sp>
      <p:sp>
        <p:nvSpPr>
          <p:cNvPr id="275459" name="Text Box 4"/>
          <p:cNvSpPr txBox="1">
            <a:spLocks noChangeArrowheads="1"/>
          </p:cNvSpPr>
          <p:nvPr/>
        </p:nvSpPr>
        <p:spPr bwMode="auto">
          <a:xfrm>
            <a:off x="0" y="6324600"/>
            <a:ext cx="9144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21EFD"/>
                </a:solidFill>
              </a:rPr>
              <a:t>Hutchison CA 3rd, et al</a:t>
            </a:r>
            <a:r>
              <a:rPr lang="en-GB" altLang="x-none" sz="1400" b="0">
                <a:solidFill>
                  <a:srgbClr val="021EFD"/>
                </a:solidFill>
              </a:rPr>
              <a:t>.Science. 2016 Mar 25;351(6280). </a:t>
            </a:r>
            <a:r>
              <a:rPr lang="en-GB" altLang="x-none" sz="1400">
                <a:solidFill>
                  <a:srgbClr val="021EFD"/>
                </a:solidFill>
              </a:rPr>
              <a:t>Design and synthesis of a minimal bacterial genome.</a:t>
            </a:r>
          </a:p>
        </p:txBody>
      </p:sp>
      <p:sp>
        <p:nvSpPr>
          <p:cNvPr id="275460" name="Text Box 5"/>
          <p:cNvSpPr txBox="1">
            <a:spLocks noChangeArrowheads="1"/>
          </p:cNvSpPr>
          <p:nvPr/>
        </p:nvSpPr>
        <p:spPr bwMode="auto">
          <a:xfrm>
            <a:off x="0" y="228600"/>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3333"/>
                </a:solidFill>
              </a:rPr>
              <a:t>2016</a:t>
            </a:r>
            <a:endParaRPr lang="en-GB" altLang="x-none" sz="2400"/>
          </a:p>
        </p:txBody>
      </p:sp>
      <p:sp>
        <p:nvSpPr>
          <p:cNvPr id="275461" name="Text Box 7"/>
          <p:cNvSpPr txBox="1">
            <a:spLocks noChangeArrowheads="1"/>
          </p:cNvSpPr>
          <p:nvPr/>
        </p:nvSpPr>
        <p:spPr bwMode="auto">
          <a:xfrm>
            <a:off x="1295400" y="228600"/>
            <a:ext cx="6400800"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rPr>
              <a:t>Synthetic</a:t>
            </a:r>
            <a:r>
              <a:rPr lang="en-GB" altLang="x-none">
                <a:solidFill>
                  <a:srgbClr val="0717FF"/>
                </a:solidFill>
              </a:rPr>
              <a:t> Biology</a:t>
            </a:r>
            <a:endParaRPr lang="en-GB" altLang="x-none" sz="240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4437112"/>
            <a:ext cx="1944216"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130300"/>
            <a:ext cx="5588000"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277506" name="Text Box 3"/>
          <p:cNvSpPr txBox="1">
            <a:spLocks noChangeArrowheads="1"/>
          </p:cNvSpPr>
          <p:nvPr/>
        </p:nvSpPr>
        <p:spPr bwMode="auto">
          <a:xfrm>
            <a:off x="0" y="2286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dirty="0">
                <a:solidFill>
                  <a:srgbClr val="021EFD"/>
                </a:solidFill>
              </a:rPr>
              <a:t>Synthetic microbe has fewest genes, but many mysteries.</a:t>
            </a:r>
            <a:r>
              <a:rPr lang="en-GB" altLang="x-none" sz="2400" dirty="0">
                <a:solidFill>
                  <a:srgbClr val="666666"/>
                </a:solidFill>
              </a:rPr>
              <a:t> Robert F. Service</a:t>
            </a:r>
          </a:p>
        </p:txBody>
      </p:sp>
      <p:sp>
        <p:nvSpPr>
          <p:cNvPr id="277507" name="Text Box 4"/>
          <p:cNvSpPr txBox="1">
            <a:spLocks noChangeArrowheads="1"/>
          </p:cNvSpPr>
          <p:nvPr/>
        </p:nvSpPr>
        <p:spPr bwMode="auto">
          <a:xfrm>
            <a:off x="0" y="616585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021EFD"/>
                </a:solidFill>
              </a:rPr>
              <a:t>Meet Syn 3.0 and its record-setting small number of genes, 473</a:t>
            </a:r>
            <a:endParaRPr lang="en-GB" altLang="x-none" sz="2400">
              <a:solidFill>
                <a:srgbClr val="666666"/>
              </a:solidFill>
            </a:endParaRPr>
          </a:p>
        </p:txBody>
      </p:sp>
      <p:sp>
        <p:nvSpPr>
          <p:cNvPr id="277508" name="Text Box 5"/>
          <p:cNvSpPr txBox="1">
            <a:spLocks noChangeArrowheads="1"/>
          </p:cNvSpPr>
          <p:nvPr/>
        </p:nvSpPr>
        <p:spPr bwMode="auto">
          <a:xfrm>
            <a:off x="0" y="6381750"/>
            <a:ext cx="899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i="1">
                <a:solidFill>
                  <a:srgbClr val="021EFD"/>
                </a:solidFill>
              </a:rPr>
              <a:t>Science</a:t>
            </a:r>
            <a:r>
              <a:rPr lang="fr-FR" altLang="x-none" sz="1400" i="1">
                <a:solidFill>
                  <a:srgbClr val="021EFD"/>
                </a:solidFill>
              </a:rPr>
              <a:t>. </a:t>
            </a:r>
            <a:r>
              <a:rPr lang="en-GB" altLang="x-none" sz="1400">
                <a:solidFill>
                  <a:srgbClr val="021EFD"/>
                </a:solidFill>
              </a:rPr>
              <a:t>25 Mar 2016:Vol. 351, Issue 6280, pp. 1380-1381DOI: 10.1126/science.351.6280.1380</a:t>
            </a:r>
            <a:r>
              <a:rPr lang="fr-FR" altLang="x-none" sz="1400">
                <a:solidFill>
                  <a:srgbClr val="021EFD"/>
                </a:solidFill>
              </a:rPr>
              <a:t>.</a:t>
            </a:r>
            <a:r>
              <a:rPr lang="en-GB" altLang="x-none" sz="2400">
                <a:solidFill>
                  <a:srgbClr val="666666"/>
                </a:solidFill>
                <a:hlinkClick r:id="rId4"/>
              </a:rPr>
              <a:t> </a:t>
            </a:r>
            <a:endParaRPr lang="en-GB" altLang="x-none" sz="2400">
              <a:solidFill>
                <a:srgbClr val="666666"/>
              </a:solidFill>
            </a:endParaRPr>
          </a:p>
        </p:txBody>
      </p:sp>
      <p:sp>
        <p:nvSpPr>
          <p:cNvPr id="277509" name="Text Box 6"/>
          <p:cNvSpPr txBox="1">
            <a:spLocks noChangeArrowheads="1"/>
          </p:cNvSpPr>
          <p:nvPr/>
        </p:nvSpPr>
        <p:spPr bwMode="auto">
          <a:xfrm>
            <a:off x="7620000" y="1812925"/>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3333"/>
                </a:solidFill>
              </a:rPr>
              <a:t>2016</a:t>
            </a:r>
            <a:endParaRPr lang="en-GB" altLang="x-none" sz="240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3"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88913"/>
            <a:ext cx="56165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ZoneTexte 2"/>
          <p:cNvSpPr txBox="1">
            <a:spLocks noChangeArrowheads="1"/>
          </p:cNvSpPr>
          <p:nvPr/>
        </p:nvSpPr>
        <p:spPr bwMode="auto">
          <a:xfrm>
            <a:off x="0" y="5776913"/>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200" b="0"/>
              <a:t>Illustration of a hypothetical yeast genome structure model encompassing all synthetic chromosomes (gold) completed to date (white, native chromosomes). One-third of the chromosomes in the yeast genome have now been designed and synthesized by the Synthetic Yeast Genome Project (Sc2.0). A three-dimensional model of the chromosomes was generated with the Hi-C method. An "envelope" (thick tube shapes) represents the population of chromosome-interacting molecules; translucent tips reveal a 30-nanometer fiber modeled inside.</a:t>
            </a:r>
            <a:endParaRPr lang="en-GB" altLang="x-none" sz="1200"/>
          </a:p>
        </p:txBody>
      </p:sp>
      <p:sp>
        <p:nvSpPr>
          <p:cNvPr id="279555" name="ZoneTexte 3"/>
          <p:cNvSpPr txBox="1">
            <a:spLocks noChangeArrowheads="1"/>
          </p:cNvSpPr>
          <p:nvPr/>
        </p:nvSpPr>
        <p:spPr bwMode="auto">
          <a:xfrm>
            <a:off x="6227763" y="1093788"/>
            <a:ext cx="2916237" cy="38481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000">
                <a:solidFill>
                  <a:srgbClr val="0717FF"/>
                </a:solidFill>
              </a:rPr>
              <a:t>Chemically synthesized genomes like Sc2.0 are fully customizable and allow experimentalists to ask otherwise intractable questions about chromosome structure, function, and evolution with a bottom-up design strategy</a:t>
            </a:r>
            <a:r>
              <a:rPr lang="fr-FR" altLang="x-none" sz="2400" b="0">
                <a:solidFill>
                  <a:srgbClr val="0717FF"/>
                </a:solidFill>
              </a:rPr>
              <a:t>.</a:t>
            </a:r>
            <a:endParaRPr lang="fr-FR" altLang="x-none" sz="2400">
              <a:solidFill>
                <a:srgbClr val="0717FF"/>
              </a:solidFill>
            </a:endParaRPr>
          </a:p>
        </p:txBody>
      </p:sp>
      <p:sp>
        <p:nvSpPr>
          <p:cNvPr id="279556" name="ZoneTexte 4"/>
          <p:cNvSpPr txBox="1">
            <a:spLocks noChangeArrowheads="1"/>
          </p:cNvSpPr>
          <p:nvPr/>
        </p:nvSpPr>
        <p:spPr bwMode="auto">
          <a:xfrm>
            <a:off x="6875463" y="188913"/>
            <a:ext cx="1512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fr-FR" altLang="x-none" sz="4000">
                <a:solidFill>
                  <a:srgbClr val="FF0000"/>
                </a:solidFill>
              </a:rPr>
              <a:t>2017</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0" y="-27384"/>
            <a:ext cx="9144000" cy="414337"/>
          </a:xfrm>
          <a:prstGeom prst="rect">
            <a:avLst/>
          </a:prstGeom>
          <a:solidFill>
            <a:srgbClr val="FFFF00"/>
          </a:solidFill>
          <a:ln>
            <a:noFill/>
          </a:ln>
          <a:effectLs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defRPr/>
            </a:pPr>
            <a:r>
              <a:rPr lang="en-GB" altLang="x-none" sz="3200" dirty="0">
                <a:ln w="0"/>
                <a:solidFill>
                  <a:srgbClr val="0717FF"/>
                </a:solidFill>
                <a:effectLst>
                  <a:outerShdw blurRad="38100" dist="19050" dir="2700000" algn="tl" rotWithShape="0">
                    <a:schemeClr val="dk1">
                      <a:alpha val="40000"/>
                    </a:schemeClr>
                  </a:outerShdw>
                </a:effectLst>
                <a:latin typeface="Arial" charset="0"/>
              </a:rPr>
              <a:t>Sc2.0 </a:t>
            </a:r>
            <a:r>
              <a:rPr lang="en-GB" altLang="x-none" sz="3200" dirty="0">
                <a:ln w="0"/>
                <a:solidFill>
                  <a:srgbClr val="0717FF"/>
                </a:solidFill>
                <a:effectLst>
                  <a:outerShdw blurRad="38100" dist="19050" dir="2700000" algn="tl" rotWithShape="0">
                    <a:schemeClr val="dk1">
                      <a:alpha val="40000"/>
                    </a:schemeClr>
                  </a:outerShdw>
                </a:effectLst>
                <a:latin typeface="+mj-lt"/>
              </a:rPr>
              <a:t>Consortium</a:t>
            </a:r>
            <a:r>
              <a:rPr lang="en-GB" altLang="x-none" sz="3200" dirty="0">
                <a:ln w="0"/>
                <a:solidFill>
                  <a:srgbClr val="0717FF"/>
                </a:solidFill>
                <a:effectLst>
                  <a:outerShdw blurRad="38100" dist="19050" dir="2700000" algn="tl" rotWithShape="0">
                    <a:schemeClr val="dk1">
                      <a:alpha val="40000"/>
                    </a:schemeClr>
                  </a:outerShdw>
                </a:effectLst>
                <a:latin typeface="Arial" charset="0"/>
              </a:rPr>
              <a:t> chromosome assignments</a:t>
            </a:r>
            <a:endParaRPr lang="en-GB" altLang="x-none" sz="3200" b="0" dirty="0">
              <a:ln w="0"/>
              <a:solidFill>
                <a:schemeClr val="tx1"/>
              </a:solidFill>
              <a:effectLst>
                <a:outerShdw blurRad="38100" dist="19050" dir="2700000" algn="tl" rotWithShape="0">
                  <a:schemeClr val="dk1">
                    <a:alpha val="40000"/>
                  </a:schemeClr>
                </a:outerShdw>
              </a:effectLst>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913" y="6161088"/>
            <a:ext cx="1227137" cy="652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836712"/>
            <a:ext cx="7273925" cy="4892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936625" y="5972175"/>
            <a:ext cx="39179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pPr>
              <a:defRPr/>
            </a:pPr>
            <a:r>
              <a:rPr lang="en-GB" altLang="x-none" sz="1089">
                <a:latin typeface="Arial" charset="0"/>
              </a:rPr>
              <a:t>Sarah M. Richardson et al. Science 2017;355:1040-1044</a:t>
            </a:r>
          </a:p>
        </p:txBody>
      </p:sp>
      <p:sp>
        <p:nvSpPr>
          <p:cNvPr id="280581" name="ZoneTexte 1"/>
          <p:cNvSpPr txBox="1">
            <a:spLocks noChangeArrowheads="1"/>
          </p:cNvSpPr>
          <p:nvPr/>
        </p:nvSpPr>
        <p:spPr bwMode="auto">
          <a:xfrm>
            <a:off x="-1" y="6301184"/>
            <a:ext cx="7808913" cy="584200"/>
          </a:xfrm>
          <a:prstGeom prst="rect">
            <a:avLst/>
          </a:prstGeom>
          <a:solidFill>
            <a:srgbClr val="FFFF00"/>
          </a:solidFill>
          <a:ln w="9525">
            <a:solidFill>
              <a:srgbClr val="FF0000"/>
            </a:solidFill>
            <a:miter lim="800000"/>
            <a:headEnd/>
            <a:tailEnd/>
          </a:ln>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717FF"/>
                </a:solidFill>
              </a:rPr>
              <a:t>Design of a synthetic yeast genome</a:t>
            </a:r>
          </a:p>
        </p:txBody>
      </p:sp>
      <p:sp>
        <p:nvSpPr>
          <p:cNvPr id="10" name="Rectangle 9"/>
          <p:cNvSpPr/>
          <p:nvPr/>
        </p:nvSpPr>
        <p:spPr>
          <a:xfrm>
            <a:off x="7453313" y="1116013"/>
            <a:ext cx="1727200" cy="4400550"/>
          </a:xfrm>
          <a:prstGeom prst="rect">
            <a:avLst/>
          </a:prstGeom>
          <a:solidFill>
            <a:srgbClr val="FFFF00"/>
          </a:solidFill>
          <a:ln>
            <a:solidFill>
              <a:srgbClr val="FB0817"/>
            </a:solidFill>
          </a:ln>
        </p:spPr>
        <p:txBody>
          <a:bodyPr>
            <a:spAutoFit/>
          </a:bodyPr>
          <a:lstStyle/>
          <a:p>
            <a:pPr>
              <a:defRPr/>
            </a:pPr>
            <a:r>
              <a:rPr lang="en-GB" sz="2000">
                <a:solidFill>
                  <a:srgbClr val="0717FF"/>
                </a:solidFill>
                <a:latin typeface="+mj-lt"/>
              </a:rPr>
              <a:t>When the researchers put chunks of synthetic DNA into yeast cells, the cells swapped out parts of their original DNA for the matching engineered snippets.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2"/>
          <p:cNvSpPr txBox="1">
            <a:spLocks noChangeArrowheads="1"/>
          </p:cNvSpPr>
          <p:nvPr/>
        </p:nvSpPr>
        <p:spPr bwMode="auto">
          <a:xfrm>
            <a:off x="0" y="-26988"/>
            <a:ext cx="9144000" cy="106838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21EFD"/>
                </a:solidFill>
              </a:rPr>
              <a:t>Genomic island</a:t>
            </a:r>
            <a:endParaRPr lang="en-GB" altLang="x-none" sz="4000">
              <a:solidFill>
                <a:srgbClr val="222222"/>
              </a:solidFill>
            </a:endParaRPr>
          </a:p>
          <a:p>
            <a:pPr algn="ctr">
              <a:spcBef>
                <a:spcPct val="50000"/>
              </a:spcBef>
              <a:buFontTx/>
              <a:buNone/>
            </a:pPr>
            <a:r>
              <a:rPr lang="en-GB" altLang="x-none" sz="1600" i="1">
                <a:solidFill>
                  <a:srgbClr val="021EFD"/>
                </a:solidFill>
              </a:rPr>
              <a:t>Nature Genetics</a:t>
            </a:r>
            <a:r>
              <a:rPr lang="en-GB" altLang="x-none" sz="1600">
                <a:solidFill>
                  <a:srgbClr val="021EFD"/>
                </a:solidFill>
              </a:rPr>
              <a:t> 47, 1221 (2015) doi:10.1038/ng.3436</a:t>
            </a:r>
          </a:p>
        </p:txBody>
      </p:sp>
      <p:sp>
        <p:nvSpPr>
          <p:cNvPr id="34818" name="Text Box 3"/>
          <p:cNvSpPr txBox="1">
            <a:spLocks noChangeArrowheads="1"/>
          </p:cNvSpPr>
          <p:nvPr/>
        </p:nvSpPr>
        <p:spPr bwMode="auto">
          <a:xfrm>
            <a:off x="0" y="1196975"/>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rPr>
              <a:t>•</a:t>
            </a:r>
            <a:r>
              <a:rPr lang="en-GB" altLang="x-none" sz="3600">
                <a:solidFill>
                  <a:srgbClr val="333333"/>
                </a:solidFill>
              </a:rPr>
              <a:t> </a:t>
            </a:r>
            <a:r>
              <a:rPr lang="en-GB" altLang="x-none" sz="3600">
                <a:solidFill>
                  <a:srgbClr val="0717FF"/>
                </a:solidFill>
              </a:rPr>
              <a:t>Genome of the Netherlands (GoNL)</a:t>
            </a:r>
            <a:r>
              <a:rPr lang="en-GB" altLang="x-none" sz="2400"/>
              <a:t>(</a:t>
            </a:r>
            <a:r>
              <a:rPr lang="en-GB" altLang="x-none" sz="2400" i="1">
                <a:solidFill>
                  <a:srgbClr val="286694"/>
                </a:solidFill>
                <a:hlinkClick r:id="rId3"/>
              </a:rPr>
              <a:t>Nat. Genet.</a:t>
            </a:r>
            <a:r>
              <a:rPr lang="en-GB" altLang="x-none" sz="2400">
                <a:solidFill>
                  <a:srgbClr val="286694"/>
                </a:solidFill>
                <a:hlinkClick r:id="rId3"/>
              </a:rPr>
              <a:t> 46</a:t>
            </a:r>
            <a:r>
              <a:rPr lang="en-GB" altLang="x-none" sz="2400" b="0">
                <a:solidFill>
                  <a:srgbClr val="286694"/>
                </a:solidFill>
                <a:hlinkClick r:id="rId3"/>
              </a:rPr>
              <a:t>, 818</a:t>
            </a:r>
            <a:r>
              <a:rPr lang="fr-FR" altLang="x-none" sz="2400" b="0">
                <a:solidFill>
                  <a:srgbClr val="286694"/>
                </a:solidFill>
                <a:hlinkClick r:id="rId3"/>
              </a:rPr>
              <a:t>-8</a:t>
            </a:r>
            <a:r>
              <a:rPr lang="en-GB" altLang="x-none" sz="2400" b="0">
                <a:solidFill>
                  <a:srgbClr val="286694"/>
                </a:solidFill>
                <a:hlinkClick r:id="rId3"/>
              </a:rPr>
              <a:t>25, 2014</a:t>
            </a:r>
            <a:r>
              <a:rPr lang="en-GB" altLang="x-none" sz="2400">
                <a:solidFill>
                  <a:srgbClr val="333333"/>
                </a:solidFill>
              </a:rPr>
              <a:t>)</a:t>
            </a:r>
          </a:p>
        </p:txBody>
      </p:sp>
      <p:sp>
        <p:nvSpPr>
          <p:cNvPr id="34819" name="Text Box 4"/>
          <p:cNvSpPr txBox="1">
            <a:spLocks noChangeArrowheads="1"/>
          </p:cNvSpPr>
          <p:nvPr/>
        </p:nvSpPr>
        <p:spPr bwMode="auto">
          <a:xfrm>
            <a:off x="0" y="27813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rPr>
              <a:t>•</a:t>
            </a:r>
            <a:r>
              <a:rPr lang="en-GB" altLang="x-none" sz="3600"/>
              <a:t> </a:t>
            </a:r>
            <a:r>
              <a:rPr lang="en-GB" altLang="x-none" sz="3600">
                <a:solidFill>
                  <a:srgbClr val="0717FF"/>
                </a:solidFill>
              </a:rPr>
              <a:t>Iceland</a:t>
            </a:r>
            <a:r>
              <a:rPr lang="en-GB" altLang="x-none" sz="2400">
                <a:solidFill>
                  <a:srgbClr val="333333"/>
                </a:solidFill>
              </a:rPr>
              <a:t> (</a:t>
            </a:r>
            <a:r>
              <a:rPr lang="en-GB" altLang="x-none" sz="2400">
                <a:solidFill>
                  <a:srgbClr val="286694"/>
                </a:solidFill>
                <a:hlinkClick r:id="rId4"/>
              </a:rPr>
              <a:t>http://www.nature.com/ng/focus/icelanders/</a:t>
            </a:r>
            <a:r>
              <a:rPr lang="en-GB" altLang="x-none" sz="2400">
                <a:solidFill>
                  <a:srgbClr val="333333"/>
                </a:solidFill>
              </a:rPr>
              <a:t>)</a:t>
            </a:r>
          </a:p>
        </p:txBody>
      </p:sp>
      <p:sp>
        <p:nvSpPr>
          <p:cNvPr id="34820" name="Text Box 5"/>
          <p:cNvSpPr txBox="1">
            <a:spLocks noChangeArrowheads="1"/>
          </p:cNvSpPr>
          <p:nvPr/>
        </p:nvSpPr>
        <p:spPr bwMode="auto">
          <a:xfrm>
            <a:off x="0" y="3933056"/>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rPr>
              <a:t>•</a:t>
            </a:r>
            <a:r>
              <a:rPr lang="en-GB" altLang="x-none" sz="3600"/>
              <a:t> </a:t>
            </a:r>
            <a:r>
              <a:rPr lang="en-GB" altLang="x-none" sz="3600">
                <a:solidFill>
                  <a:srgbClr val="0717FF"/>
                </a:solidFill>
              </a:rPr>
              <a:t>The UK</a:t>
            </a:r>
            <a:r>
              <a:rPr lang="en-GB" altLang="x-none" sz="2400">
                <a:solidFill>
                  <a:srgbClr val="0717FF"/>
                </a:solidFill>
              </a:rPr>
              <a:t> </a:t>
            </a:r>
            <a:r>
              <a:rPr lang="en-GB" altLang="x-none" sz="2400">
                <a:solidFill>
                  <a:srgbClr val="333333"/>
                </a:solidFill>
              </a:rPr>
              <a:t>(</a:t>
            </a:r>
            <a:r>
              <a:rPr lang="en-GB" altLang="x-none" sz="2400" i="1">
                <a:solidFill>
                  <a:srgbClr val="286694"/>
                </a:solidFill>
                <a:hlinkClick r:id="rId5"/>
              </a:rPr>
              <a:t>Nature</a:t>
            </a:r>
            <a:r>
              <a:rPr lang="en-GB" altLang="x-none" sz="2400">
                <a:solidFill>
                  <a:srgbClr val="286694"/>
                </a:solidFill>
                <a:hlinkClick r:id="rId5"/>
              </a:rPr>
              <a:t> 526</a:t>
            </a:r>
            <a:r>
              <a:rPr lang="en-GB" altLang="x-none" sz="2400" b="0">
                <a:solidFill>
                  <a:srgbClr val="286694"/>
                </a:solidFill>
                <a:hlinkClick r:id="rId5"/>
              </a:rPr>
              <a:t>, 82</a:t>
            </a:r>
            <a:r>
              <a:rPr lang="fr-FR" altLang="x-none" sz="2400" b="0">
                <a:solidFill>
                  <a:srgbClr val="286694"/>
                </a:solidFill>
                <a:hlinkClick r:id="rId5"/>
              </a:rPr>
              <a:t>-9</a:t>
            </a:r>
            <a:r>
              <a:rPr lang="en-GB" altLang="x-none" sz="2400" b="0">
                <a:solidFill>
                  <a:srgbClr val="286694"/>
                </a:solidFill>
                <a:hlinkClick r:id="rId5"/>
              </a:rPr>
              <a:t>0, 2015</a:t>
            </a:r>
            <a:r>
              <a:rPr lang="en-GB" altLang="x-none" sz="2400" b="0">
                <a:solidFill>
                  <a:srgbClr val="286694"/>
                </a:solidFill>
              </a:rPr>
              <a:t>;</a:t>
            </a:r>
            <a:r>
              <a:rPr lang="pt-BR" altLang="x-none" sz="1200"/>
              <a:t> </a:t>
            </a:r>
            <a:r>
              <a:rPr lang="pt-BR" altLang="x-none" sz="2000"/>
              <a:t>doi:10.1038/nature14962</a:t>
            </a:r>
            <a:r>
              <a:rPr lang="en-GB" altLang="x-none" sz="2400">
                <a:solidFill>
                  <a:srgbClr val="333333"/>
                </a:solidFill>
              </a:rPr>
              <a:t>)</a:t>
            </a:r>
          </a:p>
        </p:txBody>
      </p:sp>
      <p:sp>
        <p:nvSpPr>
          <p:cNvPr id="34821" name="Text Box 2"/>
          <p:cNvSpPr txBox="1">
            <a:spLocks noChangeArrowheads="1"/>
          </p:cNvSpPr>
          <p:nvPr/>
        </p:nvSpPr>
        <p:spPr bwMode="auto">
          <a:xfrm>
            <a:off x="-14288" y="5516563"/>
            <a:ext cx="9448801"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rPr>
              <a:t>•</a:t>
            </a:r>
            <a:r>
              <a:rPr lang="en-GB" altLang="x-none">
                <a:solidFill>
                  <a:srgbClr val="021EFD"/>
                </a:solidFill>
              </a:rPr>
              <a:t>The SardiNIA Project</a:t>
            </a:r>
            <a:r>
              <a:rPr lang="en-GB" altLang="x-none" sz="2400"/>
              <a:t> (</a:t>
            </a:r>
            <a:r>
              <a:rPr lang="en-GB" altLang="x-none" sz="2400">
                <a:solidFill>
                  <a:srgbClr val="021EFD"/>
                </a:solidFill>
              </a:rPr>
              <a:t>https://sardinia.irp.nia.nih.gov/</a:t>
            </a:r>
            <a:r>
              <a:rPr lang="en-GB" altLang="x-none" sz="2400"/>
              <a:t>)</a:t>
            </a:r>
            <a:endParaRPr lang="en-GB" altLang="x-none" sz="2400">
              <a:solidFill>
                <a:srgbClr val="021EFD"/>
              </a:solidFill>
            </a:endParaRPr>
          </a:p>
        </p:txBody>
      </p:sp>
      <p:sp>
        <p:nvSpPr>
          <p:cNvPr id="34822" name="Rectangle 1"/>
          <p:cNvSpPr>
            <a:spLocks noChangeArrowheads="1"/>
          </p:cNvSpPr>
          <p:nvPr/>
        </p:nvSpPr>
        <p:spPr bwMode="auto">
          <a:xfrm>
            <a:off x="323850" y="3413125"/>
            <a:ext cx="8496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333333"/>
                </a:solidFill>
              </a:rPr>
              <a:t>whole genomes of 2,636 Icelanders</a:t>
            </a:r>
            <a:r>
              <a:rPr lang="fr-FR" altLang="x-none" sz="2400" b="0">
                <a:solidFill>
                  <a:srgbClr val="333333"/>
                </a:solidFill>
              </a:rPr>
              <a:t> </a:t>
            </a:r>
            <a:endParaRPr lang="fr-FR" altLang="x-none" sz="2400"/>
          </a:p>
        </p:txBody>
      </p:sp>
      <p:sp>
        <p:nvSpPr>
          <p:cNvPr id="34823" name="Rectangle 2"/>
          <p:cNvSpPr>
            <a:spLocks noChangeArrowheads="1"/>
          </p:cNvSpPr>
          <p:nvPr/>
        </p:nvSpPr>
        <p:spPr bwMode="auto">
          <a:xfrm>
            <a:off x="0" y="4964113"/>
            <a:ext cx="8820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000"/>
              <a:t>The UK10K project identifies rare variants in health and disease</a:t>
            </a:r>
          </a:p>
        </p:txBody>
      </p:sp>
      <p:sp>
        <p:nvSpPr>
          <p:cNvPr id="34824" name="Rectangle 1"/>
          <p:cNvSpPr>
            <a:spLocks noChangeArrowheads="1"/>
          </p:cNvSpPr>
          <p:nvPr/>
        </p:nvSpPr>
        <p:spPr bwMode="auto">
          <a:xfrm>
            <a:off x="107950" y="6129338"/>
            <a:ext cx="8928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i="1">
                <a:solidFill>
                  <a:srgbClr val="000000"/>
                </a:solidFill>
                <a:latin typeface="-webkit-standard" charset="0"/>
              </a:rPr>
              <a:t>Identify genetic bases for prominent age-associated changes</a:t>
            </a:r>
            <a:endParaRPr lang="en-GB" altLang="x-none" sz="2400"/>
          </a:p>
        </p:txBody>
      </p:sp>
      <p:sp>
        <p:nvSpPr>
          <p:cNvPr id="34825" name="ZoneTexte 2"/>
          <p:cNvSpPr txBox="1">
            <a:spLocks noChangeArrowheads="1"/>
          </p:cNvSpPr>
          <p:nvPr/>
        </p:nvSpPr>
        <p:spPr bwMode="auto">
          <a:xfrm>
            <a:off x="107950" y="2212975"/>
            <a:ext cx="8712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t>Whole Genome of 250 Dutch parent-offspring families </a:t>
            </a:r>
          </a:p>
        </p:txBody>
      </p:sp>
      <p:sp>
        <p:nvSpPr>
          <p:cNvPr id="2" name="ZoneTexte 1"/>
          <p:cNvSpPr txBox="1"/>
          <p:nvPr/>
        </p:nvSpPr>
        <p:spPr>
          <a:xfrm>
            <a:off x="107950" y="4509120"/>
            <a:ext cx="8496498" cy="461665"/>
          </a:xfrm>
          <a:prstGeom prst="rect">
            <a:avLst/>
          </a:prstGeom>
          <a:noFill/>
        </p:spPr>
        <p:txBody>
          <a:bodyPr wrap="square" rtlCol="0">
            <a:spAutoFit/>
          </a:bodyPr>
          <a:lstStyle/>
          <a:p>
            <a:pPr algn="ctr"/>
            <a:r>
              <a:rPr lang="en-GB" altLang="x-none">
                <a:solidFill>
                  <a:srgbClr val="FB0817"/>
                </a:solidFill>
              </a:rPr>
              <a:t>http://www.uk10k.org/</a:t>
            </a:r>
            <a:endParaRPr lang="en-GB" altLang="x-none">
              <a:solidFill>
                <a:srgbClr val="021EFD"/>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rg.2017.59-f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85800"/>
            <a:ext cx="5544616"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0" y="0"/>
            <a:ext cx="9144000" cy="584775"/>
          </a:xfrm>
          <a:prstGeom prst="rect">
            <a:avLst/>
          </a:prstGeom>
          <a:solidFill>
            <a:srgbClr val="FFFF00"/>
          </a:solidFill>
        </p:spPr>
        <p:txBody>
          <a:bodyPr wrap="square" rtlCol="0">
            <a:spAutoFit/>
          </a:bodyPr>
          <a:lstStyle/>
          <a:p>
            <a:pPr algn="ctr"/>
            <a:r>
              <a:rPr lang="en-GB" sz="3200" dirty="0">
                <a:solidFill>
                  <a:srgbClr val="0717FF"/>
                </a:solidFill>
              </a:rPr>
              <a:t>Applications from Engineered Organisms</a:t>
            </a:r>
          </a:p>
        </p:txBody>
      </p:sp>
      <p:sp>
        <p:nvSpPr>
          <p:cNvPr id="3" name="ZoneTexte 2"/>
          <p:cNvSpPr txBox="1"/>
          <p:nvPr/>
        </p:nvSpPr>
        <p:spPr>
          <a:xfrm>
            <a:off x="0" y="6362164"/>
            <a:ext cx="9144000" cy="523220"/>
          </a:xfrm>
          <a:prstGeom prst="rect">
            <a:avLst/>
          </a:prstGeom>
          <a:noFill/>
        </p:spPr>
        <p:txBody>
          <a:bodyPr wrap="square" rtlCol="0">
            <a:spAutoFit/>
          </a:bodyPr>
          <a:lstStyle/>
          <a:p>
            <a:r>
              <a:rPr lang="en-GB" sz="1400" b="0" dirty="0">
                <a:solidFill>
                  <a:srgbClr val="0717FF"/>
                </a:solidFill>
              </a:rPr>
              <a:t>Beyond editing to writing large genomes. 2017. </a:t>
            </a:r>
            <a:r>
              <a:rPr lang="en-GB" sz="1400" dirty="0">
                <a:solidFill>
                  <a:srgbClr val="0717FF"/>
                </a:solidFill>
                <a:hlinkClick r:id="rId3"/>
              </a:rPr>
              <a:t>Raj Chari</a:t>
            </a:r>
            <a:r>
              <a:rPr lang="en-GB" sz="1400" dirty="0">
                <a:solidFill>
                  <a:srgbClr val="0717FF"/>
                </a:solidFill>
              </a:rPr>
              <a:t> &amp; </a:t>
            </a:r>
            <a:r>
              <a:rPr lang="en-GB" sz="1400" dirty="0">
                <a:solidFill>
                  <a:srgbClr val="0717FF"/>
                </a:solidFill>
                <a:hlinkClick r:id="rId4"/>
              </a:rPr>
              <a:t>George M. Church</a:t>
            </a:r>
            <a:endParaRPr lang="en-GB" sz="1400" b="0" dirty="0">
              <a:solidFill>
                <a:srgbClr val="0717FF"/>
              </a:solidFill>
            </a:endParaRPr>
          </a:p>
          <a:p>
            <a:r>
              <a:rPr lang="en-GB" sz="1400" dirty="0">
                <a:solidFill>
                  <a:srgbClr val="0717FF"/>
                </a:solidFill>
              </a:rPr>
              <a:t>Nature Reviews Genetics (2017) doi:10.1038/nrg.2017.59. Published online 30 August 2017.</a:t>
            </a:r>
          </a:p>
        </p:txBody>
      </p:sp>
      <p:sp>
        <p:nvSpPr>
          <p:cNvPr id="4" name="ZoneTexte 3"/>
          <p:cNvSpPr txBox="1"/>
          <p:nvPr/>
        </p:nvSpPr>
        <p:spPr>
          <a:xfrm>
            <a:off x="5724128" y="692696"/>
            <a:ext cx="3419872" cy="5755422"/>
          </a:xfrm>
          <a:prstGeom prst="rect">
            <a:avLst/>
          </a:prstGeom>
          <a:noFill/>
        </p:spPr>
        <p:txBody>
          <a:bodyPr wrap="square" rtlCol="0">
            <a:spAutoFit/>
          </a:bodyPr>
          <a:lstStyle/>
          <a:p>
            <a:r>
              <a:rPr lang="en-GB" sz="1600" b="0" dirty="0"/>
              <a:t>Recent exponential advances in genome sequencing and engineering technologies have enabled an unprecedented level of interrogation into the impact of DNA variation (genotype) on cellular function (phenotype). </a:t>
            </a:r>
            <a:r>
              <a:rPr lang="en-GB" sz="1600" dirty="0">
                <a:solidFill>
                  <a:srgbClr val="0717FF"/>
                </a:solidFill>
              </a:rPr>
              <a:t>Furthermore, these advances have also prompted realistic discussion of writing and radically re-writing complex genomes.</a:t>
            </a:r>
            <a:r>
              <a:rPr lang="en-GB" sz="1600" b="0" dirty="0"/>
              <a:t> In this Perspective, we detail the </a:t>
            </a:r>
            <a:r>
              <a:rPr lang="en-GB" sz="1600" dirty="0">
                <a:solidFill>
                  <a:srgbClr val="0717FF"/>
                </a:solidFill>
              </a:rPr>
              <a:t>motivation for large-scale engineering,</a:t>
            </a:r>
            <a:r>
              <a:rPr lang="en-GB" sz="1600" b="0" dirty="0"/>
              <a:t> discuss the progress made from such projects in bacteria and yeast and describe how various genome-engineering technologies will contribute to this effort. Finally, </a:t>
            </a:r>
            <a:r>
              <a:rPr lang="en-GB" sz="1600" dirty="0">
                <a:solidFill>
                  <a:srgbClr val="0717FF"/>
                </a:solidFill>
              </a:rPr>
              <a:t>we describe the features of an ideal platform and provide a roadmap to facilitate the efficient writing of large genomes</a:t>
            </a:r>
            <a:r>
              <a:rPr lang="en-GB" sz="1600" b="0" dirty="0"/>
              <a:t>.</a:t>
            </a:r>
            <a:endParaRPr lang="en-GB" sz="16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8"/>
          <p:cNvSpPr txBox="1">
            <a:spLocks noChangeArrowheads="1"/>
          </p:cNvSpPr>
          <p:nvPr/>
        </p:nvSpPr>
        <p:spPr bwMode="auto">
          <a:xfrm>
            <a:off x="0" y="-26988"/>
            <a:ext cx="9144000" cy="768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0"/>
              </a:spcBef>
              <a:buFontTx/>
              <a:buNone/>
            </a:pPr>
            <a:r>
              <a:rPr lang="en-GB" altLang="x-none" sz="4400" b="1">
                <a:solidFill>
                  <a:srgbClr val="2034FF"/>
                </a:solidFill>
              </a:rPr>
              <a:t>Genome Project-write: GP-write</a:t>
            </a:r>
          </a:p>
        </p:txBody>
      </p:sp>
      <p:sp>
        <p:nvSpPr>
          <p:cNvPr id="6" name="ZoneTexte 4"/>
          <p:cNvSpPr txBox="1">
            <a:spLocks noChangeArrowheads="1"/>
          </p:cNvSpPr>
          <p:nvPr/>
        </p:nvSpPr>
        <p:spPr bwMode="auto">
          <a:xfrm>
            <a:off x="0" y="765175"/>
            <a:ext cx="90360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0"/>
              </a:spcBef>
              <a:buFontTx/>
              <a:buNone/>
            </a:pPr>
            <a:r>
              <a:rPr lang="en-GB" altLang="x-none" sz="2800" b="1">
                <a:solidFill>
                  <a:srgbClr val="2034FF"/>
                </a:solidFill>
              </a:rPr>
              <a:t>http://engineeringbiologycenter.org</a:t>
            </a:r>
          </a:p>
        </p:txBody>
      </p:sp>
      <p:pic>
        <p:nvPicPr>
          <p:cNvPr id="7" name="Imag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89138"/>
            <a:ext cx="914400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4311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8"/>
          <p:cNvSpPr txBox="1">
            <a:spLocks noChangeArrowheads="1"/>
          </p:cNvSpPr>
          <p:nvPr/>
        </p:nvSpPr>
        <p:spPr bwMode="auto">
          <a:xfrm>
            <a:off x="0" y="-26988"/>
            <a:ext cx="9144000" cy="7683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0"/>
              </a:spcBef>
              <a:buFontTx/>
              <a:buNone/>
            </a:pPr>
            <a:r>
              <a:rPr lang="en-GB" altLang="x-none" sz="4400" b="1">
                <a:solidFill>
                  <a:srgbClr val="2034FF"/>
                </a:solidFill>
              </a:rPr>
              <a:t>Genome Project-write: GP-write</a:t>
            </a:r>
          </a:p>
        </p:txBody>
      </p:sp>
      <p:sp>
        <p:nvSpPr>
          <p:cNvPr id="3" name="ZoneTexte 4"/>
          <p:cNvSpPr txBox="1">
            <a:spLocks noChangeArrowheads="1"/>
          </p:cNvSpPr>
          <p:nvPr/>
        </p:nvSpPr>
        <p:spPr bwMode="auto">
          <a:xfrm>
            <a:off x="0" y="765175"/>
            <a:ext cx="90360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0"/>
              </a:spcBef>
              <a:buFontTx/>
              <a:buNone/>
            </a:pPr>
            <a:r>
              <a:rPr lang="en-GB" altLang="x-none" sz="2800" b="1" dirty="0">
                <a:solidFill>
                  <a:srgbClr val="2034FF"/>
                </a:solidFill>
              </a:rPr>
              <a:t>http://</a:t>
            </a:r>
            <a:r>
              <a:rPr lang="en-GB" altLang="x-none" sz="2800" b="1" dirty="0" err="1">
                <a:solidFill>
                  <a:srgbClr val="2034FF"/>
                </a:solidFill>
              </a:rPr>
              <a:t>engineeringbiologycenter.org</a:t>
            </a:r>
            <a:endParaRPr lang="en-GB" altLang="x-none" sz="2800" b="1" dirty="0">
              <a:solidFill>
                <a:srgbClr val="2034FF"/>
              </a:solidFill>
            </a:endParaRPr>
          </a:p>
        </p:txBody>
      </p:sp>
      <p:sp>
        <p:nvSpPr>
          <p:cNvPr id="4" name="ZoneTexte 5"/>
          <p:cNvSpPr txBox="1">
            <a:spLocks noChangeArrowheads="1"/>
          </p:cNvSpPr>
          <p:nvPr/>
        </p:nvSpPr>
        <p:spPr bwMode="auto">
          <a:xfrm>
            <a:off x="0" y="4417293"/>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sz="2800" b="1">
                <a:solidFill>
                  <a:srgbClr val="FF0000"/>
                </a:solidFill>
              </a:rPr>
              <a:t>Writing DNA is the future of science and medicine.</a:t>
            </a:r>
            <a:r>
              <a:rPr lang="en-GB" altLang="x-none" sz="2800" b="1">
                <a:solidFill>
                  <a:srgbClr val="2034FF"/>
                </a:solidFill>
              </a:rPr>
              <a:t> </a:t>
            </a:r>
          </a:p>
        </p:txBody>
      </p:sp>
      <p:sp>
        <p:nvSpPr>
          <p:cNvPr id="5" name="ZoneTexte 4"/>
          <p:cNvSpPr txBox="1">
            <a:spLocks noChangeArrowheads="1"/>
          </p:cNvSpPr>
          <p:nvPr/>
        </p:nvSpPr>
        <p:spPr bwMode="auto">
          <a:xfrm>
            <a:off x="0" y="2474912"/>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sz="2800" b="1">
                <a:solidFill>
                  <a:srgbClr val="2034FF"/>
                </a:solidFill>
              </a:rPr>
              <a:t>GP-write will enable scientists to </a:t>
            </a:r>
            <a:r>
              <a:rPr lang="en-GB" altLang="x-none" sz="2800" b="1">
                <a:solidFill>
                  <a:srgbClr val="FF0000"/>
                </a:solidFill>
              </a:rPr>
              <a:t>move beyond observation to action</a:t>
            </a:r>
            <a:r>
              <a:rPr lang="en-GB" altLang="x-none" sz="2800" b="1"/>
              <a:t>.</a:t>
            </a:r>
          </a:p>
        </p:txBody>
      </p:sp>
      <p:sp>
        <p:nvSpPr>
          <p:cNvPr id="6" name="ZoneTexte 1"/>
          <p:cNvSpPr txBox="1">
            <a:spLocks noChangeArrowheads="1"/>
          </p:cNvSpPr>
          <p:nvPr/>
        </p:nvSpPr>
        <p:spPr bwMode="auto">
          <a:xfrm>
            <a:off x="0" y="1844675"/>
            <a:ext cx="8893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b="1" dirty="0">
                <a:solidFill>
                  <a:srgbClr val="2034FF"/>
                </a:solidFill>
              </a:rPr>
              <a:t>From Observation to Action</a:t>
            </a:r>
          </a:p>
        </p:txBody>
      </p:sp>
    </p:spTree>
    <p:extLst>
      <p:ext uri="{BB962C8B-B14F-4D97-AF65-F5344CB8AC3E}">
        <p14:creationId xmlns:p14="http://schemas.microsoft.com/office/powerpoint/2010/main" val="13584195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2625" name="ZoneTexte 1"/>
          <p:cNvSpPr txBox="1">
            <a:spLocks noChangeArrowheads="1"/>
          </p:cNvSpPr>
          <p:nvPr/>
        </p:nvSpPr>
        <p:spPr bwMode="auto">
          <a:xfrm>
            <a:off x="898525" y="260350"/>
            <a:ext cx="67691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0717FF"/>
                </a:solidFill>
              </a:rPr>
              <a:t>DNA: Medium for Storing Data</a:t>
            </a:r>
          </a:p>
        </p:txBody>
      </p:sp>
      <p:pic>
        <p:nvPicPr>
          <p:cNvPr id="282626"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1125538"/>
            <a:ext cx="6392862" cy="35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27" name="Rectangle 2"/>
          <p:cNvSpPr>
            <a:spLocks noChangeArrowheads="1"/>
          </p:cNvSpPr>
          <p:nvPr/>
        </p:nvSpPr>
        <p:spPr bwMode="auto">
          <a:xfrm>
            <a:off x="107950" y="4868863"/>
            <a:ext cx="89281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0717FF"/>
                </a:solidFill>
                <a:latin typeface="Benton Sans" charset="0"/>
              </a:rPr>
              <a:t>A new method of storing data in the nucleotide bases of DNA is the highest-density storage scheme ever invented.</a:t>
            </a:r>
            <a:endParaRPr lang="en-GB" altLang="x-none" sz="2800">
              <a:solidFill>
                <a:srgbClr val="0717F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38" y="382588"/>
            <a:ext cx="8493125" cy="414337"/>
          </a:xfrm>
          <a:prstGeom prst="rect">
            <a:avLst/>
          </a:prstGeom>
          <a:solidFill>
            <a:srgbClr val="FFFF00"/>
          </a:solidFill>
          <a:ln>
            <a:noFill/>
          </a:ln>
          <a:effectLs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defRPr/>
            </a:pPr>
            <a:r>
              <a:rPr lang="en-GB" altLang="x-none">
                <a:solidFill>
                  <a:srgbClr val="0717FF"/>
                </a:solidFill>
                <a:latin typeface="Arial" charset="0"/>
              </a:rPr>
              <a:t>Experimental setting and results for storing data on DNA.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538" y="5943600"/>
            <a:ext cx="1227137" cy="652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463" y="979488"/>
            <a:ext cx="5557837" cy="4892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795463" y="5972175"/>
            <a:ext cx="39179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pPr>
              <a:defRPr/>
            </a:pPr>
            <a:r>
              <a:rPr lang="en-GB" altLang="x-none" sz="1089">
                <a:latin typeface="Arial" charset="0"/>
              </a:rPr>
              <a:t>Yaniv Erlich, and Dina Zielinski Science 2017;355:950-954</a:t>
            </a:r>
          </a:p>
        </p:txBody>
      </p:sp>
      <p:sp>
        <p:nvSpPr>
          <p:cNvPr id="3077" name="Text Box 5"/>
          <p:cNvSpPr txBox="1">
            <a:spLocks noChangeArrowheads="1"/>
          </p:cNvSpPr>
          <p:nvPr/>
        </p:nvSpPr>
        <p:spPr bwMode="auto">
          <a:xfrm>
            <a:off x="98425" y="6613525"/>
            <a:ext cx="4930775" cy="347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pPr>
              <a:defRPr/>
            </a:pPr>
            <a:r>
              <a:rPr lang="en-GB" altLang="x-none" sz="907">
                <a:latin typeface="Arial" charset="0"/>
              </a:rPr>
              <a:t>Published by AAAS</a:t>
            </a:r>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itle 1"/>
          <p:cNvSpPr>
            <a:spLocks noGrp="1"/>
          </p:cNvSpPr>
          <p:nvPr>
            <p:ph type="title"/>
          </p:nvPr>
        </p:nvSpPr>
        <p:spPr>
          <a:xfrm>
            <a:off x="685800" y="116632"/>
            <a:ext cx="7772400" cy="1143000"/>
          </a:xfrm>
        </p:spPr>
        <p:txBody>
          <a:bodyPr/>
          <a:lstStyle/>
          <a:p>
            <a:pPr eaLnBrk="1" hangingPunct="1"/>
            <a:r>
              <a:rPr lang="en-US" altLang="x-none" sz="1800">
                <a:latin typeface="Arial" charset="0"/>
              </a:rPr>
              <a:t>An image into the genome</a:t>
            </a:r>
          </a:p>
        </p:txBody>
      </p:sp>
      <p:pic>
        <p:nvPicPr>
          <p:cNvPr id="1331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a:xfrm>
            <a:off x="2465388" y="1124744"/>
            <a:ext cx="4213225" cy="4525963"/>
          </a:xfrm>
        </p:spPr>
      </p:pic>
      <p:pic>
        <p:nvPicPr>
          <p:cNvPr id="13315" name="Picture 5" descr="D:\PPT_Out\nature-logo.jpg"/>
          <p:cNvPicPr>
            <a:picLocks/>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985000" y="6223000"/>
            <a:ext cx="13335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itle 1"/>
          <p:cNvSpPr txBox="1">
            <a:spLocks/>
          </p:cNvSpPr>
          <p:nvPr/>
        </p:nvSpPr>
        <p:spPr bwMode="auto">
          <a:xfrm>
            <a:off x="444500" y="5851525"/>
            <a:ext cx="8229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algn="ctr" eaLnBrk="1" hangingPunct="1">
              <a:spcBef>
                <a:spcPct val="0"/>
              </a:spcBef>
              <a:buFontTx/>
              <a:buNone/>
            </a:pPr>
            <a:r>
              <a:rPr lang="en-US" altLang="x-none" sz="1200">
                <a:latin typeface="Arial" charset="0"/>
              </a:rPr>
              <a:t>S L Shipman </a:t>
            </a:r>
            <a:r>
              <a:rPr lang="en-US" altLang="x-none" sz="1200" i="1">
                <a:latin typeface="Arial" charset="0"/>
              </a:rPr>
              <a:t>et al. Nature</a:t>
            </a:r>
            <a:r>
              <a:rPr lang="en-US" altLang="x-none" sz="1200">
                <a:latin typeface="Arial" charset="0"/>
              </a:rPr>
              <a:t> 1–5 (2017) doi:10.1038/nature23017</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lstStyle/>
          <a:p>
            <a:pPr eaLnBrk="1" hangingPunct="1"/>
            <a:r>
              <a:rPr lang="en-US" altLang="x-none" sz="1800">
                <a:latin typeface="Arial" charset="0"/>
              </a:rPr>
              <a:t>Encoding a GIF in bacteria</a:t>
            </a:r>
          </a:p>
        </p:txBody>
      </p:sp>
      <p:pic>
        <p:nvPicPr>
          <p:cNvPr id="1331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a:xfrm>
            <a:off x="2446338" y="1833563"/>
            <a:ext cx="4251325" cy="3221037"/>
          </a:xfrm>
        </p:spPr>
      </p:pic>
      <p:pic>
        <p:nvPicPr>
          <p:cNvPr id="13315" name="Picture 5" descr="D:\PPT_Out\nature-logo.jpg"/>
          <p:cNvPicPr>
            <a:picLocks/>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985000" y="6223000"/>
            <a:ext cx="13335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itle 1"/>
          <p:cNvSpPr txBox="1">
            <a:spLocks/>
          </p:cNvSpPr>
          <p:nvPr/>
        </p:nvSpPr>
        <p:spPr bwMode="auto">
          <a:xfrm>
            <a:off x="444500" y="5851525"/>
            <a:ext cx="8229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algn="ctr" eaLnBrk="1" hangingPunct="1">
              <a:spcBef>
                <a:spcPct val="0"/>
              </a:spcBef>
              <a:buFontTx/>
              <a:buNone/>
            </a:pPr>
            <a:r>
              <a:rPr lang="en-US" altLang="x-none" sz="1200">
                <a:latin typeface="Arial" charset="0"/>
              </a:rPr>
              <a:t>S L Shipman </a:t>
            </a:r>
            <a:r>
              <a:rPr lang="en-US" altLang="x-none" sz="1200" i="1">
                <a:latin typeface="Arial" charset="0"/>
              </a:rPr>
              <a:t>et al. Nature</a:t>
            </a:r>
            <a:r>
              <a:rPr lang="en-US" altLang="x-none" sz="1200">
                <a:latin typeface="Arial" charset="0"/>
              </a:rPr>
              <a:t> 1–5 (2017) doi:10.1038/nature23017</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Text Box 2"/>
          <p:cNvSpPr txBox="1">
            <a:spLocks noChangeArrowheads="1"/>
          </p:cNvSpPr>
          <p:nvPr/>
        </p:nvSpPr>
        <p:spPr bwMode="auto">
          <a:xfrm>
            <a:off x="0" y="2667000"/>
            <a:ext cx="91440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rPr>
              <a:t>Concluding notes</a:t>
            </a:r>
            <a:endParaRPr lang="en-GB" altLang="x-none" sz="2400" b="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Text Box 2"/>
          <p:cNvSpPr txBox="1">
            <a:spLocks noChangeArrowheads="1"/>
          </p:cNvSpPr>
          <p:nvPr/>
        </p:nvSpPr>
        <p:spPr bwMode="auto">
          <a:xfrm>
            <a:off x="1752600" y="0"/>
            <a:ext cx="5105400" cy="641350"/>
          </a:xfrm>
          <a:prstGeom prst="rect">
            <a:avLst/>
          </a:prstGeom>
          <a:solidFill>
            <a:srgbClr val="FFFF00"/>
          </a:solidFill>
          <a:ln>
            <a:noFill/>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rPr>
              <a:t>Biology has changed</a:t>
            </a:r>
            <a:endParaRPr lang="en-GB" altLang="x-none" sz="2400" b="0"/>
          </a:p>
        </p:txBody>
      </p:sp>
      <p:sp>
        <p:nvSpPr>
          <p:cNvPr id="287746" name="Text Box 3"/>
          <p:cNvSpPr txBox="1">
            <a:spLocks noChangeArrowheads="1"/>
          </p:cNvSpPr>
          <p:nvPr/>
        </p:nvSpPr>
        <p:spPr bwMode="auto">
          <a:xfrm>
            <a:off x="76200" y="592138"/>
            <a:ext cx="9067800"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B0817"/>
                </a:solidFill>
              </a:rPr>
              <a:t>•</a:t>
            </a:r>
            <a:r>
              <a:rPr lang="en-GB" altLang="x-none"/>
              <a:t> Data explosion</a:t>
            </a:r>
          </a:p>
          <a:p>
            <a:pPr>
              <a:spcBef>
                <a:spcPct val="50000"/>
              </a:spcBef>
              <a:buFontTx/>
              <a:buNone/>
            </a:pPr>
            <a:r>
              <a:rPr lang="en-GB" altLang="x-none">
                <a:solidFill>
                  <a:srgbClr val="FB0817"/>
                </a:solidFill>
              </a:rPr>
              <a:t>•</a:t>
            </a:r>
            <a:r>
              <a:rPr lang="en-GB" altLang="x-none"/>
              <a:t> New types of data</a:t>
            </a:r>
          </a:p>
          <a:p>
            <a:pPr>
              <a:spcBef>
                <a:spcPct val="50000"/>
              </a:spcBef>
              <a:buFontTx/>
              <a:buNone/>
            </a:pPr>
            <a:r>
              <a:rPr lang="en-GB" altLang="x-none">
                <a:solidFill>
                  <a:srgbClr val="FB0817"/>
                </a:solidFill>
              </a:rPr>
              <a:t>•</a:t>
            </a:r>
            <a:r>
              <a:rPr lang="en-GB" altLang="x-none"/>
              <a:t> High-throughput biology</a:t>
            </a:r>
          </a:p>
          <a:p>
            <a:pPr>
              <a:spcBef>
                <a:spcPct val="50000"/>
              </a:spcBef>
              <a:buFontTx/>
              <a:buNone/>
            </a:pPr>
            <a:r>
              <a:rPr lang="en-GB" altLang="x-none">
                <a:solidFill>
                  <a:srgbClr val="FB0817"/>
                </a:solidFill>
              </a:rPr>
              <a:t>•</a:t>
            </a:r>
            <a:r>
              <a:rPr lang="en-GB" altLang="x-none"/>
              <a:t> Emphasis on systems (</a:t>
            </a:r>
            <a:r>
              <a:rPr lang="en-GB" altLang="x-none" sz="2400"/>
              <a:t>not single parameters</a:t>
            </a:r>
            <a:r>
              <a:rPr lang="en-GB" altLang="x-none"/>
              <a:t>)</a:t>
            </a:r>
          </a:p>
          <a:p>
            <a:pPr>
              <a:spcBef>
                <a:spcPct val="50000"/>
              </a:spcBef>
              <a:buFontTx/>
              <a:buNone/>
            </a:pPr>
            <a:r>
              <a:rPr lang="en-GB" altLang="x-none">
                <a:solidFill>
                  <a:srgbClr val="FB0817"/>
                </a:solidFill>
              </a:rPr>
              <a:t>•</a:t>
            </a:r>
            <a:r>
              <a:rPr lang="en-GB" altLang="x-none"/>
              <a:t> Increasing interest in applied biology</a:t>
            </a:r>
          </a:p>
          <a:p>
            <a:pPr>
              <a:spcBef>
                <a:spcPct val="50000"/>
              </a:spcBef>
              <a:buFontTx/>
              <a:buNone/>
            </a:pPr>
            <a:r>
              <a:rPr lang="en-GB" altLang="x-none"/>
              <a:t>	</a:t>
            </a:r>
            <a:r>
              <a:rPr lang="en-GB" altLang="x-none">
                <a:solidFill>
                  <a:srgbClr val="FB0817"/>
                </a:solidFill>
              </a:rPr>
              <a:t>•</a:t>
            </a:r>
            <a:r>
              <a:rPr lang="en-GB" altLang="x-none"/>
              <a:t> molecular medicine</a:t>
            </a:r>
          </a:p>
          <a:p>
            <a:pPr>
              <a:spcBef>
                <a:spcPct val="50000"/>
              </a:spcBef>
              <a:buFontTx/>
              <a:buNone/>
            </a:pPr>
            <a:r>
              <a:rPr lang="en-GB" altLang="x-none"/>
              <a:t>	</a:t>
            </a:r>
            <a:r>
              <a:rPr lang="en-GB" altLang="x-none">
                <a:solidFill>
                  <a:srgbClr val="FB0817"/>
                </a:solidFill>
              </a:rPr>
              <a:t>•</a:t>
            </a:r>
            <a:r>
              <a:rPr lang="en-GB" altLang="x-none"/>
              <a:t> agriculture</a:t>
            </a:r>
          </a:p>
          <a:p>
            <a:pPr>
              <a:spcBef>
                <a:spcPct val="50000"/>
              </a:spcBef>
              <a:buFontTx/>
              <a:buNone/>
            </a:pPr>
            <a:r>
              <a:rPr lang="en-GB" altLang="x-none"/>
              <a:t>	</a:t>
            </a:r>
            <a:r>
              <a:rPr lang="en-GB" altLang="x-none">
                <a:solidFill>
                  <a:srgbClr val="FB0817"/>
                </a:solidFill>
              </a:rPr>
              <a:t>•</a:t>
            </a:r>
            <a:r>
              <a:rPr lang="en-GB" altLang="x-none"/>
              <a:t> environment;….</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Text Box 4"/>
          <p:cNvSpPr txBox="1">
            <a:spLocks noChangeArrowheads="1"/>
          </p:cNvSpPr>
          <p:nvPr/>
        </p:nvSpPr>
        <p:spPr bwMode="auto">
          <a:xfrm>
            <a:off x="0" y="762000"/>
            <a:ext cx="9144000" cy="451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latin typeface="Helvetica" charset="0"/>
              </a:rPr>
              <a:t>So far Genome research has succeeded in:</a:t>
            </a:r>
            <a:endParaRPr lang="en-GB" altLang="x-none">
              <a:latin typeface="Helvetica" charset="0"/>
            </a:endParaRPr>
          </a:p>
          <a:p>
            <a:pPr>
              <a:spcBef>
                <a:spcPct val="50000"/>
              </a:spcBef>
              <a:buFontTx/>
              <a:buNone/>
            </a:pPr>
            <a:r>
              <a:rPr lang="en-GB" altLang="x-none" sz="2800">
                <a:solidFill>
                  <a:srgbClr val="FB0817"/>
                </a:solidFill>
                <a:latin typeface="Helvetica" charset="0"/>
              </a:rPr>
              <a:t>•</a:t>
            </a:r>
            <a:r>
              <a:rPr lang="en-GB" altLang="x-none" sz="2800">
                <a:latin typeface="Helvetica" charset="0"/>
              </a:rPr>
              <a:t> Understanding the genome structure</a:t>
            </a:r>
          </a:p>
          <a:p>
            <a:pPr>
              <a:spcBef>
                <a:spcPct val="50000"/>
              </a:spcBef>
              <a:buFontTx/>
              <a:buNone/>
            </a:pPr>
            <a:r>
              <a:rPr lang="en-GB" altLang="x-none" sz="2800">
                <a:solidFill>
                  <a:srgbClr val="FB0817"/>
                </a:solidFill>
                <a:latin typeface="Helvetica" charset="0"/>
              </a:rPr>
              <a:t>•</a:t>
            </a:r>
            <a:r>
              <a:rPr lang="en-GB" altLang="x-none" sz="2800">
                <a:latin typeface="Helvetica" charset="0"/>
              </a:rPr>
              <a:t> Understanding the biology of genomes</a:t>
            </a:r>
            <a:endParaRPr lang="en-GB" altLang="x-none" sz="2800" b="0">
              <a:latin typeface="Helvetica" charset="0"/>
            </a:endParaRPr>
          </a:p>
          <a:p>
            <a:pPr>
              <a:spcBef>
                <a:spcPct val="50000"/>
              </a:spcBef>
              <a:buFontTx/>
              <a:buNone/>
            </a:pPr>
            <a:r>
              <a:rPr lang="en-GB" altLang="x-none">
                <a:solidFill>
                  <a:srgbClr val="FF3333"/>
                </a:solidFill>
                <a:latin typeface="Helvetica" charset="0"/>
              </a:rPr>
              <a:t>In Human, advances are to be expected in:</a:t>
            </a:r>
            <a:endParaRPr lang="en-GB" altLang="x-none" sz="2800" b="0">
              <a:latin typeface="Helvetica" charset="0"/>
            </a:endParaRPr>
          </a:p>
          <a:p>
            <a:pPr>
              <a:spcBef>
                <a:spcPct val="50000"/>
              </a:spcBef>
              <a:buFontTx/>
              <a:buNone/>
            </a:pPr>
            <a:r>
              <a:rPr lang="en-GB" altLang="x-none" sz="2800">
                <a:solidFill>
                  <a:srgbClr val="0717FF"/>
                </a:solidFill>
                <a:latin typeface="Helvetica" charset="0"/>
              </a:rPr>
              <a:t>•</a:t>
            </a:r>
            <a:r>
              <a:rPr lang="en-GB" altLang="x-none" sz="2800">
                <a:latin typeface="Helvetica" charset="0"/>
              </a:rPr>
              <a:t> Understanding the biology of disease</a:t>
            </a:r>
          </a:p>
          <a:p>
            <a:pPr>
              <a:spcBef>
                <a:spcPct val="50000"/>
              </a:spcBef>
              <a:buFontTx/>
              <a:buNone/>
            </a:pPr>
            <a:r>
              <a:rPr lang="en-GB" altLang="x-none" sz="2800">
                <a:solidFill>
                  <a:srgbClr val="0717FF"/>
                </a:solidFill>
                <a:latin typeface="Helvetica" charset="0"/>
              </a:rPr>
              <a:t>•</a:t>
            </a:r>
            <a:r>
              <a:rPr lang="en-GB" altLang="x-none" sz="2800">
                <a:latin typeface="Helvetica" charset="0"/>
              </a:rPr>
              <a:t> Advancing the Science of Medicine</a:t>
            </a:r>
          </a:p>
          <a:p>
            <a:pPr>
              <a:spcBef>
                <a:spcPct val="50000"/>
              </a:spcBef>
              <a:buFontTx/>
              <a:buNone/>
            </a:pPr>
            <a:r>
              <a:rPr lang="en-GB" altLang="x-none" sz="2800">
                <a:solidFill>
                  <a:srgbClr val="0717FF"/>
                </a:solidFill>
                <a:latin typeface="Helvetica" charset="0"/>
              </a:rPr>
              <a:t>•</a:t>
            </a:r>
            <a:r>
              <a:rPr lang="en-GB" altLang="x-none" sz="2800">
                <a:latin typeface="Helvetica" charset="0"/>
              </a:rPr>
              <a:t> Improving the Effectiveness of Healthcare</a:t>
            </a:r>
          </a:p>
        </p:txBody>
      </p:sp>
      <p:sp>
        <p:nvSpPr>
          <p:cNvPr id="289794" name="Text Box 5"/>
          <p:cNvSpPr txBox="1">
            <a:spLocks noChangeArrowheads="1"/>
          </p:cNvSpPr>
          <p:nvPr/>
        </p:nvSpPr>
        <p:spPr bwMode="auto">
          <a:xfrm>
            <a:off x="0" y="6230938"/>
            <a:ext cx="9144000" cy="623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1400">
                <a:solidFill>
                  <a:srgbClr val="021EFD"/>
                </a:solidFill>
                <a:latin typeface="Helvetica" charset="0"/>
              </a:rPr>
              <a:t>Green ED et al. 2011.</a:t>
            </a:r>
          </a:p>
          <a:p>
            <a:pPr>
              <a:spcBef>
                <a:spcPct val="50000"/>
              </a:spcBef>
              <a:buFontTx/>
              <a:buNone/>
            </a:pPr>
            <a:r>
              <a:rPr lang="fr-FR" altLang="x-none" sz="1400">
                <a:solidFill>
                  <a:srgbClr val="021EFD"/>
                </a:solidFill>
                <a:latin typeface="Helvetica" charset="0"/>
              </a:rPr>
              <a:t>Charting a course for genomic medicine from base pairs to bedside. </a:t>
            </a:r>
            <a:r>
              <a:rPr lang="fr-FR" altLang="x-none" sz="1400" i="1">
                <a:solidFill>
                  <a:srgbClr val="021EFD"/>
                </a:solidFill>
                <a:latin typeface="Helvetica" charset="0"/>
              </a:rPr>
              <a:t>Nature</a:t>
            </a:r>
            <a:r>
              <a:rPr lang="fr-FR" altLang="x-none" sz="1400">
                <a:solidFill>
                  <a:srgbClr val="021EFD"/>
                </a:solidFill>
                <a:latin typeface="Helvetica" charset="0"/>
              </a:rPr>
              <a:t>. 470:204-13.</a:t>
            </a:r>
            <a:endParaRPr lang="fr-FR" altLang="x-none" sz="1400" b="0">
              <a:latin typeface="Helvetica"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27384"/>
            <a:ext cx="9144000" cy="1200329"/>
          </a:xfrm>
          <a:prstGeom prst="rect">
            <a:avLst/>
          </a:prstGeom>
          <a:solidFill>
            <a:srgbClr val="FFFF00"/>
          </a:solidFill>
        </p:spPr>
        <p:txBody>
          <a:bodyPr wrap="square" rtlCol="0">
            <a:spAutoFit/>
          </a:bodyPr>
          <a:lstStyle/>
          <a:p>
            <a:pPr algn="ctr"/>
            <a:r>
              <a:rPr lang="en-GB" sz="3600">
                <a:solidFill>
                  <a:srgbClr val="0717FF"/>
                </a:solidFill>
              </a:rPr>
              <a:t>Evolutionary history of Tibetans inferred from whole-genome sequencing </a:t>
            </a:r>
          </a:p>
        </p:txBody>
      </p:sp>
      <p:sp>
        <p:nvSpPr>
          <p:cNvPr id="3" name="ZoneTexte 2"/>
          <p:cNvSpPr txBox="1"/>
          <p:nvPr/>
        </p:nvSpPr>
        <p:spPr>
          <a:xfrm>
            <a:off x="0" y="6309320"/>
            <a:ext cx="9144000" cy="461665"/>
          </a:xfrm>
          <a:prstGeom prst="rect">
            <a:avLst/>
          </a:prstGeom>
          <a:noFill/>
        </p:spPr>
        <p:txBody>
          <a:bodyPr wrap="square" rtlCol="0">
            <a:spAutoFit/>
          </a:bodyPr>
          <a:lstStyle/>
          <a:p>
            <a:r>
              <a:rPr lang="en-GB" sz="1200">
                <a:solidFill>
                  <a:srgbClr val="0717FF"/>
                </a:solidFill>
              </a:rPr>
              <a:t>Hu H, </a:t>
            </a:r>
            <a:r>
              <a:rPr lang="en-GB" sz="1200" err="1">
                <a:solidFill>
                  <a:srgbClr val="0717FF"/>
                </a:solidFill>
              </a:rPr>
              <a:t>Petousi</a:t>
            </a:r>
            <a:r>
              <a:rPr lang="en-GB" sz="1200">
                <a:solidFill>
                  <a:srgbClr val="0717FF"/>
                </a:solidFill>
              </a:rPr>
              <a:t> N, </a:t>
            </a:r>
            <a:r>
              <a:rPr lang="en-GB" sz="1200" err="1">
                <a:solidFill>
                  <a:srgbClr val="0717FF"/>
                </a:solidFill>
              </a:rPr>
              <a:t>Glusman</a:t>
            </a:r>
            <a:r>
              <a:rPr lang="en-GB" sz="1200">
                <a:solidFill>
                  <a:srgbClr val="0717FF"/>
                </a:solidFill>
              </a:rPr>
              <a:t> G, Yu Y, </a:t>
            </a:r>
            <a:r>
              <a:rPr lang="en-GB" sz="1200" err="1">
                <a:solidFill>
                  <a:srgbClr val="0717FF"/>
                </a:solidFill>
              </a:rPr>
              <a:t>Bohlender</a:t>
            </a:r>
            <a:r>
              <a:rPr lang="en-GB" sz="1200">
                <a:solidFill>
                  <a:srgbClr val="0717FF"/>
                </a:solidFill>
              </a:rPr>
              <a:t> R, </a:t>
            </a:r>
            <a:r>
              <a:rPr lang="en-GB" sz="1200" err="1">
                <a:solidFill>
                  <a:srgbClr val="0717FF"/>
                </a:solidFill>
              </a:rPr>
              <a:t>Tashi</a:t>
            </a:r>
            <a:r>
              <a:rPr lang="en-GB" sz="1200">
                <a:solidFill>
                  <a:srgbClr val="0717FF"/>
                </a:solidFill>
              </a:rPr>
              <a:t> T, et al. (2017) Evolutionary history of Tibetans inferred from whole-genome sequencing. </a:t>
            </a:r>
            <a:r>
              <a:rPr lang="en-GB" sz="1200" err="1">
                <a:solidFill>
                  <a:srgbClr val="0717FF"/>
                </a:solidFill>
              </a:rPr>
              <a:t>PLoS</a:t>
            </a:r>
            <a:r>
              <a:rPr lang="en-GB" sz="1200">
                <a:solidFill>
                  <a:srgbClr val="0717FF"/>
                </a:solidFill>
              </a:rPr>
              <a:t> Genet 13(4): e1006675. https:// </a:t>
            </a:r>
            <a:r>
              <a:rPr lang="en-GB" sz="1200" err="1">
                <a:solidFill>
                  <a:srgbClr val="0717FF"/>
                </a:solidFill>
              </a:rPr>
              <a:t>doi.org</a:t>
            </a:r>
            <a:r>
              <a:rPr lang="en-GB" sz="1200">
                <a:solidFill>
                  <a:srgbClr val="0717FF"/>
                </a:solidFill>
              </a:rPr>
              <a:t>/10.1371/journal.pgen.1006675 </a:t>
            </a:r>
          </a:p>
        </p:txBody>
      </p:sp>
      <p:sp>
        <p:nvSpPr>
          <p:cNvPr id="4" name="ZoneTexte 3"/>
          <p:cNvSpPr txBox="1"/>
          <p:nvPr/>
        </p:nvSpPr>
        <p:spPr>
          <a:xfrm>
            <a:off x="0" y="1452840"/>
            <a:ext cx="9144000" cy="3416320"/>
          </a:xfrm>
          <a:prstGeom prst="rect">
            <a:avLst/>
          </a:prstGeom>
          <a:noFill/>
        </p:spPr>
        <p:txBody>
          <a:bodyPr wrap="square" rtlCol="0">
            <a:spAutoFit/>
          </a:bodyPr>
          <a:lstStyle/>
          <a:p>
            <a:r>
              <a:rPr lang="en-GB" dirty="0"/>
              <a:t>Genes </a:t>
            </a:r>
            <a:r>
              <a:rPr lang="en-GB" i="1" dirty="0">
                <a:solidFill>
                  <a:srgbClr val="0717FF"/>
                </a:solidFill>
              </a:rPr>
              <a:t>EPAS1</a:t>
            </a:r>
            <a:r>
              <a:rPr lang="en-GB" dirty="0"/>
              <a:t> and </a:t>
            </a:r>
            <a:r>
              <a:rPr lang="en-GB" i="1" dirty="0">
                <a:solidFill>
                  <a:srgbClr val="0717FF"/>
                </a:solidFill>
              </a:rPr>
              <a:t>EGLN1</a:t>
            </a:r>
            <a:r>
              <a:rPr lang="en-GB" dirty="0"/>
              <a:t>, </a:t>
            </a:r>
            <a:r>
              <a:rPr lang="en-GB" dirty="0">
                <a:solidFill>
                  <a:srgbClr val="0717FF"/>
                </a:solidFill>
              </a:rPr>
              <a:t>associated with high-altitude adaptations </a:t>
            </a:r>
            <a:r>
              <a:rPr lang="en-GB" dirty="0"/>
              <a:t>were expressing in Tibetan natives.</a:t>
            </a:r>
          </a:p>
          <a:p>
            <a:endParaRPr lang="en-GB" b="0" dirty="0"/>
          </a:p>
          <a:p>
            <a:r>
              <a:rPr lang="en-GB" dirty="0">
                <a:solidFill>
                  <a:srgbClr val="0717FF"/>
                </a:solidFill>
              </a:rPr>
              <a:t>The gene </a:t>
            </a:r>
            <a:r>
              <a:rPr lang="en-GB" i="1" dirty="0">
                <a:solidFill>
                  <a:srgbClr val="0717FF"/>
                </a:solidFill>
              </a:rPr>
              <a:t>EPAS1</a:t>
            </a:r>
            <a:r>
              <a:rPr lang="en-GB" dirty="0">
                <a:solidFill>
                  <a:srgbClr val="0717FF"/>
                </a:solidFill>
              </a:rPr>
              <a:t> shares variants with the ancient </a:t>
            </a:r>
            <a:r>
              <a:rPr lang="en-GB" dirty="0" err="1">
                <a:solidFill>
                  <a:srgbClr val="0717FF"/>
                </a:solidFill>
              </a:rPr>
              <a:t>Denisovan</a:t>
            </a:r>
            <a:r>
              <a:rPr lang="en-GB" dirty="0">
                <a:solidFill>
                  <a:srgbClr val="0717FF"/>
                </a:solidFill>
              </a:rPr>
              <a:t> genome, which diverged from Tibetan populations about a million years ago.</a:t>
            </a:r>
          </a:p>
          <a:p>
            <a:endParaRPr lang="en-GB" dirty="0"/>
          </a:p>
          <a:p>
            <a:r>
              <a:rPr lang="en-GB" i="1" dirty="0"/>
              <a:t>EPAS1</a:t>
            </a:r>
            <a:r>
              <a:rPr lang="en-GB" dirty="0"/>
              <a:t> appears to have been retained due to its adaptive advantage in altitudes.</a:t>
            </a:r>
          </a:p>
        </p:txBody>
      </p:sp>
    </p:spTree>
    <p:extLst>
      <p:ext uri="{BB962C8B-B14F-4D97-AF65-F5344CB8AC3E}">
        <p14:creationId xmlns:p14="http://schemas.microsoft.com/office/powerpoint/2010/main" val="12033847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841" name="Text Box 4"/>
          <p:cNvSpPr txBox="1">
            <a:spLocks noChangeArrowheads="1"/>
          </p:cNvSpPr>
          <p:nvPr/>
        </p:nvSpPr>
        <p:spPr bwMode="auto">
          <a:xfrm>
            <a:off x="304800" y="95250"/>
            <a:ext cx="8686800" cy="66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717FF"/>
                </a:solidFill>
              </a:rPr>
              <a:t>Some emerging terms:</a:t>
            </a:r>
            <a:endParaRPr lang="en-GB" altLang="x-none" b="0">
              <a:solidFill>
                <a:srgbClr val="0717FF"/>
              </a:solidFill>
            </a:endParaRPr>
          </a:p>
          <a:p>
            <a:pPr>
              <a:spcBef>
                <a:spcPct val="50000"/>
              </a:spcBef>
              <a:buFontTx/>
              <a:buNone/>
            </a:pPr>
            <a:r>
              <a:rPr lang="en-GB" altLang="x-none" sz="2400"/>
              <a:t>Translational Science</a:t>
            </a:r>
          </a:p>
          <a:p>
            <a:pPr>
              <a:spcBef>
                <a:spcPct val="50000"/>
              </a:spcBef>
              <a:buFontTx/>
              <a:buNone/>
            </a:pPr>
            <a:r>
              <a:rPr lang="en-GB" altLang="x-none" sz="2400"/>
              <a:t>Translational bioinformatics</a:t>
            </a:r>
          </a:p>
          <a:p>
            <a:pPr>
              <a:spcBef>
                <a:spcPct val="50000"/>
              </a:spcBef>
              <a:buFontTx/>
              <a:buNone/>
            </a:pPr>
            <a:r>
              <a:rPr lang="en-GB" altLang="x-none" sz="2400"/>
              <a:t>Translational genetics</a:t>
            </a:r>
          </a:p>
          <a:p>
            <a:pPr>
              <a:spcBef>
                <a:spcPct val="50000"/>
              </a:spcBef>
              <a:buFontTx/>
              <a:buNone/>
            </a:pPr>
            <a:r>
              <a:rPr lang="en-GB" altLang="x-none" sz="2400"/>
              <a:t>Translational genomics</a:t>
            </a:r>
          </a:p>
          <a:p>
            <a:pPr>
              <a:spcBef>
                <a:spcPct val="50000"/>
              </a:spcBef>
              <a:buFontTx/>
              <a:buNone/>
            </a:pPr>
            <a:r>
              <a:rPr lang="en-GB" altLang="x-none" sz="2400"/>
              <a:t>Cancer Bioinformatics</a:t>
            </a:r>
          </a:p>
          <a:p>
            <a:pPr>
              <a:spcBef>
                <a:spcPct val="50000"/>
              </a:spcBef>
              <a:buFontTx/>
              <a:buNone/>
            </a:pPr>
            <a:r>
              <a:rPr lang="en-GB" altLang="x-none" sz="2400"/>
              <a:t>Neuro Bioinformatics</a:t>
            </a:r>
          </a:p>
          <a:p>
            <a:pPr>
              <a:spcBef>
                <a:spcPct val="50000"/>
              </a:spcBef>
              <a:buFontTx/>
              <a:buNone/>
            </a:pPr>
            <a:r>
              <a:rPr lang="en-GB" altLang="x-none" sz="2400"/>
              <a:t>Plant Bioinformatics</a:t>
            </a:r>
          </a:p>
          <a:p>
            <a:pPr>
              <a:spcBef>
                <a:spcPct val="50000"/>
              </a:spcBef>
              <a:buFontTx/>
              <a:buNone/>
            </a:pPr>
            <a:r>
              <a:rPr lang="en-GB" altLang="x-none" sz="2400"/>
              <a:t>Clinical Bioinformatics</a:t>
            </a:r>
          </a:p>
          <a:p>
            <a:pPr>
              <a:spcBef>
                <a:spcPct val="50000"/>
              </a:spcBef>
              <a:buFontTx/>
              <a:buNone/>
            </a:pPr>
            <a:r>
              <a:rPr lang="en-GB" altLang="x-none" sz="2400"/>
              <a:t>Evolutionary Bioinformatics</a:t>
            </a:r>
          </a:p>
          <a:p>
            <a:pPr>
              <a:spcBef>
                <a:spcPct val="50000"/>
              </a:spcBef>
              <a:buFontTx/>
              <a:buNone/>
            </a:pPr>
            <a:r>
              <a:rPr lang="en-GB" altLang="x-none" sz="2400"/>
              <a:t>Bioinformatics &amp; system Biology</a:t>
            </a:r>
          </a:p>
          <a:p>
            <a:pPr>
              <a:spcBef>
                <a:spcPct val="50000"/>
              </a:spcBef>
              <a:buFontTx/>
              <a:buNone/>
            </a:pPr>
            <a:r>
              <a:rPr lang="en-GB" altLang="x-none" sz="2400"/>
              <a:t>…..</a:t>
            </a:r>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Text Box 4"/>
          <p:cNvSpPr txBox="1">
            <a:spLocks noChangeArrowheads="1"/>
          </p:cNvSpPr>
          <p:nvPr/>
        </p:nvSpPr>
        <p:spPr bwMode="auto">
          <a:xfrm>
            <a:off x="0" y="152400"/>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dirty="0">
                <a:solidFill>
                  <a:srgbClr val="0717FF"/>
                </a:solidFill>
                <a:latin typeface="Helvetica" charset="0"/>
              </a:rPr>
              <a:t>Bioinformatics Challenges and Perspectives</a:t>
            </a:r>
            <a:endParaRPr lang="en-GB" altLang="x-none" sz="2400" b="0" dirty="0">
              <a:solidFill>
                <a:srgbClr val="0717FF"/>
              </a:solidFill>
            </a:endParaRPr>
          </a:p>
        </p:txBody>
      </p:sp>
      <p:sp>
        <p:nvSpPr>
          <p:cNvPr id="293890" name="Text Box 5"/>
          <p:cNvSpPr txBox="1">
            <a:spLocks noChangeArrowheads="1"/>
          </p:cNvSpPr>
          <p:nvPr/>
        </p:nvSpPr>
        <p:spPr bwMode="auto">
          <a:xfrm>
            <a:off x="228600" y="914400"/>
            <a:ext cx="8763000" cy="179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B0817"/>
                </a:solidFill>
                <a:latin typeface="Helvetica" charset="0"/>
              </a:rPr>
              <a:t>•</a:t>
            </a:r>
            <a:r>
              <a:rPr lang="en-GB" altLang="x-none" sz="2400">
                <a:latin typeface="Helvetica" charset="0"/>
              </a:rPr>
              <a:t> Bioinformatics is a fascinating research domain offering many opportunities for Biologists, Mathematicians, Statisticians, Computer scientists and soon for Doctors, Clinicians,…</a:t>
            </a:r>
          </a:p>
        </p:txBody>
      </p:sp>
      <p:sp>
        <p:nvSpPr>
          <p:cNvPr id="293891" name="Text Box 6"/>
          <p:cNvSpPr txBox="1">
            <a:spLocks noChangeArrowheads="1"/>
          </p:cNvSpPr>
          <p:nvPr/>
        </p:nvSpPr>
        <p:spPr bwMode="auto">
          <a:xfrm>
            <a:off x="0" y="3048000"/>
            <a:ext cx="9144000" cy="9461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dirty="0">
                <a:solidFill>
                  <a:srgbClr val="FB0817"/>
                </a:solidFill>
                <a:latin typeface="Helvetica" charset="0"/>
              </a:rPr>
              <a:t>==&gt;</a:t>
            </a:r>
            <a:r>
              <a:rPr lang="en-GB" altLang="x-none" sz="2800" dirty="0">
                <a:latin typeface="Helvetica" charset="0"/>
              </a:rPr>
              <a:t> Soon: Biology </a:t>
            </a:r>
            <a:r>
              <a:rPr lang="en-GB" altLang="x-none" sz="2800" i="1" dirty="0">
                <a:latin typeface="Helvetica" charset="0"/>
              </a:rPr>
              <a:t>in silico</a:t>
            </a:r>
            <a:r>
              <a:rPr lang="en-GB" altLang="x-none" sz="2800" dirty="0">
                <a:latin typeface="Helvetica" charset="0"/>
              </a:rPr>
              <a:t> with discovery applications in wet Labs.</a:t>
            </a:r>
            <a:endParaRPr lang="en-GB" altLang="x-none" sz="2400" b="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5937" name="Text Box 2"/>
          <p:cNvSpPr txBox="1">
            <a:spLocks noChangeArrowheads="1"/>
          </p:cNvSpPr>
          <p:nvPr/>
        </p:nvSpPr>
        <p:spPr bwMode="auto">
          <a:xfrm>
            <a:off x="76200" y="1455738"/>
            <a:ext cx="8991600" cy="3725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B0817"/>
                </a:solidFill>
                <a:latin typeface="Helvetica" charset="0"/>
              </a:rPr>
              <a:t>•</a:t>
            </a:r>
            <a:r>
              <a:rPr lang="en-GB" altLang="x-none" sz="2800">
                <a:latin typeface="Helvetica" charset="0"/>
              </a:rPr>
              <a:t> </a:t>
            </a:r>
            <a:r>
              <a:rPr lang="en-GB" altLang="x-none" sz="2800" i="1">
                <a:latin typeface="Helvetica" charset="0"/>
              </a:rPr>
              <a:t>in silico</a:t>
            </a:r>
            <a:r>
              <a:rPr lang="en-GB" altLang="x-none" sz="2800">
                <a:latin typeface="Helvetica" charset="0"/>
              </a:rPr>
              <a:t> research in Biology</a:t>
            </a:r>
          </a:p>
          <a:p>
            <a:pPr>
              <a:spcBef>
                <a:spcPct val="50000"/>
              </a:spcBef>
              <a:buFontTx/>
              <a:buNone/>
            </a:pPr>
            <a:r>
              <a:rPr lang="en-GB" altLang="x-none" sz="2800">
                <a:solidFill>
                  <a:srgbClr val="FB0817"/>
                </a:solidFill>
                <a:latin typeface="Helvetica" charset="0"/>
              </a:rPr>
              <a:t>•</a:t>
            </a:r>
            <a:r>
              <a:rPr lang="en-GB" altLang="x-none" sz="2800">
                <a:latin typeface="Helvetica" charset="0"/>
              </a:rPr>
              <a:t> Multidisciplinarity</a:t>
            </a:r>
          </a:p>
          <a:p>
            <a:pPr>
              <a:spcBef>
                <a:spcPct val="50000"/>
              </a:spcBef>
              <a:buFontTx/>
              <a:buNone/>
            </a:pPr>
            <a:r>
              <a:rPr lang="en-GB" altLang="x-none" sz="2800">
                <a:solidFill>
                  <a:srgbClr val="FB0817"/>
                </a:solidFill>
                <a:latin typeface="Helvetica" charset="0"/>
              </a:rPr>
              <a:t>•</a:t>
            </a:r>
            <a:r>
              <a:rPr lang="en-GB" altLang="x-none" sz="2800">
                <a:latin typeface="Helvetica" charset="0"/>
              </a:rPr>
              <a:t> Computational/Storage capacities</a:t>
            </a:r>
          </a:p>
          <a:p>
            <a:pPr>
              <a:spcBef>
                <a:spcPct val="50000"/>
              </a:spcBef>
              <a:buFontTx/>
              <a:buNone/>
            </a:pPr>
            <a:r>
              <a:rPr lang="en-GB" altLang="x-none" sz="2800">
                <a:solidFill>
                  <a:srgbClr val="FB0817"/>
                </a:solidFill>
                <a:latin typeface="Helvetica" charset="0"/>
              </a:rPr>
              <a:t>•</a:t>
            </a:r>
            <a:r>
              <a:rPr lang="en-GB" altLang="x-none" sz="2800">
                <a:latin typeface="Helvetica" charset="0"/>
              </a:rPr>
              <a:t> Big Genomics Data</a:t>
            </a:r>
          </a:p>
          <a:p>
            <a:pPr>
              <a:spcBef>
                <a:spcPct val="50000"/>
              </a:spcBef>
              <a:buFontTx/>
              <a:buNone/>
            </a:pPr>
            <a:r>
              <a:rPr lang="en-GB" altLang="x-none" sz="2800">
                <a:solidFill>
                  <a:srgbClr val="FB0817"/>
                </a:solidFill>
                <a:latin typeface="Helvetica" charset="0"/>
              </a:rPr>
              <a:t>•</a:t>
            </a:r>
            <a:r>
              <a:rPr lang="en-GB" altLang="x-none" sz="2800">
                <a:latin typeface="Helvetica" charset="0"/>
              </a:rPr>
              <a:t> Statistical/multidimensional methods</a:t>
            </a:r>
          </a:p>
          <a:p>
            <a:pPr>
              <a:spcBef>
                <a:spcPct val="50000"/>
              </a:spcBef>
              <a:buFontTx/>
              <a:buNone/>
            </a:pPr>
            <a:r>
              <a:rPr lang="en-GB" altLang="x-none" sz="2800">
                <a:solidFill>
                  <a:srgbClr val="FB0817"/>
                </a:solidFill>
                <a:latin typeface="Helvetica" charset="0"/>
              </a:rPr>
              <a:t>•</a:t>
            </a:r>
            <a:r>
              <a:rPr lang="en-GB" altLang="x-none" sz="2800">
                <a:latin typeface="Helvetica" charset="0"/>
              </a:rPr>
              <a:t> Algorithmics/Mathematics</a:t>
            </a:r>
            <a:endParaRPr lang="en-GB" altLang="x-none" sz="2800" b="0"/>
          </a:p>
        </p:txBody>
      </p:sp>
      <p:sp>
        <p:nvSpPr>
          <p:cNvPr id="295938" name="Text Box 3"/>
          <p:cNvSpPr txBox="1">
            <a:spLocks noChangeArrowheads="1"/>
          </p:cNvSpPr>
          <p:nvPr/>
        </p:nvSpPr>
        <p:spPr bwMode="auto">
          <a:xfrm>
            <a:off x="914400" y="304800"/>
            <a:ext cx="7239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latin typeface="Helvetica" charset="0"/>
              </a:rPr>
              <a:t>Bioinformatics Work environment</a:t>
            </a:r>
            <a:endParaRPr lang="en-GB" altLang="x-none" sz="2800">
              <a:latin typeface="Helvetica" charset="0"/>
            </a:endParaRPr>
          </a:p>
        </p:txBody>
      </p:sp>
    </p:spTree>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985" name="Text Box 3"/>
          <p:cNvSpPr txBox="1">
            <a:spLocks noChangeArrowheads="1"/>
          </p:cNvSpPr>
          <p:nvPr/>
        </p:nvSpPr>
        <p:spPr bwMode="auto">
          <a:xfrm>
            <a:off x="0" y="2682875"/>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B0817"/>
                </a:solidFill>
              </a:rPr>
              <a:t>•</a:t>
            </a:r>
            <a:r>
              <a:rPr lang="en-GB" altLang="x-none" sz="2400"/>
              <a:t> Build accurate models and simulations of a variety of biological processes</a:t>
            </a:r>
            <a:r>
              <a:rPr lang="en-GB" altLang="x-none" sz="2400" b="0"/>
              <a:t> </a:t>
            </a:r>
          </a:p>
        </p:txBody>
      </p:sp>
      <p:sp>
        <p:nvSpPr>
          <p:cNvPr id="297986" name="Text Box 3"/>
          <p:cNvSpPr txBox="1">
            <a:spLocks noChangeArrowheads="1"/>
          </p:cNvSpPr>
          <p:nvPr/>
        </p:nvSpPr>
        <p:spPr bwMode="auto">
          <a:xfrm>
            <a:off x="1371600" y="152400"/>
            <a:ext cx="6553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rPr>
              <a:t>Bioinformatics challenges</a:t>
            </a:r>
            <a:endParaRPr lang="en-GB" altLang="x-none" sz="2400">
              <a:solidFill>
                <a:srgbClr val="000000"/>
              </a:solidFill>
            </a:endParaRPr>
          </a:p>
        </p:txBody>
      </p:sp>
      <p:sp>
        <p:nvSpPr>
          <p:cNvPr id="297987" name="Text Box 5"/>
          <p:cNvSpPr txBox="1">
            <a:spLocks noChangeArrowheads="1"/>
          </p:cNvSpPr>
          <p:nvPr/>
        </p:nvSpPr>
        <p:spPr bwMode="auto">
          <a:xfrm>
            <a:off x="0" y="1066800"/>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t> Analysing, integrating and exploiting quantitative data</a:t>
            </a:r>
            <a:endParaRPr lang="en-GB" altLang="x-none" sz="2400" b="0"/>
          </a:p>
        </p:txBody>
      </p:sp>
      <p:sp>
        <p:nvSpPr>
          <p:cNvPr id="297988" name="Text Box 6"/>
          <p:cNvSpPr txBox="1">
            <a:spLocks noChangeArrowheads="1"/>
          </p:cNvSpPr>
          <p:nvPr/>
        </p:nvSpPr>
        <p:spPr bwMode="auto">
          <a:xfrm>
            <a:off x="0" y="1676400"/>
            <a:ext cx="9296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t> Generating new knowledge and hypotheses to guide experiments</a:t>
            </a:r>
            <a:endParaRPr lang="en-GB" altLang="x-none" sz="2400" b="0"/>
          </a:p>
        </p:txBody>
      </p:sp>
      <p:sp>
        <p:nvSpPr>
          <p:cNvPr id="297989" name="Rectangle 7"/>
          <p:cNvSpPr>
            <a:spLocks noChangeArrowheads="1"/>
          </p:cNvSpPr>
          <p:nvPr/>
        </p:nvSpPr>
        <p:spPr bwMode="auto">
          <a:xfrm>
            <a:off x="0" y="3705225"/>
            <a:ext cx="9144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t> Need for computational infrastructure that supports data processing, sharing and providing training resources that will allow researchers to better understand, handle, and compare large datasets</a:t>
            </a:r>
          </a:p>
        </p:txBody>
      </p:sp>
      <p:sp>
        <p:nvSpPr>
          <p:cNvPr id="297990" name="Text Box 8"/>
          <p:cNvSpPr txBox="1">
            <a:spLocks noChangeArrowheads="1"/>
          </p:cNvSpPr>
          <p:nvPr/>
        </p:nvSpPr>
        <p:spPr bwMode="auto">
          <a:xfrm>
            <a:off x="0" y="5518150"/>
            <a:ext cx="9144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t> Technologies continue to improve, there will be an ever continuous need to develop algorithms capable of delivering computing improvements</a:t>
            </a:r>
          </a:p>
        </p:txBody>
      </p:sp>
    </p:spTree>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0033" name="Text Box 3"/>
          <p:cNvSpPr txBox="1">
            <a:spLocks noChangeArrowheads="1"/>
          </p:cNvSpPr>
          <p:nvPr/>
        </p:nvSpPr>
        <p:spPr bwMode="auto">
          <a:xfrm>
            <a:off x="1371600" y="44450"/>
            <a:ext cx="6553200" cy="641350"/>
          </a:xfrm>
          <a:prstGeom prst="rect">
            <a:avLst/>
          </a:prstGeom>
          <a:solidFill>
            <a:srgbClr val="FFF05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rPr>
              <a:t>Bioinformatics challenges</a:t>
            </a:r>
            <a:endParaRPr lang="en-GB" altLang="x-none" sz="2400">
              <a:solidFill>
                <a:srgbClr val="000000"/>
              </a:solidFill>
            </a:endParaRPr>
          </a:p>
        </p:txBody>
      </p:sp>
      <p:sp>
        <p:nvSpPr>
          <p:cNvPr id="300034" name="Rectangle 7"/>
          <p:cNvSpPr>
            <a:spLocks noChangeArrowheads="1"/>
          </p:cNvSpPr>
          <p:nvPr/>
        </p:nvSpPr>
        <p:spPr bwMode="auto">
          <a:xfrm>
            <a:off x="0" y="3284538"/>
            <a:ext cx="9144000"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B0817"/>
                </a:solidFill>
              </a:rPr>
              <a:t>•</a:t>
            </a:r>
            <a:r>
              <a:rPr lang="en-GB" altLang="x-none" sz="2400"/>
              <a:t> Need for computational infrastructure </a:t>
            </a:r>
            <a:r>
              <a:rPr lang="en-GB" altLang="x-none" sz="2400">
                <a:solidFill>
                  <a:srgbClr val="FF0000"/>
                </a:solidFill>
              </a:rPr>
              <a:t>that supports data processing, sharing and providing training resources that will allow researchers to better understand, handle, and compare large datasets</a:t>
            </a:r>
          </a:p>
        </p:txBody>
      </p:sp>
      <p:sp>
        <p:nvSpPr>
          <p:cNvPr id="300035" name="Text Box 8"/>
          <p:cNvSpPr txBox="1">
            <a:spLocks noChangeArrowheads="1"/>
          </p:cNvSpPr>
          <p:nvPr/>
        </p:nvSpPr>
        <p:spPr bwMode="auto">
          <a:xfrm>
            <a:off x="0" y="5229225"/>
            <a:ext cx="91440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B0817"/>
                </a:solidFill>
              </a:rPr>
              <a:t>•</a:t>
            </a:r>
            <a:r>
              <a:rPr lang="en-GB" altLang="x-none" sz="2400"/>
              <a:t> </a:t>
            </a:r>
            <a:r>
              <a:rPr lang="en-GB" altLang="x-none" sz="2400">
                <a:solidFill>
                  <a:srgbClr val="0717FF"/>
                </a:solidFill>
              </a:rPr>
              <a:t>Technologies continue to improve, there will be an ever continuous need to develop algorithms capable of delivering computing improvements</a:t>
            </a:r>
          </a:p>
        </p:txBody>
      </p:sp>
      <p:sp>
        <p:nvSpPr>
          <p:cNvPr id="300036" name="Text Box 4"/>
          <p:cNvSpPr txBox="1">
            <a:spLocks noChangeArrowheads="1"/>
          </p:cNvSpPr>
          <p:nvPr/>
        </p:nvSpPr>
        <p:spPr bwMode="auto">
          <a:xfrm>
            <a:off x="76200" y="908050"/>
            <a:ext cx="9067800"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B0817"/>
                </a:solidFill>
              </a:rPr>
              <a:t>•</a:t>
            </a:r>
            <a:r>
              <a:rPr lang="en-GB" altLang="x-none" sz="2400">
                <a:solidFill>
                  <a:srgbClr val="0717FF"/>
                </a:solidFill>
              </a:rPr>
              <a:t> </a:t>
            </a:r>
            <a:r>
              <a:rPr lang="en-GB" altLang="x-none" sz="2800">
                <a:solidFill>
                  <a:srgbClr val="0717FF"/>
                </a:solidFill>
              </a:rPr>
              <a:t>Bioinformatics research tools are now common practice in bioscience laboratories and the impact of bioinformatics on medicine, ecology, and cell biology is expected to increase continuously.</a:t>
            </a:r>
          </a:p>
        </p:txBody>
      </p:sp>
    </p:spTree>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Oval 2"/>
          <p:cNvSpPr>
            <a:spLocks noChangeArrowheads="1"/>
          </p:cNvSpPr>
          <p:nvPr/>
        </p:nvSpPr>
        <p:spPr bwMode="auto">
          <a:xfrm>
            <a:off x="533400" y="304800"/>
            <a:ext cx="7848600" cy="4724400"/>
          </a:xfrm>
          <a:prstGeom prst="ellipse">
            <a:avLst/>
          </a:prstGeom>
          <a:solidFill>
            <a:srgbClr val="FFFF00"/>
          </a:solidFill>
          <a:ln w="38100">
            <a:solidFill>
              <a:srgbClr val="0717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302082" name="Text Box 3"/>
          <p:cNvSpPr txBox="1">
            <a:spLocks noChangeArrowheads="1"/>
          </p:cNvSpPr>
          <p:nvPr/>
        </p:nvSpPr>
        <p:spPr bwMode="auto">
          <a:xfrm>
            <a:off x="2971800" y="6096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Genome Sequences</a:t>
            </a:r>
            <a:endParaRPr lang="en-GB" altLang="x-none" sz="2400" b="0"/>
          </a:p>
        </p:txBody>
      </p:sp>
      <p:sp>
        <p:nvSpPr>
          <p:cNvPr id="302083" name="Text Box 4"/>
          <p:cNvSpPr txBox="1">
            <a:spLocks noChangeArrowheads="1"/>
          </p:cNvSpPr>
          <p:nvPr/>
        </p:nvSpPr>
        <p:spPr bwMode="auto">
          <a:xfrm>
            <a:off x="1371600" y="15240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Genetics</a:t>
            </a:r>
            <a:endParaRPr lang="en-GB" altLang="x-none" sz="2400" b="0"/>
          </a:p>
        </p:txBody>
      </p:sp>
      <p:sp>
        <p:nvSpPr>
          <p:cNvPr id="302084" name="Text Box 5"/>
          <p:cNvSpPr txBox="1">
            <a:spLocks noChangeArrowheads="1"/>
          </p:cNvSpPr>
          <p:nvPr/>
        </p:nvSpPr>
        <p:spPr bwMode="auto">
          <a:xfrm>
            <a:off x="3276600" y="15240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Transcriptome</a:t>
            </a:r>
            <a:endParaRPr lang="en-GB" altLang="x-none" sz="2400" b="0"/>
          </a:p>
        </p:txBody>
      </p:sp>
      <p:sp>
        <p:nvSpPr>
          <p:cNvPr id="302085" name="Text Box 6"/>
          <p:cNvSpPr txBox="1">
            <a:spLocks noChangeArrowheads="1"/>
          </p:cNvSpPr>
          <p:nvPr/>
        </p:nvSpPr>
        <p:spPr bwMode="auto">
          <a:xfrm>
            <a:off x="5867400" y="15240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Proteome</a:t>
            </a:r>
            <a:endParaRPr lang="en-GB" altLang="x-none" sz="2400" b="0"/>
          </a:p>
        </p:txBody>
      </p:sp>
      <p:sp>
        <p:nvSpPr>
          <p:cNvPr id="302086" name="Text Box 7"/>
          <p:cNvSpPr txBox="1">
            <a:spLocks noChangeArrowheads="1"/>
          </p:cNvSpPr>
          <p:nvPr/>
        </p:nvSpPr>
        <p:spPr bwMode="auto">
          <a:xfrm>
            <a:off x="990600" y="24384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Metabolic pathways</a:t>
            </a:r>
            <a:endParaRPr lang="en-GB" altLang="x-none" sz="2400" b="0"/>
          </a:p>
        </p:txBody>
      </p:sp>
      <p:sp>
        <p:nvSpPr>
          <p:cNvPr id="302087" name="Text Box 8"/>
          <p:cNvSpPr txBox="1">
            <a:spLocks noChangeArrowheads="1"/>
          </p:cNvSpPr>
          <p:nvPr/>
        </p:nvSpPr>
        <p:spPr bwMode="auto">
          <a:xfrm>
            <a:off x="5334000" y="24384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Structure</a:t>
            </a:r>
            <a:endParaRPr lang="en-GB" altLang="x-none" sz="2400" b="0"/>
          </a:p>
        </p:txBody>
      </p:sp>
      <p:sp>
        <p:nvSpPr>
          <p:cNvPr id="302088" name="Text Box 9"/>
          <p:cNvSpPr txBox="1">
            <a:spLocks noChangeArrowheads="1"/>
          </p:cNvSpPr>
          <p:nvPr/>
        </p:nvSpPr>
        <p:spPr bwMode="auto">
          <a:xfrm>
            <a:off x="1524000" y="32766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Literature</a:t>
            </a:r>
            <a:endParaRPr lang="en-GB" altLang="x-none" sz="2400" b="0"/>
          </a:p>
        </p:txBody>
      </p:sp>
      <p:sp>
        <p:nvSpPr>
          <p:cNvPr id="302089" name="Text Box 10"/>
          <p:cNvSpPr txBox="1">
            <a:spLocks noChangeArrowheads="1"/>
          </p:cNvSpPr>
          <p:nvPr/>
        </p:nvSpPr>
        <p:spPr bwMode="auto">
          <a:xfrm>
            <a:off x="4343400" y="32004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Comparative genomics</a:t>
            </a:r>
            <a:endParaRPr lang="en-GB" altLang="x-none" sz="2400" b="0"/>
          </a:p>
        </p:txBody>
      </p:sp>
      <p:sp>
        <p:nvSpPr>
          <p:cNvPr id="302090" name="Text Box 11"/>
          <p:cNvSpPr txBox="1">
            <a:spLocks noChangeArrowheads="1"/>
          </p:cNvSpPr>
          <p:nvPr/>
        </p:nvSpPr>
        <p:spPr bwMode="auto">
          <a:xfrm>
            <a:off x="2971800" y="3886200"/>
            <a:ext cx="3200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FB0817"/>
                </a:solidFill>
              </a:rPr>
              <a:t>Bioinformatics</a:t>
            </a:r>
            <a:endParaRPr lang="en-GB" altLang="x-none" sz="2400" b="0"/>
          </a:p>
        </p:txBody>
      </p:sp>
      <p:sp>
        <p:nvSpPr>
          <p:cNvPr id="302091" name="Line 12"/>
          <p:cNvSpPr>
            <a:spLocks noChangeShapeType="1"/>
          </p:cNvSpPr>
          <p:nvPr/>
        </p:nvSpPr>
        <p:spPr bwMode="auto">
          <a:xfrm>
            <a:off x="4495800" y="4419600"/>
            <a:ext cx="0" cy="1219200"/>
          </a:xfrm>
          <a:prstGeom prst="line">
            <a:avLst/>
          </a:prstGeom>
          <a:noFill/>
          <a:ln w="57150">
            <a:solidFill>
              <a:srgbClr val="0717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02092" name="Text Box 13"/>
          <p:cNvSpPr txBox="1">
            <a:spLocks noChangeArrowheads="1"/>
          </p:cNvSpPr>
          <p:nvPr/>
        </p:nvSpPr>
        <p:spPr bwMode="auto">
          <a:xfrm>
            <a:off x="990600" y="6019800"/>
            <a:ext cx="7543800" cy="579438"/>
          </a:xfrm>
          <a:prstGeom prst="rect">
            <a:avLst/>
          </a:prstGeom>
          <a:solidFill>
            <a:srgbClr val="FFFF00"/>
          </a:solidFill>
          <a:ln>
            <a:noFill/>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i="1">
                <a:solidFill>
                  <a:srgbClr val="FB0817"/>
                </a:solidFill>
              </a:rPr>
              <a:t>in silico</a:t>
            </a:r>
            <a:r>
              <a:rPr lang="en-GB" altLang="x-none">
                <a:solidFill>
                  <a:srgbClr val="FB0817"/>
                </a:solidFill>
              </a:rPr>
              <a:t> models / wet lab experiments</a:t>
            </a:r>
            <a:endParaRPr lang="en-GB" altLang="x-none" sz="2400" b="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4129" name="ZoneTexte 1"/>
          <p:cNvSpPr txBox="1">
            <a:spLocks noChangeArrowheads="1"/>
          </p:cNvSpPr>
          <p:nvPr/>
        </p:nvSpPr>
        <p:spPr bwMode="auto">
          <a:xfrm>
            <a:off x="827088" y="188913"/>
            <a:ext cx="7848600" cy="10763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717FF"/>
                </a:solidFill>
              </a:rPr>
              <a:t>All Biology is Computational Biology</a:t>
            </a:r>
          </a:p>
          <a:p>
            <a:pPr algn="ctr">
              <a:spcBef>
                <a:spcPct val="0"/>
              </a:spcBef>
              <a:buFontTx/>
              <a:buNone/>
            </a:pPr>
            <a:endParaRPr lang="en-GB" altLang="x-none"/>
          </a:p>
        </p:txBody>
      </p:sp>
      <p:sp>
        <p:nvSpPr>
          <p:cNvPr id="304130" name="ZoneTexte 2"/>
          <p:cNvSpPr txBox="1">
            <a:spLocks noChangeArrowheads="1"/>
          </p:cNvSpPr>
          <p:nvPr/>
        </p:nvSpPr>
        <p:spPr bwMode="auto">
          <a:xfrm>
            <a:off x="827088" y="908050"/>
            <a:ext cx="784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fr-FR" altLang="x-none" sz="2400"/>
              <a:t>Markowetz F (2017). PLoS Biol 15(3): e2002050.</a:t>
            </a:r>
          </a:p>
        </p:txBody>
      </p:sp>
      <p:sp>
        <p:nvSpPr>
          <p:cNvPr id="304131" name="ZoneTexte 3"/>
          <p:cNvSpPr txBox="1">
            <a:spLocks noChangeArrowheads="1"/>
          </p:cNvSpPr>
          <p:nvPr/>
        </p:nvSpPr>
        <p:spPr bwMode="auto">
          <a:xfrm>
            <a:off x="0" y="1700213"/>
            <a:ext cx="90360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0717FF"/>
                </a:solidFill>
              </a:rPr>
              <a:t>•</a:t>
            </a:r>
            <a:r>
              <a:rPr lang="en-GB" altLang="x-none" sz="2400"/>
              <a:t> Computational thinking and techniques are so central to the quest of understanding life that today all biology is computational biology</a:t>
            </a:r>
          </a:p>
        </p:txBody>
      </p:sp>
      <p:sp>
        <p:nvSpPr>
          <p:cNvPr id="304132" name="ZoneTexte 4"/>
          <p:cNvSpPr txBox="1">
            <a:spLocks noChangeArrowheads="1"/>
          </p:cNvSpPr>
          <p:nvPr/>
        </p:nvSpPr>
        <p:spPr bwMode="auto">
          <a:xfrm>
            <a:off x="0" y="3241675"/>
            <a:ext cx="903605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0717FF"/>
                </a:solidFill>
              </a:rPr>
              <a:t>•</a:t>
            </a:r>
            <a:r>
              <a:rPr lang="en-GB" altLang="x-none" sz="2400"/>
              <a:t> The next modern synthesis in biology will be driven by mathematical, statistical, and computational methods being absorbed into mainstream biological training, turning biology into a quantitative science.</a:t>
            </a:r>
          </a:p>
        </p:txBody>
      </p:sp>
      <p:sp>
        <p:nvSpPr>
          <p:cNvPr id="6" name="Rectangle 5"/>
          <p:cNvSpPr>
            <a:spLocks noChangeArrowheads="1"/>
          </p:cNvSpPr>
          <p:nvPr/>
        </p:nvSpPr>
        <p:spPr bwMode="auto">
          <a:xfrm>
            <a:off x="179388" y="5165725"/>
            <a:ext cx="7993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0717FF"/>
                </a:solidFill>
                <a:latin typeface="Helvetica" charset="0"/>
              </a:rPr>
              <a:t>Computational biology brings order into our understanding of life</a:t>
            </a:r>
          </a:p>
        </p:txBody>
      </p:sp>
      <p:sp>
        <p:nvSpPr>
          <p:cNvPr id="7" name="Rectangle 6"/>
          <p:cNvSpPr>
            <a:spLocks noChangeArrowheads="1"/>
          </p:cNvSpPr>
          <p:nvPr/>
        </p:nvSpPr>
        <p:spPr bwMode="auto">
          <a:xfrm>
            <a:off x="179388" y="5568950"/>
            <a:ext cx="568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0717FF"/>
                </a:solidFill>
                <a:latin typeface="Helvetica" charset="0"/>
              </a:rPr>
              <a:t>Computational biology lets you see the big picture</a:t>
            </a:r>
          </a:p>
        </p:txBody>
      </p:sp>
      <p:sp>
        <p:nvSpPr>
          <p:cNvPr id="8" name="Rectangle 7"/>
          <p:cNvSpPr>
            <a:spLocks noChangeArrowheads="1"/>
          </p:cNvSpPr>
          <p:nvPr/>
        </p:nvSpPr>
        <p:spPr bwMode="auto">
          <a:xfrm>
            <a:off x="179388" y="5929313"/>
            <a:ext cx="6913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0717FF"/>
                </a:solidFill>
                <a:latin typeface="Helvetica" charset="0"/>
              </a:rPr>
              <a:t>Computational biology provides an atlas of life</a:t>
            </a:r>
          </a:p>
        </p:txBody>
      </p:sp>
      <p:sp>
        <p:nvSpPr>
          <p:cNvPr id="9" name="Rectangle 8"/>
          <p:cNvSpPr>
            <a:spLocks noChangeArrowheads="1"/>
          </p:cNvSpPr>
          <p:nvPr/>
        </p:nvSpPr>
        <p:spPr bwMode="auto">
          <a:xfrm>
            <a:off x="179388" y="6289675"/>
            <a:ext cx="66246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800">
                <a:solidFill>
                  <a:srgbClr val="0717FF"/>
                </a:solidFill>
                <a:latin typeface="Helvetica" charset="0"/>
              </a:rPr>
              <a:t>Computational biology turns ideas into hypotheses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1000"/>
                            </p:stCondLst>
                            <p:childTnLst>
                              <p:par>
                                <p:cTn id="10" presetID="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2000"/>
                            </p:stCondLst>
                            <p:childTnLst>
                              <p:par>
                                <p:cTn id="15" presetID="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ppt_x"/>
                                          </p:val>
                                        </p:tav>
                                        <p:tav tm="100000">
                                          <p:val>
                                            <p:strVal val="#ppt_x"/>
                                          </p:val>
                                        </p:tav>
                                      </p:tavLst>
                                    </p:anim>
                                    <p:anim calcmode="lin" valueType="num">
                                      <p:cBhvr additive="base">
                                        <p:cTn id="18" dur="1000" fill="hold"/>
                                        <p:tgtEl>
                                          <p:spTgt spid="8"/>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3000"/>
                            </p:stCondLst>
                            <p:childTnLst>
                              <p:par>
                                <p:cTn id="20" presetID="2" presetClass="entr" presetSubtype="1"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ppt_x"/>
                                          </p:val>
                                        </p:tav>
                                        <p:tav tm="100000">
                                          <p:val>
                                            <p:strVal val="#ppt_x"/>
                                          </p:val>
                                        </p:tav>
                                      </p:tavLst>
                                    </p:anim>
                                    <p:anim calcmode="lin" valueType="num">
                                      <p:cBhvr additive="base">
                                        <p:cTn id="23"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3"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765175"/>
            <a:ext cx="8001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154" name="ZoneTexte 2"/>
          <p:cNvSpPr txBox="1">
            <a:spLocks noChangeArrowheads="1"/>
          </p:cNvSpPr>
          <p:nvPr/>
        </p:nvSpPr>
        <p:spPr bwMode="auto">
          <a:xfrm>
            <a:off x="179388" y="-26988"/>
            <a:ext cx="8856662" cy="10779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717FF"/>
                </a:solidFill>
              </a:rPr>
              <a:t>How bioinformatics tools are bringing genetic analysis to the masses</a:t>
            </a:r>
          </a:p>
        </p:txBody>
      </p:sp>
      <p:sp>
        <p:nvSpPr>
          <p:cNvPr id="305155" name="ZoneTexte 3"/>
          <p:cNvSpPr txBox="1">
            <a:spLocks noChangeArrowheads="1"/>
          </p:cNvSpPr>
          <p:nvPr/>
        </p:nvSpPr>
        <p:spPr bwMode="auto">
          <a:xfrm>
            <a:off x="0" y="6381750"/>
            <a:ext cx="9144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400">
                <a:solidFill>
                  <a:srgbClr val="0717FF"/>
                </a:solidFill>
              </a:rPr>
              <a:t>http://</a:t>
            </a:r>
            <a:r>
              <a:rPr lang="fr-FR" altLang="x-none" sz="1400" err="1">
                <a:solidFill>
                  <a:srgbClr val="0717FF"/>
                </a:solidFill>
              </a:rPr>
              <a:t>www.nature.com</a:t>
            </a:r>
            <a:r>
              <a:rPr lang="fr-FR" altLang="x-none" sz="1400">
                <a:solidFill>
                  <a:srgbClr val="0717FF"/>
                </a:solidFill>
              </a:rPr>
              <a:t>/news/how-bioinformatics-tools-are-bringing-genetic-analysis-to-the-masses-1.21545?WT.mc_id=SFB_NNEWS_1508_RHBox</a:t>
            </a:r>
          </a:p>
        </p:txBody>
      </p:sp>
      <p:sp>
        <p:nvSpPr>
          <p:cNvPr id="2" name="ZoneTexte 1"/>
          <p:cNvSpPr txBox="1"/>
          <p:nvPr/>
        </p:nvSpPr>
        <p:spPr>
          <a:xfrm>
            <a:off x="1475656" y="2579420"/>
            <a:ext cx="5832648" cy="1569660"/>
          </a:xfrm>
          <a:prstGeom prst="rect">
            <a:avLst/>
          </a:prstGeom>
          <a:solidFill>
            <a:schemeClr val="bg1"/>
          </a:solidFill>
        </p:spPr>
        <p:txBody>
          <a:bodyPr wrap="square" rtlCol="0">
            <a:spAutoFit/>
          </a:bodyPr>
          <a:lstStyle/>
          <a:p>
            <a:r>
              <a:rPr lang="en-GB" dirty="0">
                <a:solidFill>
                  <a:srgbClr val="FB0817"/>
                </a:solidFill>
              </a:rPr>
              <a:t>Computational biologists are starting to develop user-friendly platforms for analysing and interpreting genetic-sequence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6177" name="Text Box 2"/>
          <p:cNvSpPr txBox="1">
            <a:spLocks noChangeArrowheads="1"/>
          </p:cNvSpPr>
          <p:nvPr/>
        </p:nvSpPr>
        <p:spPr bwMode="auto">
          <a:xfrm>
            <a:off x="152400" y="28956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t> Alignments at  the genome level</a:t>
            </a:r>
          </a:p>
        </p:txBody>
      </p:sp>
      <p:sp>
        <p:nvSpPr>
          <p:cNvPr id="306178" name="Text Box 3"/>
          <p:cNvSpPr txBox="1">
            <a:spLocks noChangeArrowheads="1"/>
          </p:cNvSpPr>
          <p:nvPr/>
        </p:nvSpPr>
        <p:spPr bwMode="auto">
          <a:xfrm>
            <a:off x="152400" y="3962400"/>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t> NGS data and structural variants analyses</a:t>
            </a:r>
          </a:p>
        </p:txBody>
      </p:sp>
      <p:sp>
        <p:nvSpPr>
          <p:cNvPr id="306179" name="Text Box 4"/>
          <p:cNvSpPr txBox="1">
            <a:spLocks noChangeArrowheads="1"/>
          </p:cNvSpPr>
          <p:nvPr/>
        </p:nvSpPr>
        <p:spPr bwMode="auto">
          <a:xfrm>
            <a:off x="152400" y="1676400"/>
            <a:ext cx="891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t> Estimation of evolutionary time between genes/species</a:t>
            </a:r>
          </a:p>
        </p:txBody>
      </p:sp>
      <p:sp>
        <p:nvSpPr>
          <p:cNvPr id="306180" name="Text Box 5"/>
          <p:cNvSpPr txBox="1">
            <a:spLocks noChangeArrowheads="1"/>
          </p:cNvSpPr>
          <p:nvPr/>
        </p:nvSpPr>
        <p:spPr bwMode="auto">
          <a:xfrm>
            <a:off x="0" y="1524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717FF"/>
                </a:solidFill>
              </a:rPr>
              <a:t>Need for methods/tools development for accurate:</a:t>
            </a:r>
          </a:p>
        </p:txBody>
      </p:sp>
    </p:spTree>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8225" name="Picture 2" descr="12859_2012_Article_5652_Fig1_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81025"/>
            <a:ext cx="89916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26" name="Text Box 3"/>
          <p:cNvSpPr txBox="1">
            <a:spLocks noChangeArrowheads="1"/>
          </p:cNvSpPr>
          <p:nvPr/>
        </p:nvSpPr>
        <p:spPr bwMode="auto">
          <a:xfrm>
            <a:off x="0" y="6567488"/>
            <a:ext cx="9144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800">
                <a:solidFill>
                  <a:srgbClr val="0717FF"/>
                </a:solidFill>
              </a:rPr>
              <a:t>Chaisson and Tesler (2012). Mapping single molecule sequencing reads using basic local alignment with successive refinement: Application and Theory.  </a:t>
            </a:r>
            <a:r>
              <a:rPr lang="en-GB" altLang="x-none" sz="800" i="1">
                <a:solidFill>
                  <a:srgbClr val="0717FF"/>
                </a:solidFill>
              </a:rPr>
              <a:t>BMC Bioinformatics</a:t>
            </a:r>
            <a:r>
              <a:rPr lang="en-GB" altLang="x-none" sz="800">
                <a:solidFill>
                  <a:srgbClr val="0717FF"/>
                </a:solidFill>
              </a:rPr>
              <a:t> 13:238</a:t>
            </a:r>
            <a:endParaRPr lang="en-GB" altLang="x-none" sz="1000"/>
          </a:p>
        </p:txBody>
      </p:sp>
      <p:sp>
        <p:nvSpPr>
          <p:cNvPr id="308227" name="Text Box 4"/>
          <p:cNvSpPr txBox="1">
            <a:spLocks noChangeArrowheads="1"/>
          </p:cNvSpPr>
          <p:nvPr/>
        </p:nvSpPr>
        <p:spPr bwMode="auto">
          <a:xfrm>
            <a:off x="0" y="5181600"/>
            <a:ext cx="91440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a:t>The applications / corresponding computational restrictions shown are (</a:t>
            </a:r>
            <a:r>
              <a:rPr lang="en-GB" altLang="x-none" sz="1400" b="0">
                <a:solidFill>
                  <a:srgbClr val="33CC66"/>
                </a:solidFill>
              </a:rPr>
              <a:t>green</a:t>
            </a:r>
            <a:r>
              <a:rPr lang="en-GB" altLang="x-none" sz="1400" b="0"/>
              <a:t>) short pairwise alignment / detailed edit model; (</a:t>
            </a:r>
            <a:r>
              <a:rPr lang="en-GB" altLang="x-none" sz="1400" b="0">
                <a:solidFill>
                  <a:srgbClr val="FFF055"/>
                </a:solidFill>
              </a:rPr>
              <a:t>yellow</a:t>
            </a:r>
            <a:r>
              <a:rPr lang="en-GB" altLang="x-none" sz="1400" b="0"/>
              <a:t>) database search / divergent homology detection; (red) whole genome alignment / alignment of long sequences with structural rearrangements; and (</a:t>
            </a:r>
            <a:r>
              <a:rPr lang="en-GB" altLang="x-none" sz="1400" b="0">
                <a:solidFill>
                  <a:srgbClr val="0717FF"/>
                </a:solidFill>
              </a:rPr>
              <a:t>blue</a:t>
            </a:r>
            <a:r>
              <a:rPr lang="en-GB" altLang="x-none" sz="1400" b="0"/>
              <a:t>) short read mapping / rapid alignment of massive numbers of short sequences. Although solely illustrative, methods with more similar data structures or algorithmic approaches are on closer branches. The BLASR method combines data structures from short read alignment with optimization methods from whole genome alignment.</a:t>
            </a:r>
            <a:endParaRPr lang="en-GB" altLang="x-none" sz="1200" b="0"/>
          </a:p>
        </p:txBody>
      </p:sp>
      <p:sp>
        <p:nvSpPr>
          <p:cNvPr id="308228" name="Text Box 5"/>
          <p:cNvSpPr txBox="1">
            <a:spLocks noChangeArrowheads="1"/>
          </p:cNvSpPr>
          <p:nvPr/>
        </p:nvSpPr>
        <p:spPr bwMode="auto">
          <a:xfrm>
            <a:off x="0" y="0"/>
            <a:ext cx="9144000" cy="457200"/>
          </a:xfrm>
          <a:prstGeom prst="rect">
            <a:avLst/>
          </a:prstGeom>
          <a:solidFill>
            <a:srgbClr val="FFF05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0717FF"/>
                </a:solidFill>
              </a:rPr>
              <a:t>An illustration of relationships between alignment methods</a:t>
            </a:r>
            <a:endParaRPr lang="en-GB" altLang="x-none" sz="120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794" y="1389530"/>
            <a:ext cx="8404412" cy="3585882"/>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0" y="-27384"/>
            <a:ext cx="9143999" cy="954107"/>
          </a:xfrm>
          <a:solidFill>
            <a:srgbClr val="FFFF00"/>
          </a:solidFill>
          <a:ln/>
        </p:spPr>
        <p:txBody>
          <a:bodyPr wrap="square">
            <a:spAutoFit/>
          </a:bodyPr>
          <a:lstStyle/>
          <a:p>
            <a:pPr marL="0" indent="0" algn="ctr">
              <a:spcBef>
                <a:spcPct val="0"/>
              </a:spcBef>
              <a:buNone/>
            </a:pPr>
            <a:r>
              <a:rPr lang="en-US" altLang="x-none" sz="2800" b="1">
                <a:solidFill>
                  <a:srgbClr val="0717FF"/>
                </a:solidFill>
              </a:rPr>
              <a:t>Fig 5. Timeline of important evolutionary events in the demographic history of Tibetans.</a:t>
            </a:r>
          </a:p>
        </p:txBody>
      </p:sp>
      <p:sp>
        <p:nvSpPr>
          <p:cNvPr id="4100" name="Text Box 4"/>
          <p:cNvSpPr txBox="1">
            <a:spLocks noChangeArrowheads="1"/>
          </p:cNvSpPr>
          <p:nvPr/>
        </p:nvSpPr>
        <p:spPr bwMode="auto">
          <a:xfrm>
            <a:off x="526676" y="5748618"/>
            <a:ext cx="8101853" cy="5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tLang="x-none" sz="1059"/>
              <a:t>Hu H, Petousi N, Glusman G, Yu Y, Bohlender R, et al. (2017) Evolutionary history of Tibetans inferred from whole-genome sequencing. PLOS Genetics 13(4): e1006675. https://doi.org/10.1371/journal.pgen.1006675</a:t>
            </a:r>
          </a:p>
          <a:p>
            <a:pPr eaLnBrk="1" hangingPunct="1"/>
            <a:r>
              <a:rPr lang="en-US" altLang="x-none" sz="1059">
                <a:hlinkClick r:id="rId3"/>
              </a:rPr>
              <a:t>http://journals.plos.org/plosgenetics/article?id=10.1371/journal.pgen.1006675</a:t>
            </a:r>
            <a:endParaRPr lang="en-US" altLang="x-none" sz="1059"/>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2794" y="6342530"/>
            <a:ext cx="3630706" cy="459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0273" name="Text Box 2"/>
          <p:cNvSpPr txBox="1">
            <a:spLocks noChangeArrowheads="1"/>
          </p:cNvSpPr>
          <p:nvPr/>
        </p:nvSpPr>
        <p:spPr bwMode="auto">
          <a:xfrm>
            <a:off x="-130175" y="304800"/>
            <a:ext cx="936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b="1">
                <a:solidFill>
                  <a:schemeClr val="tx1"/>
                </a:solidFill>
                <a:latin typeface="Arial" charset="0"/>
                <a:ea typeface="ＭＳ Ｐゴシック" charset="-128"/>
              </a:defRPr>
            </a:lvl1pPr>
            <a:lvl2pPr marL="431800" indent="-215900"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b="1">
                <a:solidFill>
                  <a:schemeClr val="tx1"/>
                </a:solidFill>
                <a:latin typeface="Arial" charset="0"/>
                <a:ea typeface="ＭＳ Ｐゴシック" charset="-128"/>
              </a:defRPr>
            </a:lvl2pPr>
            <a:lvl3pPr marL="647700" indent="-215900"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b="1">
                <a:solidFill>
                  <a:schemeClr val="tx1"/>
                </a:solidFill>
                <a:latin typeface="Arial" charset="0"/>
                <a:ea typeface="ＭＳ Ｐゴシック" charset="-128"/>
              </a:defRPr>
            </a:lvl3pPr>
            <a:lvl4pPr marL="863600" indent="-215900"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b="1">
                <a:solidFill>
                  <a:schemeClr val="tx1"/>
                </a:solidFill>
                <a:latin typeface="Arial" charset="0"/>
                <a:ea typeface="ＭＳ Ｐゴシック" charset="-128"/>
              </a:defRPr>
            </a:lvl4pPr>
            <a:lvl5pPr marL="1079500" indent="-215900"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b="1">
                <a:solidFill>
                  <a:schemeClr val="tx1"/>
                </a:solidFill>
                <a:latin typeface="Arial" charset="0"/>
                <a:ea typeface="ＭＳ Ｐゴシック" charset="-128"/>
              </a:defRPr>
            </a:lvl5pPr>
            <a:lvl6pPr marL="1536700" indent="-2159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b="1">
                <a:solidFill>
                  <a:schemeClr val="tx1"/>
                </a:solidFill>
                <a:latin typeface="Arial" charset="0"/>
                <a:ea typeface="ＭＳ Ｐゴシック" charset="-128"/>
              </a:defRPr>
            </a:lvl6pPr>
            <a:lvl7pPr marL="1993900" indent="-2159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b="1">
                <a:solidFill>
                  <a:schemeClr val="tx1"/>
                </a:solidFill>
                <a:latin typeface="Arial" charset="0"/>
                <a:ea typeface="ＭＳ Ｐゴシック" charset="-128"/>
              </a:defRPr>
            </a:lvl7pPr>
            <a:lvl8pPr marL="2451100" indent="-2159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b="1">
                <a:solidFill>
                  <a:schemeClr val="tx1"/>
                </a:solidFill>
                <a:latin typeface="Arial" charset="0"/>
                <a:ea typeface="ＭＳ Ｐゴシック" charset="-128"/>
              </a:defRPr>
            </a:lvl8pPr>
            <a:lvl9pPr marL="2908300" indent="-2159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b="1">
                <a:solidFill>
                  <a:schemeClr val="tx1"/>
                </a:solidFill>
                <a:latin typeface="Arial" charset="0"/>
                <a:ea typeface="ＭＳ Ｐゴシック" charset="-128"/>
              </a:defRPr>
            </a:lvl9pPr>
          </a:lstStyle>
          <a:p>
            <a:pPr algn="ctr" eaLnBrk="1">
              <a:lnSpc>
                <a:spcPct val="93000"/>
              </a:lnSpc>
              <a:buClr>
                <a:srgbClr val="000000"/>
              </a:buClr>
              <a:buSzPct val="45000"/>
              <a:buFont typeface="Wingdings" charset="2"/>
              <a:buNone/>
            </a:pPr>
            <a:r>
              <a:rPr lang="en-GB" altLang="x-none" sz="1600">
                <a:solidFill>
                  <a:srgbClr val="000000"/>
                </a:solidFill>
              </a:rPr>
              <a:t>A typical RNA-seq data analysis workflow: the major steps involved in this pipeline are indicated, alongside some of the tools used to carry out individual steps. </a:t>
            </a:r>
          </a:p>
        </p:txBody>
      </p:sp>
      <p:pic>
        <p:nvPicPr>
          <p:cNvPr id="3102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6172200"/>
            <a:ext cx="27940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27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336800"/>
            <a:ext cx="86042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276" name="Text Box 5"/>
          <p:cNvSpPr txBox="1">
            <a:spLocks noChangeArrowheads="1"/>
          </p:cNvSpPr>
          <p:nvPr/>
        </p:nvSpPr>
        <p:spPr bwMode="auto">
          <a:xfrm>
            <a:off x="250825" y="6172200"/>
            <a:ext cx="4319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1pPr>
            <a:lvl2pPr marL="4318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2pPr>
            <a:lvl3pPr marL="6477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3pPr>
            <a:lvl4pPr marL="8636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4pPr>
            <a:lvl5pPr marL="10795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5pPr>
            <a:lvl6pPr marL="15367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6pPr>
            <a:lvl7pPr marL="19939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7pPr>
            <a:lvl8pPr marL="24511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8pPr>
            <a:lvl9pPr marL="29083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9pPr>
          </a:lstStyle>
          <a:p>
            <a:pPr eaLnBrk="1">
              <a:lnSpc>
                <a:spcPct val="93000"/>
              </a:lnSpc>
              <a:buClr>
                <a:srgbClr val="000000"/>
              </a:buClr>
              <a:buSzPct val="45000"/>
              <a:buFont typeface="Wingdings" charset="2"/>
              <a:buNone/>
            </a:pPr>
            <a:r>
              <a:rPr lang="en-GB" altLang="x-none" sz="1200">
                <a:solidFill>
                  <a:srgbClr val="000000"/>
                </a:solidFill>
              </a:rPr>
              <a:t>Benilton S. Carvalho, and Gabriella Rustici Brief Bioinform 2013;14:538-547</a:t>
            </a:r>
          </a:p>
        </p:txBody>
      </p:sp>
      <p:sp>
        <p:nvSpPr>
          <p:cNvPr id="310277" name="Text Box 7"/>
          <p:cNvSpPr txBox="1">
            <a:spLocks noChangeArrowheads="1"/>
          </p:cNvSpPr>
          <p:nvPr/>
        </p:nvSpPr>
        <p:spPr bwMode="auto">
          <a:xfrm>
            <a:off x="0" y="6553200"/>
            <a:ext cx="61722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a:lnSpc>
                <a:spcPct val="93000"/>
              </a:lnSpc>
              <a:spcBef>
                <a:spcPct val="0"/>
              </a:spcBef>
              <a:buClr>
                <a:srgbClr val="000000"/>
              </a:buClr>
              <a:buSzPct val="45000"/>
              <a:buFont typeface="Wingdings" charset="2"/>
              <a:buNone/>
            </a:pPr>
            <a:r>
              <a:rPr lang="en-GB" altLang="x-none" sz="1000" b="0">
                <a:solidFill>
                  <a:srgbClr val="000000"/>
                </a:solidFill>
              </a:rPr>
              <a:t>© The Author 2013. Published by Oxford University Press.</a:t>
            </a:r>
            <a:endParaRPr lang="en-GB" altLang="x-none" sz="2400" b="0"/>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321" name="Rectangle 2"/>
          <p:cNvSpPr>
            <a:spLocks noChangeArrowheads="1"/>
          </p:cNvSpPr>
          <p:nvPr/>
        </p:nvSpPr>
        <p:spPr bwMode="auto">
          <a:xfrm>
            <a:off x="968375" y="1646238"/>
            <a:ext cx="65754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00000"/>
                </a:solidFill>
                <a:latin typeface="Helvetica" charset="0"/>
              </a:rPr>
              <a:t>What Is Speciation?</a:t>
            </a:r>
            <a:endParaRPr lang="en-GB" altLang="x-none" sz="2000" b="0">
              <a:solidFill>
                <a:srgbClr val="000000"/>
              </a:solidFill>
              <a:latin typeface="Helvetica" charset="0"/>
            </a:endParaRPr>
          </a:p>
          <a:p>
            <a:pPr algn="ctr">
              <a:spcBef>
                <a:spcPct val="0"/>
              </a:spcBef>
              <a:buFontTx/>
              <a:buNone/>
            </a:pPr>
            <a:r>
              <a:rPr lang="en-GB" altLang="x-none" sz="2000" b="0">
                <a:latin typeface="Helvetica" charset="0"/>
              </a:rPr>
              <a:t>B. Jesse Shapiro, Jean-Baptiste Leducq, James Mallet</a:t>
            </a:r>
          </a:p>
          <a:p>
            <a:pPr algn="ctr">
              <a:spcBef>
                <a:spcPct val="0"/>
              </a:spcBef>
              <a:buFontTx/>
              <a:buNone/>
            </a:pPr>
            <a:r>
              <a:rPr lang="en-GB" altLang="x-none" sz="2000" b="0">
                <a:latin typeface="Helvetica" charset="0"/>
              </a:rPr>
              <a:t>Plos Genetic, 2016.</a:t>
            </a:r>
          </a:p>
          <a:p>
            <a:pPr algn="ctr">
              <a:spcBef>
                <a:spcPct val="0"/>
              </a:spcBef>
              <a:buFontTx/>
              <a:buNone/>
            </a:pPr>
            <a:r>
              <a:rPr lang="en-GB" altLang="x-none" sz="2000" b="0">
                <a:latin typeface="Helvetica" charset="0"/>
              </a:rPr>
              <a:t> </a:t>
            </a:r>
            <a:r>
              <a:rPr lang="en-GB" altLang="x-none" sz="2400" b="0">
                <a:solidFill>
                  <a:srgbClr val="666666"/>
                </a:solidFill>
                <a:hlinkClick r:id="rId3"/>
              </a:rPr>
              <a:t>http://dx.doi.org/10.1371/journal.pgen.1005860</a:t>
            </a:r>
            <a:endParaRPr lang="fr-FR" altLang="x-none" sz="2400" b="0">
              <a:solidFill>
                <a:srgbClr val="666666"/>
              </a:solidFill>
            </a:endParaRPr>
          </a:p>
        </p:txBody>
      </p:sp>
      <p:sp>
        <p:nvSpPr>
          <p:cNvPr id="312322" name="Rectangle 3"/>
          <p:cNvSpPr>
            <a:spLocks noChangeArrowheads="1"/>
          </p:cNvSpPr>
          <p:nvPr/>
        </p:nvSpPr>
        <p:spPr bwMode="auto">
          <a:xfrm>
            <a:off x="3402013" y="4052888"/>
            <a:ext cx="49037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000000"/>
                </a:solidFill>
                <a:latin typeface="Helvetica" charset="0"/>
              </a:rPr>
              <a:t>What Is the Tree of Life?</a:t>
            </a:r>
          </a:p>
        </p:txBody>
      </p:sp>
      <p:sp>
        <p:nvSpPr>
          <p:cNvPr id="312323" name="Rectangle 4"/>
          <p:cNvSpPr>
            <a:spLocks noChangeArrowheads="1"/>
          </p:cNvSpPr>
          <p:nvPr/>
        </p:nvSpPr>
        <p:spPr bwMode="auto">
          <a:xfrm>
            <a:off x="3706813" y="4768850"/>
            <a:ext cx="4235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000" b="0">
                <a:solidFill>
                  <a:srgbClr val="000000"/>
                </a:solidFill>
                <a:latin typeface="Helvetica" charset="0"/>
              </a:rPr>
              <a:t>W. Ford Doolittle, Tyler D. P. Brunet</a:t>
            </a:r>
            <a:endParaRPr lang="en-GB" altLang="x-none" sz="900" b="0">
              <a:solidFill>
                <a:srgbClr val="000000"/>
              </a:solidFill>
              <a:latin typeface="Helvetica" charset="0"/>
            </a:endParaRPr>
          </a:p>
        </p:txBody>
      </p:sp>
      <p:sp>
        <p:nvSpPr>
          <p:cNvPr id="312324" name="Rectangle 5"/>
          <p:cNvSpPr>
            <a:spLocks noChangeArrowheads="1"/>
          </p:cNvSpPr>
          <p:nvPr/>
        </p:nvSpPr>
        <p:spPr bwMode="auto">
          <a:xfrm>
            <a:off x="4621213" y="5318125"/>
            <a:ext cx="2400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000" b="0">
                <a:latin typeface="Helvetica" charset="0"/>
              </a:rPr>
              <a:t>Plos Genetic, 2016.</a:t>
            </a:r>
          </a:p>
        </p:txBody>
      </p:sp>
      <p:sp>
        <p:nvSpPr>
          <p:cNvPr id="312325" name="Text Box 6"/>
          <p:cNvSpPr txBox="1">
            <a:spLocks noChangeArrowheads="1"/>
          </p:cNvSpPr>
          <p:nvPr/>
        </p:nvSpPr>
        <p:spPr bwMode="auto">
          <a:xfrm>
            <a:off x="609600" y="381000"/>
            <a:ext cx="7848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rPr>
              <a:t>Challenging concepts</a:t>
            </a:r>
          </a:p>
        </p:txBody>
      </p:sp>
      <p:pic>
        <p:nvPicPr>
          <p:cNvPr id="27239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91000"/>
            <a:ext cx="3279775" cy="225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4369" name="Text Box 2"/>
          <p:cNvSpPr txBox="1">
            <a:spLocks noChangeArrowheads="1"/>
          </p:cNvSpPr>
          <p:nvPr/>
        </p:nvSpPr>
        <p:spPr bwMode="auto">
          <a:xfrm>
            <a:off x="1143000" y="0"/>
            <a:ext cx="7086600" cy="579438"/>
          </a:xfrm>
          <a:prstGeom prst="rect">
            <a:avLst/>
          </a:prstGeom>
          <a:solidFill>
            <a:srgbClr val="FFF05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FB0817"/>
                </a:solidFill>
              </a:rPr>
              <a:t>Few bibliographic resources</a:t>
            </a:r>
            <a:endParaRPr lang="en-GB" altLang="x-none" sz="2400"/>
          </a:p>
        </p:txBody>
      </p:sp>
      <p:sp>
        <p:nvSpPr>
          <p:cNvPr id="314370" name="Rectangle 3"/>
          <p:cNvSpPr>
            <a:spLocks noChangeArrowheads="1"/>
          </p:cNvSpPr>
          <p:nvPr/>
        </p:nvSpPr>
        <p:spPr bwMode="auto">
          <a:xfrm>
            <a:off x="76200" y="928688"/>
            <a:ext cx="891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B0817"/>
                </a:solidFill>
              </a:rPr>
              <a:t>• PubMed:</a:t>
            </a:r>
            <a:r>
              <a:rPr lang="en-GB" altLang="x-none" sz="2800">
                <a:solidFill>
                  <a:srgbClr val="0000FF"/>
                </a:solidFill>
              </a:rPr>
              <a:t> http://www.ncbi.nlm.nih.gov/pubmed/</a:t>
            </a:r>
          </a:p>
        </p:txBody>
      </p:sp>
      <p:sp>
        <p:nvSpPr>
          <p:cNvPr id="314371" name="Rectangle 4"/>
          <p:cNvSpPr>
            <a:spLocks noChangeArrowheads="1"/>
          </p:cNvSpPr>
          <p:nvPr/>
        </p:nvSpPr>
        <p:spPr bwMode="auto">
          <a:xfrm>
            <a:off x="76200" y="1462088"/>
            <a:ext cx="56816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B0817"/>
                </a:solidFill>
              </a:rPr>
              <a:t>• Nature:</a:t>
            </a:r>
            <a:r>
              <a:rPr lang="en-GB" altLang="x-none" sz="2800">
                <a:solidFill>
                  <a:srgbClr val="0000FF"/>
                </a:solidFill>
              </a:rPr>
              <a:t> http://www.nature.com/</a:t>
            </a:r>
            <a:endParaRPr lang="en-GB" altLang="x-none">
              <a:solidFill>
                <a:srgbClr val="0000FF"/>
              </a:solidFill>
            </a:endParaRPr>
          </a:p>
        </p:txBody>
      </p:sp>
      <p:sp>
        <p:nvSpPr>
          <p:cNvPr id="314372" name="Rectangle 5"/>
          <p:cNvSpPr>
            <a:spLocks noChangeArrowheads="1"/>
          </p:cNvSpPr>
          <p:nvPr/>
        </p:nvSpPr>
        <p:spPr bwMode="auto">
          <a:xfrm>
            <a:off x="76200" y="3062288"/>
            <a:ext cx="850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B0817"/>
                </a:solidFill>
              </a:rPr>
              <a:t>• Sciences:</a:t>
            </a:r>
            <a:r>
              <a:rPr lang="en-GB" altLang="x-none" sz="2800">
                <a:solidFill>
                  <a:srgbClr val="0000FF"/>
                </a:solidFill>
              </a:rPr>
              <a:t> http://www.sciencemag.org/magazine</a:t>
            </a:r>
          </a:p>
        </p:txBody>
      </p:sp>
      <p:sp>
        <p:nvSpPr>
          <p:cNvPr id="314373" name="Rectangle 6"/>
          <p:cNvSpPr>
            <a:spLocks noChangeArrowheads="1"/>
          </p:cNvSpPr>
          <p:nvPr/>
        </p:nvSpPr>
        <p:spPr bwMode="auto">
          <a:xfrm>
            <a:off x="76200" y="2025650"/>
            <a:ext cx="8915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B0817"/>
                </a:solidFill>
              </a:rPr>
              <a:t>• Nature Review Genetics</a:t>
            </a:r>
            <a:endParaRPr lang="en-GB" altLang="x-none" sz="2800">
              <a:solidFill>
                <a:srgbClr val="0000FF"/>
              </a:solidFill>
            </a:endParaRPr>
          </a:p>
          <a:p>
            <a:pPr>
              <a:spcBef>
                <a:spcPct val="0"/>
              </a:spcBef>
              <a:buFontTx/>
              <a:buNone/>
            </a:pPr>
            <a:r>
              <a:rPr lang="en-GB" altLang="x-none" sz="2800">
                <a:solidFill>
                  <a:srgbClr val="0000FF"/>
                </a:solidFill>
              </a:rPr>
              <a:t>http://www.nature.com/nrg/index.html</a:t>
            </a:r>
            <a:endParaRPr lang="en-GB" altLang="x-none" sz="2800"/>
          </a:p>
        </p:txBody>
      </p:sp>
      <p:sp>
        <p:nvSpPr>
          <p:cNvPr id="314374" name="Rectangle 7"/>
          <p:cNvSpPr>
            <a:spLocks noChangeArrowheads="1"/>
          </p:cNvSpPr>
          <p:nvPr/>
        </p:nvSpPr>
        <p:spPr bwMode="auto">
          <a:xfrm>
            <a:off x="76200" y="3595688"/>
            <a:ext cx="7896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B0817"/>
                </a:solidFill>
              </a:rPr>
              <a:t>• Genome Research:</a:t>
            </a:r>
            <a:r>
              <a:rPr lang="en-GB" altLang="x-none" sz="2800">
                <a:solidFill>
                  <a:srgbClr val="0000FF"/>
                </a:solidFill>
              </a:rPr>
              <a:t> http://genome.cshlp.org/</a:t>
            </a:r>
            <a:endParaRPr lang="en-GB" altLang="x-none">
              <a:solidFill>
                <a:srgbClr val="0000FF"/>
              </a:solidFill>
            </a:endParaRPr>
          </a:p>
        </p:txBody>
      </p:sp>
      <p:sp>
        <p:nvSpPr>
          <p:cNvPr id="314375" name="Rectangle 8"/>
          <p:cNvSpPr>
            <a:spLocks noChangeArrowheads="1"/>
          </p:cNvSpPr>
          <p:nvPr/>
        </p:nvSpPr>
        <p:spPr bwMode="auto">
          <a:xfrm>
            <a:off x="71438" y="4129088"/>
            <a:ext cx="6294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B0817"/>
                </a:solidFill>
              </a:rPr>
              <a:t>• NAR:</a:t>
            </a:r>
            <a:r>
              <a:rPr lang="en-GB" altLang="x-none" sz="2800">
                <a:solidFill>
                  <a:srgbClr val="0000FF"/>
                </a:solidFill>
              </a:rPr>
              <a:t> http://nar.oxfordjournals.org/</a:t>
            </a:r>
            <a:endParaRPr lang="en-GB" altLang="x-none" sz="3600">
              <a:solidFill>
                <a:srgbClr val="0000FF"/>
              </a:solidFill>
            </a:endParaRPr>
          </a:p>
        </p:txBody>
      </p:sp>
      <p:sp>
        <p:nvSpPr>
          <p:cNvPr id="314376" name="Rectangle 9"/>
          <p:cNvSpPr>
            <a:spLocks noChangeArrowheads="1"/>
          </p:cNvSpPr>
          <p:nvPr/>
        </p:nvSpPr>
        <p:spPr bwMode="auto">
          <a:xfrm>
            <a:off x="762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B0817"/>
                </a:solidFill>
              </a:rPr>
              <a:t>• Bioinformatics:</a:t>
            </a:r>
            <a:endParaRPr lang="en-GB" altLang="x-none" sz="2800">
              <a:solidFill>
                <a:srgbClr val="0000FF"/>
              </a:solidFill>
            </a:endParaRPr>
          </a:p>
          <a:p>
            <a:pPr>
              <a:spcBef>
                <a:spcPct val="0"/>
              </a:spcBef>
              <a:buFontTx/>
              <a:buNone/>
            </a:pPr>
            <a:r>
              <a:rPr lang="en-GB" altLang="x-none" sz="2800">
                <a:solidFill>
                  <a:srgbClr val="0000FF"/>
                </a:solidFill>
              </a:rPr>
              <a:t>http://bioinformatics.oxfordjournals.org/</a:t>
            </a:r>
            <a:endParaRPr lang="en-GB" altLang="x-none" sz="2400">
              <a:solidFill>
                <a:srgbClr val="0000FF"/>
              </a:solidFill>
            </a:endParaRPr>
          </a:p>
        </p:txBody>
      </p:sp>
      <p:sp>
        <p:nvSpPr>
          <p:cNvPr id="314377" name="Rectangle 10"/>
          <p:cNvSpPr>
            <a:spLocks noChangeArrowheads="1"/>
          </p:cNvSpPr>
          <p:nvPr/>
        </p:nvSpPr>
        <p:spPr bwMode="auto">
          <a:xfrm>
            <a:off x="76200" y="5607050"/>
            <a:ext cx="61769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B0817"/>
                </a:solidFill>
              </a:rPr>
              <a:t>• Computational Molecular Biology:</a:t>
            </a:r>
            <a:endParaRPr lang="en-GB" altLang="x-none" sz="2800">
              <a:solidFill>
                <a:srgbClr val="0000FF"/>
              </a:solidFill>
            </a:endParaRPr>
          </a:p>
          <a:p>
            <a:pPr>
              <a:spcBef>
                <a:spcPct val="0"/>
              </a:spcBef>
              <a:buFontTx/>
              <a:buNone/>
            </a:pPr>
            <a:r>
              <a:rPr lang="en-GB" altLang="x-none" sz="2800">
                <a:solidFill>
                  <a:srgbClr val="0000FF"/>
                </a:solidFill>
              </a:rPr>
              <a:t>http://www.liebertpub.com/CMB</a:t>
            </a:r>
            <a:endParaRPr lang="en-GB" altLang="x-none" sz="2400">
              <a:solidFill>
                <a:srgbClr val="0000FF"/>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6417" name="Text Box 2"/>
          <p:cNvSpPr txBox="1">
            <a:spLocks noChangeArrowheads="1"/>
          </p:cNvSpPr>
          <p:nvPr/>
        </p:nvSpPr>
        <p:spPr bwMode="auto">
          <a:xfrm>
            <a:off x="2667000" y="457200"/>
            <a:ext cx="4648200" cy="1220788"/>
          </a:xfrm>
          <a:prstGeom prst="rect">
            <a:avLst/>
          </a:prstGeom>
          <a:solidFill>
            <a:srgbClr val="FFF05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FF3333"/>
                </a:solidFill>
              </a:rPr>
              <a:t>News Groups</a:t>
            </a:r>
          </a:p>
          <a:p>
            <a:pPr algn="ctr">
              <a:spcBef>
                <a:spcPct val="50000"/>
              </a:spcBef>
              <a:buFontTx/>
              <a:buNone/>
            </a:pPr>
            <a:r>
              <a:rPr lang="en-GB" altLang="x-none" sz="2800">
                <a:solidFill>
                  <a:srgbClr val="0000FF"/>
                </a:solidFill>
              </a:rPr>
              <a:t>net.bio.net Mailing Lists</a:t>
            </a:r>
            <a:endParaRPr lang="en-GB" altLang="x-none" sz="2400"/>
          </a:p>
        </p:txBody>
      </p:sp>
      <p:sp>
        <p:nvSpPr>
          <p:cNvPr id="316418" name="Text Box 4"/>
          <p:cNvSpPr txBox="1">
            <a:spLocks noChangeArrowheads="1"/>
          </p:cNvSpPr>
          <p:nvPr/>
        </p:nvSpPr>
        <p:spPr bwMode="auto">
          <a:xfrm>
            <a:off x="152400" y="1981200"/>
            <a:ext cx="8610600"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0717FF"/>
                </a:solidFill>
              </a:rPr>
              <a:t>http://www.bio.net/biomail/listinfo/</a:t>
            </a:r>
            <a:endParaRPr lang="en-GB" altLang="x-none" sz="2400" b="0"/>
          </a:p>
          <a:p>
            <a:pPr>
              <a:spcBef>
                <a:spcPct val="50000"/>
              </a:spcBef>
              <a:buFontTx/>
              <a:buNone/>
            </a:pPr>
            <a:r>
              <a:rPr lang="en-GB" altLang="x-none" sz="2400" b="0"/>
              <a:t>Lists all the public mailing lists on net.bio.net.</a:t>
            </a:r>
          </a:p>
        </p:txBody>
      </p:sp>
      <p:pic>
        <p:nvPicPr>
          <p:cNvPr id="604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68663"/>
            <a:ext cx="91440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604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721100"/>
            <a:ext cx="74930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604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114800"/>
            <a:ext cx="914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6042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4546600"/>
            <a:ext cx="79883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6042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978400"/>
            <a:ext cx="85090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465" name="Text Box 2"/>
          <p:cNvSpPr txBox="1">
            <a:spLocks noChangeArrowheads="1"/>
          </p:cNvSpPr>
          <p:nvPr/>
        </p:nvSpPr>
        <p:spPr bwMode="auto">
          <a:xfrm>
            <a:off x="3276600" y="152400"/>
            <a:ext cx="2895600" cy="579438"/>
          </a:xfrm>
          <a:prstGeom prst="rect">
            <a:avLst/>
          </a:prstGeom>
          <a:solidFill>
            <a:srgbClr val="FFF05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News Groups</a:t>
            </a:r>
            <a:endParaRPr lang="en-GB" altLang="x-none" sz="2400" b="0"/>
          </a:p>
        </p:txBody>
      </p:sp>
      <p:sp>
        <p:nvSpPr>
          <p:cNvPr id="318466" name="Text Box 3"/>
          <p:cNvSpPr txBox="1">
            <a:spLocks noChangeArrowheads="1"/>
          </p:cNvSpPr>
          <p:nvPr/>
        </p:nvSpPr>
        <p:spPr bwMode="auto">
          <a:xfrm>
            <a:off x="0" y="990600"/>
            <a:ext cx="8915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b="0"/>
              <a:t>Bionews: </a:t>
            </a:r>
            <a:r>
              <a:rPr lang="en-GB" altLang="x-none" sz="2800" b="0">
                <a:solidFill>
                  <a:srgbClr val="0000FF"/>
                </a:solidFill>
              </a:rPr>
              <a:t>http://www.bio.net/biomail/listinfo/bionews</a:t>
            </a:r>
            <a:endParaRPr lang="en-GB" altLang="x-none" sz="2400" b="0"/>
          </a:p>
        </p:txBody>
      </p:sp>
      <p:sp>
        <p:nvSpPr>
          <p:cNvPr id="318467" name="Text Box 4"/>
          <p:cNvSpPr txBox="1">
            <a:spLocks noChangeArrowheads="1"/>
          </p:cNvSpPr>
          <p:nvPr/>
        </p:nvSpPr>
        <p:spPr bwMode="auto">
          <a:xfrm>
            <a:off x="76200" y="1828800"/>
            <a:ext cx="8991600" cy="1309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b="0"/>
              <a:t>•</a:t>
            </a:r>
            <a:r>
              <a:rPr lang="en-GB" altLang="x-none" sz="2400" b="0">
                <a:latin typeface="Helvetica" charset="0"/>
              </a:rPr>
              <a:t> BIOSCI newsgroup BIONEWS / bionet.announce is for Announcements of </a:t>
            </a:r>
            <a:r>
              <a:rPr lang="en-GB" altLang="x-none" sz="2400">
                <a:latin typeface="Helvetica" charset="0"/>
              </a:rPr>
              <a:t>widespread interest to biologists</a:t>
            </a:r>
            <a:r>
              <a:rPr lang="en-GB" altLang="x-none" sz="2400" b="0">
                <a:latin typeface="Helvetica" charset="0"/>
              </a:rPr>
              <a:t>. (Moderated)</a:t>
            </a:r>
          </a:p>
        </p:txBody>
      </p:sp>
      <p:sp>
        <p:nvSpPr>
          <p:cNvPr id="318468" name="Text Box 5"/>
          <p:cNvSpPr txBox="1">
            <a:spLocks noChangeArrowheads="1"/>
          </p:cNvSpPr>
          <p:nvPr/>
        </p:nvSpPr>
        <p:spPr bwMode="auto">
          <a:xfrm>
            <a:off x="0" y="3429000"/>
            <a:ext cx="8839200" cy="944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t>•</a:t>
            </a:r>
            <a:r>
              <a:rPr lang="en-GB" altLang="x-none">
                <a:latin typeface="Helvetica" charset="0"/>
              </a:rPr>
              <a:t> </a:t>
            </a:r>
            <a:r>
              <a:rPr lang="en-GB" altLang="x-none" sz="2400" b="0">
                <a:latin typeface="Helvetica" charset="0"/>
              </a:rPr>
              <a:t>To see the collection of prior postings to the list, visit the </a:t>
            </a:r>
            <a:r>
              <a:rPr lang="en-GB" altLang="x-none" sz="2400" b="0">
                <a:solidFill>
                  <a:srgbClr val="0020E3"/>
                </a:solidFill>
                <a:latin typeface="Helvetica" charset="0"/>
                <a:hlinkClick r:id="rId3"/>
              </a:rPr>
              <a:t>Bionews Archives</a:t>
            </a:r>
            <a:r>
              <a:rPr lang="en-GB" altLang="x-none" sz="2400" b="0">
                <a:latin typeface="Helvetica" charset="0"/>
              </a:rPr>
              <a:t>: </a:t>
            </a:r>
            <a:r>
              <a:rPr lang="en-GB" altLang="x-none" sz="2400" b="0">
                <a:solidFill>
                  <a:srgbClr val="0000FF"/>
                </a:solidFill>
              </a:rPr>
              <a:t>http://www.bio.net/bionet/mm/bionews/</a:t>
            </a:r>
            <a:endParaRPr lang="en-GB" altLang="x-none" sz="2400" b="0"/>
          </a:p>
        </p:txBody>
      </p:sp>
      <p:sp>
        <p:nvSpPr>
          <p:cNvPr id="318469" name="Text Box 6"/>
          <p:cNvSpPr txBox="1">
            <a:spLocks noChangeArrowheads="1"/>
          </p:cNvSpPr>
          <p:nvPr/>
        </p:nvSpPr>
        <p:spPr bwMode="auto">
          <a:xfrm>
            <a:off x="0" y="4724400"/>
            <a:ext cx="88392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 • Subscribe to Bionews </a:t>
            </a:r>
            <a:r>
              <a:rPr lang="en-GB" altLang="x-none" sz="2400" b="0"/>
              <a:t>(to receive all e-mails sent to this news group)</a:t>
            </a:r>
          </a:p>
        </p:txBody>
      </p:sp>
      <p:sp>
        <p:nvSpPr>
          <p:cNvPr id="318470" name="Text Box 7"/>
          <p:cNvSpPr txBox="1">
            <a:spLocks noChangeArrowheads="1"/>
          </p:cNvSpPr>
          <p:nvPr/>
        </p:nvSpPr>
        <p:spPr bwMode="auto">
          <a:xfrm>
            <a:off x="0" y="5791200"/>
            <a:ext cx="9144000" cy="944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b="0"/>
              <a:t>•</a:t>
            </a:r>
            <a:r>
              <a:rPr lang="en-GB" altLang="x-none" sz="2400" b="0">
                <a:latin typeface="Helvetica" charset="0"/>
              </a:rPr>
              <a:t> To post a message to all the list members, send email to </a:t>
            </a:r>
            <a:r>
              <a:rPr lang="en-GB" altLang="x-none" sz="2400" b="0">
                <a:solidFill>
                  <a:srgbClr val="0020E3"/>
                </a:solidFill>
                <a:latin typeface="Helvetica" charset="0"/>
                <a:hlinkClick r:id="rId4"/>
              </a:rPr>
              <a:t>bionews@net.bio.net</a:t>
            </a:r>
            <a:endParaRPr lang="en-GB" altLang="x-none" sz="2400" b="0">
              <a:solidFill>
                <a:srgbClr val="0020E3"/>
              </a:solidFill>
              <a:latin typeface="Helvetica" charset="0"/>
            </a:endParaRPr>
          </a:p>
        </p:txBody>
      </p:sp>
      <p:pic>
        <p:nvPicPr>
          <p:cNvPr id="13108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 y="1511300"/>
            <a:ext cx="74930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2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320514" name="Text Box 3"/>
          <p:cNvSpPr txBox="1">
            <a:spLocks noChangeArrowheads="1"/>
          </p:cNvSpPr>
          <p:nvPr/>
        </p:nvSpPr>
        <p:spPr bwMode="auto">
          <a:xfrm>
            <a:off x="0" y="1390650"/>
            <a:ext cx="899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b="0">
                <a:solidFill>
                  <a:srgbClr val="0000FF"/>
                </a:solidFill>
              </a:rPr>
              <a:t>http://www.nature.com/naturejobs/science/</a:t>
            </a:r>
            <a:endParaRPr lang="en-GB" altLang="x-none" sz="3600" b="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ZoneTexte 1"/>
          <p:cNvSpPr txBox="1"/>
          <p:nvPr/>
        </p:nvSpPr>
        <p:spPr>
          <a:xfrm>
            <a:off x="0" y="548680"/>
            <a:ext cx="9036496" cy="1015663"/>
          </a:xfrm>
          <a:prstGeom prst="rect">
            <a:avLst/>
          </a:prstGeom>
          <a:noFill/>
        </p:spPr>
        <p:txBody>
          <a:bodyPr wrap="square" rtlCol="0">
            <a:spAutoFit/>
          </a:bodyPr>
          <a:lstStyle/>
          <a:p>
            <a:pPr algn="ctr"/>
            <a:r>
              <a:rPr lang="en-GB" sz="3600">
                <a:solidFill>
                  <a:srgbClr val="0000FF"/>
                </a:solidFill>
              </a:rPr>
              <a:t>Retraction watch</a:t>
            </a:r>
          </a:p>
          <a:p>
            <a:pPr algn="ctr"/>
            <a:r>
              <a:rPr lang="en-GB" b="0">
                <a:hlinkClick r:id="rId2"/>
              </a:rPr>
              <a:t>http://retractionwatch.com</a:t>
            </a:r>
            <a:endParaRPr lang="en-GB"/>
          </a:p>
        </p:txBody>
      </p:sp>
      <p:sp>
        <p:nvSpPr>
          <p:cNvPr id="3" name="ZoneTexte 2"/>
          <p:cNvSpPr txBox="1"/>
          <p:nvPr/>
        </p:nvSpPr>
        <p:spPr>
          <a:xfrm>
            <a:off x="0" y="2564904"/>
            <a:ext cx="9144000" cy="1569660"/>
          </a:xfrm>
          <a:prstGeom prst="rect">
            <a:avLst/>
          </a:prstGeom>
          <a:noFill/>
        </p:spPr>
        <p:txBody>
          <a:bodyPr wrap="square" rtlCol="0">
            <a:spAutoFit/>
          </a:bodyPr>
          <a:lstStyle/>
          <a:p>
            <a:pPr algn="ctr"/>
            <a:r>
              <a:rPr lang="en-GB" sz="3600">
                <a:solidFill>
                  <a:srgbClr val="0000FF"/>
                </a:solidFill>
              </a:rPr>
              <a:t>ORCID </a:t>
            </a:r>
          </a:p>
          <a:p>
            <a:pPr algn="ctr"/>
            <a:r>
              <a:rPr lang="en-GB" sz="3600">
                <a:solidFill>
                  <a:srgbClr val="0000FF"/>
                </a:solidFill>
              </a:rPr>
              <a:t>(Connecting Research &amp; Researchers)</a:t>
            </a:r>
          </a:p>
          <a:p>
            <a:pPr algn="ctr"/>
            <a:r>
              <a:rPr lang="en-GB">
                <a:solidFill>
                  <a:srgbClr val="0000FF"/>
                </a:solidFill>
              </a:rPr>
              <a:t>https://</a:t>
            </a:r>
            <a:r>
              <a:rPr lang="en-GB" err="1">
                <a:solidFill>
                  <a:srgbClr val="0000FF"/>
                </a:solidFill>
              </a:rPr>
              <a:t>orcid.org</a:t>
            </a:r>
            <a:endParaRPr lang="en-GB">
              <a:solidFill>
                <a:srgbClr val="0000FF"/>
              </a:solidFill>
            </a:endParaRPr>
          </a:p>
        </p:txBody>
      </p:sp>
    </p:spTree>
    <p:extLst>
      <p:ext uri="{BB962C8B-B14F-4D97-AF65-F5344CB8AC3E}">
        <p14:creationId xmlns:p14="http://schemas.microsoft.com/office/powerpoint/2010/main" val="13618233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ext Box 4"/>
          <p:cNvSpPr txBox="1">
            <a:spLocks noChangeArrowheads="1"/>
          </p:cNvSpPr>
          <p:nvPr/>
        </p:nvSpPr>
        <p:spPr bwMode="auto">
          <a:xfrm>
            <a:off x="2362200" y="-76200"/>
            <a:ext cx="38100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FB0817"/>
                </a:solidFill>
                <a:latin typeface="Helvetica" charset="0"/>
              </a:rPr>
              <a:t>References</a:t>
            </a:r>
            <a:endParaRPr lang="fr-FR" altLang="x-none" sz="2400" b="0">
              <a:solidFill>
                <a:srgbClr val="FB0817"/>
              </a:solidFill>
            </a:endParaRPr>
          </a:p>
        </p:txBody>
      </p:sp>
      <p:sp>
        <p:nvSpPr>
          <p:cNvPr id="322562" name="Text Box 6"/>
          <p:cNvSpPr txBox="1">
            <a:spLocks noChangeArrowheads="1"/>
          </p:cNvSpPr>
          <p:nvPr/>
        </p:nvSpPr>
        <p:spPr bwMode="auto">
          <a:xfrm>
            <a:off x="76200" y="623888"/>
            <a:ext cx="89154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solidFill>
                  <a:srgbClr val="0717FF"/>
                </a:solidFill>
              </a:rPr>
              <a:t> </a:t>
            </a:r>
            <a:r>
              <a:rPr lang="en-GB" altLang="x-none" sz="2400"/>
              <a:t>Bioinformatics and Genomes Analyses courses:                             </a:t>
            </a:r>
            <a:r>
              <a:rPr lang="en-GB" altLang="x-none" sz="2400">
                <a:solidFill>
                  <a:srgbClr val="0717FF"/>
                </a:solidFill>
              </a:rPr>
              <a:t>http://www.pasteur.fr/~tekaia/BCGA_WProgs.html</a:t>
            </a:r>
          </a:p>
        </p:txBody>
      </p:sp>
      <p:sp>
        <p:nvSpPr>
          <p:cNvPr id="322563" name="Text Box 4"/>
          <p:cNvSpPr txBox="1">
            <a:spLocks noChangeArrowheads="1"/>
          </p:cNvSpPr>
          <p:nvPr/>
        </p:nvSpPr>
        <p:spPr bwMode="auto">
          <a:xfrm>
            <a:off x="152400" y="1447800"/>
            <a:ext cx="89916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B0817"/>
                </a:solidFill>
              </a:rPr>
              <a:t>•</a:t>
            </a:r>
            <a:r>
              <a:rPr lang="en-GB" altLang="x-none" sz="2800"/>
              <a:t> </a:t>
            </a:r>
            <a:r>
              <a:rPr lang="en-GB" altLang="x-none" sz="2000"/>
              <a:t>On-courses: list of available courses (short/long)                                                                                            </a:t>
            </a:r>
            <a:r>
              <a:rPr lang="en-GB" altLang="x-none" sz="2000">
                <a:solidFill>
                  <a:srgbClr val="0000FF"/>
                </a:solidFill>
              </a:rPr>
              <a:t>http://www.on-course.eu/</a:t>
            </a:r>
            <a:endParaRPr lang="en-GB" altLang="x-none" sz="2800">
              <a:solidFill>
                <a:srgbClr val="0000FF"/>
              </a:solidFill>
            </a:endParaRPr>
          </a:p>
        </p:txBody>
      </p:sp>
      <p:sp>
        <p:nvSpPr>
          <p:cNvPr id="322564" name="Text Box 5"/>
          <p:cNvSpPr txBox="1">
            <a:spLocks noChangeArrowheads="1"/>
          </p:cNvSpPr>
          <p:nvPr/>
        </p:nvSpPr>
        <p:spPr bwMode="auto">
          <a:xfrm>
            <a:off x="152400" y="2286000"/>
            <a:ext cx="89916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B0817"/>
                </a:solidFill>
              </a:rPr>
              <a:t>•</a:t>
            </a:r>
            <a:r>
              <a:rPr lang="en-GB" altLang="x-none" sz="2000">
                <a:solidFill>
                  <a:srgbClr val="0717FF"/>
                </a:solidFill>
              </a:rPr>
              <a:t> Tekaia F. 2016. Inferring Orthologs: Open questions and perspectives. </a:t>
            </a:r>
            <a:r>
              <a:rPr lang="en-GB" altLang="x-none" sz="2000" i="1">
                <a:solidFill>
                  <a:srgbClr val="0717FF"/>
                </a:solidFill>
              </a:rPr>
              <a:t>Genome Insights</a:t>
            </a:r>
            <a:r>
              <a:rPr lang="en-GB" altLang="x-none" sz="2000">
                <a:solidFill>
                  <a:srgbClr val="0717FF"/>
                </a:solidFill>
              </a:rPr>
              <a:t>. 9: 17-28.</a:t>
            </a:r>
            <a:endParaRPr lang="en-GB" altLang="x-none" sz="2000" b="0"/>
          </a:p>
        </p:txBody>
      </p:sp>
      <p:sp>
        <p:nvSpPr>
          <p:cNvPr id="322565" name="Rectangle 6"/>
          <p:cNvSpPr>
            <a:spLocks noChangeArrowheads="1"/>
          </p:cNvSpPr>
          <p:nvPr/>
        </p:nvSpPr>
        <p:spPr bwMode="auto">
          <a:xfrm>
            <a:off x="152400" y="3124200"/>
            <a:ext cx="89154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B0817"/>
                </a:solidFill>
              </a:rPr>
              <a:t>•</a:t>
            </a:r>
            <a:r>
              <a:rPr lang="en-GB" altLang="x-none" sz="2000"/>
              <a:t> </a:t>
            </a:r>
            <a:r>
              <a:rPr lang="en-GB" altLang="x-none" sz="2000">
                <a:solidFill>
                  <a:srgbClr val="0717FF"/>
                </a:solidFill>
              </a:rPr>
              <a:t>Tekaia F. 2016. Genome Data Exploration Using Correspondence Analysis. </a:t>
            </a:r>
            <a:r>
              <a:rPr lang="en-GB" altLang="x-none" sz="2000" i="1">
                <a:solidFill>
                  <a:srgbClr val="0717FF"/>
                </a:solidFill>
              </a:rPr>
              <a:t>Bioinformatics and Biology Insights</a:t>
            </a:r>
            <a:r>
              <a:rPr lang="en-GB" altLang="x-none" sz="2000">
                <a:solidFill>
                  <a:srgbClr val="0717FF"/>
                </a:solidFill>
              </a:rPr>
              <a:t>. 10: 1-14.</a:t>
            </a:r>
          </a:p>
        </p:txBody>
      </p:sp>
      <p:sp>
        <p:nvSpPr>
          <p:cNvPr id="322566" name="Text Box 7"/>
          <p:cNvSpPr txBox="1">
            <a:spLocks noChangeArrowheads="1"/>
          </p:cNvSpPr>
          <p:nvPr/>
        </p:nvSpPr>
        <p:spPr bwMode="auto">
          <a:xfrm>
            <a:off x="152400" y="3962400"/>
            <a:ext cx="89916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B0817"/>
                </a:solidFill>
              </a:rPr>
              <a:t>•</a:t>
            </a:r>
            <a:r>
              <a:rPr lang="en-GB" altLang="x-none" sz="2000">
                <a:solidFill>
                  <a:srgbClr val="333333"/>
                </a:solidFill>
              </a:rPr>
              <a:t> </a:t>
            </a:r>
            <a:r>
              <a:rPr lang="en-GB" altLang="x-none" sz="2000">
                <a:solidFill>
                  <a:srgbClr val="0717FF"/>
                </a:solidFill>
              </a:rPr>
              <a:t>Tattini L, D'Aurizio R, Magi A. 2015. Detection of Genomic Structural Variants from Next-Generation Sequencing Data. </a:t>
            </a:r>
            <a:r>
              <a:rPr lang="en-GB" altLang="x-none" sz="2000" i="1">
                <a:solidFill>
                  <a:srgbClr val="0717FF"/>
                </a:solidFill>
                <a:hlinkClick r:id="rId3"/>
              </a:rPr>
              <a:t>Front Bioeng Biotechnol</a:t>
            </a:r>
            <a:r>
              <a:rPr lang="en-GB" altLang="x-none" sz="2000">
                <a:solidFill>
                  <a:srgbClr val="0717FF"/>
                </a:solidFill>
                <a:hlinkClick r:id="rId3"/>
              </a:rPr>
              <a:t>.</a:t>
            </a:r>
            <a:r>
              <a:rPr lang="en-GB" altLang="x-none" sz="2000">
                <a:solidFill>
                  <a:srgbClr val="0717FF"/>
                </a:solidFill>
              </a:rPr>
              <a:t>;3:92.</a:t>
            </a:r>
          </a:p>
        </p:txBody>
      </p:sp>
      <p:sp>
        <p:nvSpPr>
          <p:cNvPr id="322567" name="Text Box 8"/>
          <p:cNvSpPr txBox="1">
            <a:spLocks noChangeArrowheads="1"/>
          </p:cNvSpPr>
          <p:nvPr/>
        </p:nvSpPr>
        <p:spPr bwMode="auto">
          <a:xfrm>
            <a:off x="152400" y="5105400"/>
            <a:ext cx="89916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B0817"/>
                </a:solidFill>
              </a:rPr>
              <a:t>•</a:t>
            </a:r>
            <a:r>
              <a:rPr lang="en-GB" altLang="x-none" sz="2800">
                <a:solidFill>
                  <a:srgbClr val="0717FF"/>
                </a:solidFill>
              </a:rPr>
              <a:t> </a:t>
            </a:r>
            <a:r>
              <a:rPr lang="en-GB" altLang="x-none" sz="2000">
                <a:solidFill>
                  <a:srgbClr val="0717FF"/>
                </a:solidFill>
              </a:rPr>
              <a:t>Zhao M, et al. 2013. Computational tools for copy number variation (CNV) detection using next-generation sequencing data: features and perspectives. </a:t>
            </a:r>
            <a:r>
              <a:rPr lang="en-GB" altLang="x-none" sz="1400" i="1">
                <a:solidFill>
                  <a:srgbClr val="0717FF"/>
                </a:solidFill>
              </a:rPr>
              <a:t>BMC Bioinformatics</a:t>
            </a:r>
            <a:r>
              <a:rPr lang="en-GB" altLang="x-none" sz="1400">
                <a:solidFill>
                  <a:srgbClr val="0717FF"/>
                </a:solidFill>
              </a:rPr>
              <a:t>(Suppl 11):S1DOI: 10.1186/1471-2105-14-S11-S1</a:t>
            </a:r>
            <a:r>
              <a:rPr lang="en-GB" altLang="x-none" sz="1400" b="0"/>
              <a:t> </a:t>
            </a:r>
          </a:p>
        </p:txBody>
      </p:sp>
      <p:sp>
        <p:nvSpPr>
          <p:cNvPr id="322568" name="Text Box 9"/>
          <p:cNvSpPr txBox="1">
            <a:spLocks noChangeArrowheads="1"/>
          </p:cNvSpPr>
          <p:nvPr/>
        </p:nvSpPr>
        <p:spPr bwMode="auto">
          <a:xfrm>
            <a:off x="152400" y="6248400"/>
            <a:ext cx="899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B0817"/>
                </a:solidFill>
              </a:rPr>
              <a:t>•</a:t>
            </a:r>
            <a:r>
              <a:rPr lang="en-GB" altLang="x-none" sz="2400">
                <a:solidFill>
                  <a:srgbClr val="021EFD"/>
                </a:solidFill>
              </a:rPr>
              <a:t> Software tools: http://omictools.com/sequencing-category</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Text Box 2"/>
          <p:cNvSpPr txBox="1">
            <a:spLocks noChangeArrowheads="1"/>
          </p:cNvSpPr>
          <p:nvPr/>
        </p:nvSpPr>
        <p:spPr bwMode="auto">
          <a:xfrm>
            <a:off x="0" y="2793122"/>
            <a:ext cx="9144000" cy="707886"/>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000FF"/>
                </a:solidFill>
                <a:latin typeface="Helvetica" charset="0"/>
              </a:rPr>
              <a:t>Thank You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Vue-d-artiste-des-hominides-viv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082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0" y="-27384"/>
            <a:ext cx="9140825"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FF3333"/>
                </a:solidFill>
              </a:rPr>
              <a:t>Ancient DNA sequencing</a:t>
            </a:r>
            <a:endParaRPr lang="en-GB" altLang="x-none" sz="2400" b="0"/>
          </a:p>
        </p:txBody>
      </p:sp>
      <p:sp>
        <p:nvSpPr>
          <p:cNvPr id="4" name="ZoneTexte 3"/>
          <p:cNvSpPr txBox="1"/>
          <p:nvPr/>
        </p:nvSpPr>
        <p:spPr>
          <a:xfrm>
            <a:off x="0" y="5949280"/>
            <a:ext cx="9140825" cy="923330"/>
          </a:xfrm>
          <a:prstGeom prst="rect">
            <a:avLst/>
          </a:prstGeom>
          <a:noFill/>
        </p:spPr>
        <p:txBody>
          <a:bodyPr wrap="square" rtlCol="0">
            <a:spAutoFit/>
          </a:bodyPr>
          <a:lstStyle/>
          <a:p>
            <a:r>
              <a:rPr lang="en-GB" sz="1800" dirty="0">
                <a:solidFill>
                  <a:srgbClr val="0717FF"/>
                </a:solidFill>
              </a:rPr>
              <a:t>Harnessing ancient genomes to study the history of human adaptation</a:t>
            </a:r>
          </a:p>
          <a:p>
            <a:r>
              <a:rPr lang="en-GB" sz="1800" b="0" i="1" dirty="0">
                <a:solidFill>
                  <a:srgbClr val="0717FF"/>
                </a:solidFill>
              </a:rPr>
              <a:t>Stephanie </a:t>
            </a:r>
            <a:r>
              <a:rPr lang="en-GB" sz="1800" b="0" i="1" dirty="0" err="1">
                <a:solidFill>
                  <a:srgbClr val="0717FF"/>
                </a:solidFill>
              </a:rPr>
              <a:t>Marciniak</a:t>
            </a:r>
            <a:r>
              <a:rPr lang="en-GB" sz="1800" b="0" i="1" dirty="0">
                <a:solidFill>
                  <a:srgbClr val="0717FF"/>
                </a:solidFill>
              </a:rPr>
              <a:t> &amp; George H. Perry. </a:t>
            </a:r>
            <a:r>
              <a:rPr lang="en-GB" sz="1800" b="0" dirty="0">
                <a:solidFill>
                  <a:srgbClr val="0717FF"/>
                </a:solidFill>
              </a:rPr>
              <a:t>doi:10.1038/nrg.2017.65. https://</a:t>
            </a:r>
            <a:r>
              <a:rPr lang="en-GB" sz="1800" b="0" dirty="0" err="1">
                <a:solidFill>
                  <a:srgbClr val="0717FF"/>
                </a:solidFill>
              </a:rPr>
              <a:t>www.nature.com</a:t>
            </a:r>
            <a:r>
              <a:rPr lang="en-GB" sz="1800" b="0" dirty="0">
                <a:solidFill>
                  <a:srgbClr val="0717FF"/>
                </a:solidFill>
              </a:rPr>
              <a:t>/</a:t>
            </a:r>
            <a:r>
              <a:rPr lang="en-GB" sz="1800" b="0" dirty="0" err="1">
                <a:solidFill>
                  <a:srgbClr val="0717FF"/>
                </a:solidFill>
              </a:rPr>
              <a:t>nrg</a:t>
            </a:r>
            <a:r>
              <a:rPr lang="en-GB" sz="1800" b="0" dirty="0">
                <a:solidFill>
                  <a:srgbClr val="0717FF"/>
                </a:solidFill>
              </a:rPr>
              <a:t>/journal/</a:t>
            </a:r>
            <a:r>
              <a:rPr lang="en-GB" sz="1800" b="0" dirty="0" err="1">
                <a:solidFill>
                  <a:srgbClr val="0717FF"/>
                </a:solidFill>
              </a:rPr>
              <a:t>vaop</a:t>
            </a:r>
            <a:r>
              <a:rPr lang="en-GB" sz="1800" b="0" dirty="0">
                <a:solidFill>
                  <a:srgbClr val="0717FF"/>
                </a:solidFill>
              </a:rPr>
              <a:t>/</a:t>
            </a:r>
            <a:r>
              <a:rPr lang="en-GB" sz="1800" b="0" dirty="0" err="1">
                <a:solidFill>
                  <a:srgbClr val="0717FF"/>
                </a:solidFill>
              </a:rPr>
              <a:t>ncurrent</a:t>
            </a:r>
            <a:r>
              <a:rPr lang="en-GB" sz="1800" b="0" dirty="0">
                <a:solidFill>
                  <a:srgbClr val="0717FF"/>
                </a:solidFill>
              </a:rPr>
              <a:t>/pdf/nrg.2017.65.pdf</a:t>
            </a:r>
          </a:p>
        </p:txBody>
      </p:sp>
    </p:spTree>
    <p:extLst>
      <p:ext uri="{BB962C8B-B14F-4D97-AF65-F5344CB8AC3E}">
        <p14:creationId xmlns:p14="http://schemas.microsoft.com/office/powerpoint/2010/main" val="189116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3" descr="D:\kuloth\2014\Jan\28-01-2014\nrg_aop\slides_img\nrg3625-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7848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027"/>
          <p:cNvSpPr txBox="1">
            <a:spLocks noChangeArrowheads="1"/>
          </p:cNvSpPr>
          <p:nvPr/>
        </p:nvSpPr>
        <p:spPr bwMode="auto">
          <a:xfrm>
            <a:off x="76200" y="76200"/>
            <a:ext cx="9067800" cy="974725"/>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900">
                <a:solidFill>
                  <a:srgbClr val="0717FF"/>
                </a:solidFill>
              </a:rPr>
              <a:t>The impact of whole-genome sequencing on the reconstruction of human population history</a:t>
            </a:r>
            <a:endParaRPr lang="en-GB" altLang="x-none" sz="2900" b="0">
              <a:solidFill>
                <a:srgbClr val="222222"/>
              </a:solidFill>
            </a:endParaRPr>
          </a:p>
        </p:txBody>
      </p:sp>
      <p:sp>
        <p:nvSpPr>
          <p:cNvPr id="4" name="Text Box 1028"/>
          <p:cNvSpPr txBox="1">
            <a:spLocks noChangeArrowheads="1"/>
          </p:cNvSpPr>
          <p:nvPr/>
        </p:nvSpPr>
        <p:spPr bwMode="auto">
          <a:xfrm>
            <a:off x="0" y="63246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i="1">
                <a:solidFill>
                  <a:srgbClr val="0717FF"/>
                </a:solidFill>
              </a:rPr>
              <a:t>Krishna R. Veeramah &amp; Michael F. Hammer (2014). </a:t>
            </a:r>
            <a:r>
              <a:rPr lang="en-GB" altLang="x-none" sz="1200">
                <a:solidFill>
                  <a:srgbClr val="0717FF"/>
                </a:solidFill>
              </a:rPr>
              <a:t>The impact of whole-genome sequencing on the reconstruction of human population history.</a:t>
            </a:r>
            <a:r>
              <a:rPr lang="en-GB" altLang="x-none" sz="1200" i="1">
                <a:solidFill>
                  <a:srgbClr val="0717FF"/>
                </a:solidFill>
              </a:rPr>
              <a:t> Nature Reviews Genetics</a:t>
            </a:r>
            <a:r>
              <a:rPr lang="en-GB" altLang="x-none" sz="1200">
                <a:solidFill>
                  <a:srgbClr val="0717FF"/>
                </a:solidFill>
              </a:rPr>
              <a:t> 15, 149</a:t>
            </a:r>
            <a:r>
              <a:rPr lang="fr-FR" altLang="x-none" sz="1200">
                <a:solidFill>
                  <a:srgbClr val="0717FF"/>
                </a:solidFill>
              </a:rPr>
              <a:t>-1</a:t>
            </a:r>
            <a:r>
              <a:rPr lang="en-GB" altLang="x-none" sz="1200">
                <a:solidFill>
                  <a:srgbClr val="0717FF"/>
                </a:solidFill>
              </a:rPr>
              <a:t>62 (2014)</a:t>
            </a:r>
          </a:p>
        </p:txBody>
      </p:sp>
    </p:spTree>
    <p:extLst>
      <p:ext uri="{BB962C8B-B14F-4D97-AF65-F5344CB8AC3E}">
        <p14:creationId xmlns:p14="http://schemas.microsoft.com/office/powerpoint/2010/main" val="1327154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3"/>
          <p:cNvSpPr txBox="1">
            <a:spLocks noChangeArrowheads="1"/>
          </p:cNvSpPr>
          <p:nvPr/>
        </p:nvSpPr>
        <p:spPr bwMode="auto">
          <a:xfrm>
            <a:off x="0" y="-27384"/>
            <a:ext cx="9144000" cy="579438"/>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rPr>
              <a:t>Plan</a:t>
            </a:r>
            <a:endParaRPr lang="en-GB" altLang="x-none" sz="2400" b="0"/>
          </a:p>
        </p:txBody>
      </p:sp>
      <p:sp>
        <p:nvSpPr>
          <p:cNvPr id="17410" name="Text Box 4"/>
          <p:cNvSpPr txBox="1">
            <a:spLocks noChangeArrowheads="1"/>
          </p:cNvSpPr>
          <p:nvPr/>
        </p:nvSpPr>
        <p:spPr bwMode="auto">
          <a:xfrm>
            <a:off x="0" y="758825"/>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t> Main genomes sequencing projects</a:t>
            </a:r>
            <a:endParaRPr lang="en-GB" altLang="x-none" sz="2400" b="0"/>
          </a:p>
        </p:txBody>
      </p:sp>
      <p:sp>
        <p:nvSpPr>
          <p:cNvPr id="17411" name="Text Box 5"/>
          <p:cNvSpPr txBox="1">
            <a:spLocks noChangeArrowheads="1"/>
          </p:cNvSpPr>
          <p:nvPr/>
        </p:nvSpPr>
        <p:spPr bwMode="auto">
          <a:xfrm>
            <a:off x="-76200" y="1340768"/>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 </a:t>
            </a:r>
            <a:r>
              <a:rPr lang="en-GB" altLang="x-none" sz="2400">
                <a:solidFill>
                  <a:srgbClr val="FB0817"/>
                </a:solidFill>
              </a:rPr>
              <a:t>•</a:t>
            </a:r>
            <a:r>
              <a:rPr lang="en-GB" altLang="x-none" sz="2400"/>
              <a:t> Bioinformatics in the Genome era</a:t>
            </a:r>
          </a:p>
        </p:txBody>
      </p:sp>
      <p:sp>
        <p:nvSpPr>
          <p:cNvPr id="17412" name="Text Box 6"/>
          <p:cNvSpPr txBox="1">
            <a:spLocks noChangeArrowheads="1"/>
          </p:cNvSpPr>
          <p:nvPr/>
        </p:nvSpPr>
        <p:spPr bwMode="auto">
          <a:xfrm>
            <a:off x="0" y="1916832"/>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t> Large-scale genome analyses/comparisons</a:t>
            </a:r>
          </a:p>
          <a:p>
            <a:pPr>
              <a:spcBef>
                <a:spcPct val="50000"/>
              </a:spcBef>
              <a:buFontTx/>
              <a:buNone/>
            </a:pPr>
            <a:r>
              <a:rPr lang="en-GB" altLang="x-none" sz="2400" dirty="0"/>
              <a:t>(duplication, conservation, </a:t>
            </a:r>
            <a:r>
              <a:rPr lang="en-GB" altLang="x-none" sz="2400" dirty="0" err="1"/>
              <a:t>Orthologs</a:t>
            </a:r>
            <a:r>
              <a:rPr lang="en-GB" altLang="x-none" sz="2400" dirty="0"/>
              <a:t> inference, Genome trees, </a:t>
            </a:r>
            <a:r>
              <a:rPr lang="en-GB" altLang="x-none" sz="2400" dirty="0" err="1"/>
              <a:t>Phylogenomics</a:t>
            </a:r>
            <a:r>
              <a:rPr lang="en-GB" altLang="x-none" sz="2400" dirty="0"/>
              <a:t>, Horizontal Gene Transfer,…)</a:t>
            </a:r>
          </a:p>
        </p:txBody>
      </p:sp>
      <p:sp>
        <p:nvSpPr>
          <p:cNvPr id="17413" name="Text Box 9"/>
          <p:cNvSpPr txBox="1">
            <a:spLocks noChangeArrowheads="1"/>
          </p:cNvSpPr>
          <p:nvPr/>
        </p:nvSpPr>
        <p:spPr bwMode="auto">
          <a:xfrm>
            <a:off x="0" y="3501008"/>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t> Whole genome alignments</a:t>
            </a:r>
          </a:p>
        </p:txBody>
      </p:sp>
      <p:sp>
        <p:nvSpPr>
          <p:cNvPr id="17414" name="Text Box 10"/>
          <p:cNvSpPr txBox="1">
            <a:spLocks noChangeArrowheads="1"/>
          </p:cNvSpPr>
          <p:nvPr/>
        </p:nvSpPr>
        <p:spPr bwMode="auto">
          <a:xfrm>
            <a:off x="0" y="4725144"/>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dirty="0">
                <a:solidFill>
                  <a:srgbClr val="FB0817"/>
                </a:solidFill>
              </a:rPr>
              <a:t>•</a:t>
            </a:r>
            <a:r>
              <a:rPr lang="en-GB" altLang="x-none" sz="2400" dirty="0"/>
              <a:t> Genomic variation in human</a:t>
            </a:r>
            <a:endParaRPr lang="en-GB" altLang="x-none" sz="2400" b="0" dirty="0"/>
          </a:p>
        </p:txBody>
      </p:sp>
      <p:sp>
        <p:nvSpPr>
          <p:cNvPr id="17415" name="Text Box 11"/>
          <p:cNvSpPr txBox="1">
            <a:spLocks noChangeArrowheads="1"/>
          </p:cNvSpPr>
          <p:nvPr/>
        </p:nvSpPr>
        <p:spPr bwMode="auto">
          <a:xfrm>
            <a:off x="0" y="594928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717FF"/>
                </a:solidFill>
              </a:rPr>
              <a:t>• Concluding notes</a:t>
            </a:r>
            <a:endParaRPr lang="en-GB" altLang="x-none" sz="2400" b="0"/>
          </a:p>
        </p:txBody>
      </p:sp>
      <p:sp>
        <p:nvSpPr>
          <p:cNvPr id="10" name="Text Box 10"/>
          <p:cNvSpPr txBox="1">
            <a:spLocks noChangeArrowheads="1"/>
          </p:cNvSpPr>
          <p:nvPr/>
        </p:nvSpPr>
        <p:spPr bwMode="auto">
          <a:xfrm>
            <a:off x="35496" y="4077072"/>
            <a:ext cx="9217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t> Next Generation Sequencing &amp; Applications - Metagenomics</a:t>
            </a:r>
            <a:endParaRPr lang="en-GB" altLang="x-none" sz="2400" b="0"/>
          </a:p>
        </p:txBody>
      </p:sp>
      <p:sp>
        <p:nvSpPr>
          <p:cNvPr id="2" name="ZoneTexte 1"/>
          <p:cNvSpPr txBox="1"/>
          <p:nvPr/>
        </p:nvSpPr>
        <p:spPr>
          <a:xfrm>
            <a:off x="35496" y="5301208"/>
            <a:ext cx="9108504" cy="461665"/>
          </a:xfrm>
          <a:prstGeom prst="rect">
            <a:avLst/>
          </a:prstGeom>
          <a:noFill/>
        </p:spPr>
        <p:txBody>
          <a:bodyPr wrap="square" rtlCol="0">
            <a:spAutoFit/>
          </a:bodyPr>
          <a:lstStyle/>
          <a:p>
            <a:r>
              <a:rPr lang="en-GB" dirty="0">
                <a:solidFill>
                  <a:srgbClr val="FB0817"/>
                </a:solidFill>
              </a:rPr>
              <a:t>•</a:t>
            </a:r>
            <a:r>
              <a:rPr lang="en-GB" dirty="0"/>
              <a:t> Synthetic Biology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200" y="0"/>
            <a:ext cx="2631558" cy="6858000"/>
          </a:xfrm>
          <a:prstGeom prst="rect">
            <a:avLst/>
          </a:prstGeom>
        </p:spPr>
      </p:pic>
      <p:sp>
        <p:nvSpPr>
          <p:cNvPr id="3" name="ZoneTexte 2"/>
          <p:cNvSpPr txBox="1"/>
          <p:nvPr/>
        </p:nvSpPr>
        <p:spPr>
          <a:xfrm>
            <a:off x="0" y="5589240"/>
            <a:ext cx="3251200" cy="1077218"/>
          </a:xfrm>
          <a:prstGeom prst="rect">
            <a:avLst/>
          </a:prstGeom>
          <a:noFill/>
        </p:spPr>
        <p:txBody>
          <a:bodyPr wrap="square" rtlCol="0">
            <a:spAutoFit/>
          </a:bodyPr>
          <a:lstStyle/>
          <a:p>
            <a:r>
              <a:rPr lang="en-GB" sz="1600"/>
              <a:t>Fig. 1. Maximum likelihood tree relating the </a:t>
            </a:r>
            <a:r>
              <a:rPr lang="en-GB" sz="1600" err="1"/>
              <a:t>Denisova</a:t>
            </a:r>
            <a:r>
              <a:rPr lang="en-GB" sz="1600"/>
              <a:t> 2 </a:t>
            </a:r>
            <a:r>
              <a:rPr lang="en-GB" sz="1600" err="1"/>
              <a:t>mtDNA</a:t>
            </a:r>
            <a:r>
              <a:rPr lang="en-GB" sz="1600"/>
              <a:t> to other ancient and present-day </a:t>
            </a:r>
            <a:r>
              <a:rPr lang="en-GB" sz="1600" err="1"/>
              <a:t>mtDNAs</a:t>
            </a:r>
            <a:r>
              <a:rPr lang="en-GB" sz="1600"/>
              <a:t>.</a:t>
            </a:r>
          </a:p>
        </p:txBody>
      </p:sp>
      <p:sp>
        <p:nvSpPr>
          <p:cNvPr id="4" name="ZoneTexte 3"/>
          <p:cNvSpPr txBox="1"/>
          <p:nvPr/>
        </p:nvSpPr>
        <p:spPr>
          <a:xfrm>
            <a:off x="5810750" y="6237312"/>
            <a:ext cx="3441770" cy="523220"/>
          </a:xfrm>
          <a:prstGeom prst="rect">
            <a:avLst/>
          </a:prstGeom>
          <a:noFill/>
        </p:spPr>
        <p:txBody>
          <a:bodyPr wrap="square" rtlCol="0">
            <a:spAutoFit/>
          </a:bodyPr>
          <a:lstStyle/>
          <a:p>
            <a:r>
              <a:rPr lang="nb-NO" sz="1400">
                <a:solidFill>
                  <a:srgbClr val="0717FF"/>
                </a:solidFill>
              </a:rPr>
              <a:t>A </a:t>
            </a:r>
            <a:r>
              <a:rPr lang="nb-NO" sz="1400" err="1">
                <a:solidFill>
                  <a:srgbClr val="0717FF"/>
                </a:solidFill>
              </a:rPr>
              <a:t>fourth</a:t>
            </a:r>
            <a:r>
              <a:rPr lang="nb-NO" sz="1400">
                <a:solidFill>
                  <a:srgbClr val="0717FF"/>
                </a:solidFill>
              </a:rPr>
              <a:t> </a:t>
            </a:r>
            <a:r>
              <a:rPr lang="nb-NO" sz="1400" err="1">
                <a:solidFill>
                  <a:srgbClr val="0717FF"/>
                </a:solidFill>
              </a:rPr>
              <a:t>Denisovan</a:t>
            </a:r>
            <a:r>
              <a:rPr lang="nb-NO" sz="1400">
                <a:solidFill>
                  <a:srgbClr val="0717FF"/>
                </a:solidFill>
              </a:rPr>
              <a:t> </a:t>
            </a:r>
            <a:r>
              <a:rPr lang="nb-NO" sz="1400" err="1">
                <a:solidFill>
                  <a:srgbClr val="0717FF"/>
                </a:solidFill>
              </a:rPr>
              <a:t>individual</a:t>
            </a:r>
            <a:endParaRPr lang="nb-NO" sz="1400">
              <a:solidFill>
                <a:srgbClr val="0717FF"/>
              </a:solidFill>
            </a:endParaRPr>
          </a:p>
          <a:p>
            <a:r>
              <a:rPr lang="nb-NO" sz="1400" err="1">
                <a:solidFill>
                  <a:srgbClr val="0717FF"/>
                </a:solidFill>
              </a:rPr>
              <a:t>Slon</a:t>
            </a:r>
            <a:r>
              <a:rPr lang="nb-NO" sz="1400">
                <a:solidFill>
                  <a:srgbClr val="0717FF"/>
                </a:solidFill>
              </a:rPr>
              <a:t> et al., </a:t>
            </a:r>
            <a:r>
              <a:rPr lang="nb-NO" sz="1400" err="1">
                <a:solidFill>
                  <a:srgbClr val="0717FF"/>
                </a:solidFill>
              </a:rPr>
              <a:t>Sci</a:t>
            </a:r>
            <a:r>
              <a:rPr lang="nb-NO" sz="1400">
                <a:solidFill>
                  <a:srgbClr val="0717FF"/>
                </a:solidFill>
              </a:rPr>
              <a:t>. Adv. 2017;3: e1700186</a:t>
            </a:r>
          </a:p>
        </p:txBody>
      </p:sp>
    </p:spTree>
    <p:extLst>
      <p:ext uri="{BB962C8B-B14F-4D97-AF65-F5344CB8AC3E}">
        <p14:creationId xmlns:p14="http://schemas.microsoft.com/office/powerpoint/2010/main" val="157228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 descr="nrg.2017.65-f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96" y="52536"/>
            <a:ext cx="60198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5724128" y="-27384"/>
            <a:ext cx="3419872" cy="1384995"/>
          </a:xfrm>
          <a:prstGeom prst="rect">
            <a:avLst/>
          </a:prstGeom>
          <a:solidFill>
            <a:srgbClr val="FFFF00"/>
          </a:solidFill>
        </p:spPr>
        <p:txBody>
          <a:bodyPr wrap="square" rtlCol="0">
            <a:spAutoFit/>
          </a:bodyPr>
          <a:lstStyle/>
          <a:p>
            <a:r>
              <a:rPr lang="en-GB" sz="2800" dirty="0">
                <a:solidFill>
                  <a:srgbClr val="0717FF"/>
                </a:solidFill>
              </a:rPr>
              <a:t>The recent (and ongoing) ancient genomic explosion</a:t>
            </a:r>
          </a:p>
        </p:txBody>
      </p:sp>
      <p:sp>
        <p:nvSpPr>
          <p:cNvPr id="4" name="ZoneTexte 3"/>
          <p:cNvSpPr txBox="1"/>
          <p:nvPr/>
        </p:nvSpPr>
        <p:spPr>
          <a:xfrm>
            <a:off x="0" y="6406703"/>
            <a:ext cx="9144000" cy="461665"/>
          </a:xfrm>
          <a:prstGeom prst="rect">
            <a:avLst/>
          </a:prstGeom>
          <a:noFill/>
        </p:spPr>
        <p:txBody>
          <a:bodyPr wrap="square" rtlCol="0">
            <a:spAutoFit/>
          </a:bodyPr>
          <a:lstStyle/>
          <a:p>
            <a:r>
              <a:rPr lang="fr-FR" sz="1200" dirty="0">
                <a:solidFill>
                  <a:srgbClr val="0717FF"/>
                </a:solidFill>
                <a:hlinkClick r:id="rId4"/>
              </a:rPr>
              <a:t>Harnessing ancient genomes to study the history of human adaptation</a:t>
            </a:r>
            <a:r>
              <a:rPr lang="fr-FR" sz="1200" dirty="0">
                <a:solidFill>
                  <a:srgbClr val="0717FF"/>
                </a:solidFill>
              </a:rPr>
              <a:t> (2017).</a:t>
            </a:r>
          </a:p>
          <a:p>
            <a:r>
              <a:rPr lang="fr-FR" sz="1200" dirty="0">
                <a:solidFill>
                  <a:srgbClr val="0717FF"/>
                </a:solidFill>
                <a:hlinkClick r:id="rId5"/>
              </a:rPr>
              <a:t>Stephanie Marciniak</a:t>
            </a:r>
            <a:r>
              <a:rPr lang="fr-FR" sz="1200" dirty="0">
                <a:solidFill>
                  <a:srgbClr val="0717FF"/>
                </a:solidFill>
              </a:rPr>
              <a:t>  &amp; </a:t>
            </a:r>
            <a:r>
              <a:rPr lang="fr-FR" sz="1200" dirty="0">
                <a:solidFill>
                  <a:srgbClr val="0717FF"/>
                </a:solidFill>
                <a:hlinkClick r:id="rId6"/>
              </a:rPr>
              <a:t>George H. Perry</a:t>
            </a:r>
            <a:r>
              <a:rPr lang="fr-FR" sz="1200" dirty="0">
                <a:solidFill>
                  <a:srgbClr val="0717FF"/>
                </a:solidFill>
              </a:rPr>
              <a:t> Nature </a:t>
            </a:r>
            <a:r>
              <a:rPr lang="fr-FR" sz="1200" dirty="0" err="1">
                <a:solidFill>
                  <a:srgbClr val="0717FF"/>
                </a:solidFill>
              </a:rPr>
              <a:t>Reviews</a:t>
            </a:r>
            <a:r>
              <a:rPr lang="fr-FR" sz="1200" dirty="0">
                <a:solidFill>
                  <a:srgbClr val="0717FF"/>
                </a:solidFill>
              </a:rPr>
              <a:t> </a:t>
            </a:r>
            <a:r>
              <a:rPr lang="fr-FR" sz="1200" dirty="0" err="1">
                <a:solidFill>
                  <a:srgbClr val="0717FF"/>
                </a:solidFill>
              </a:rPr>
              <a:t>Genetics</a:t>
            </a:r>
            <a:r>
              <a:rPr lang="fr-FR" sz="1200" dirty="0">
                <a:solidFill>
                  <a:srgbClr val="0717FF"/>
                </a:solidFill>
              </a:rPr>
              <a:t> (2017) doi:10.1038/nrg.2017.65.</a:t>
            </a:r>
            <a:endParaRPr lang="en-GB" sz="1200" dirty="0">
              <a:solidFill>
                <a:srgbClr val="0717FF"/>
              </a:solidFill>
            </a:endParaRPr>
          </a:p>
        </p:txBody>
      </p:sp>
      <p:sp>
        <p:nvSpPr>
          <p:cNvPr id="5" name="ZoneTexte 4"/>
          <p:cNvSpPr txBox="1"/>
          <p:nvPr/>
        </p:nvSpPr>
        <p:spPr>
          <a:xfrm>
            <a:off x="6090792" y="1340768"/>
            <a:ext cx="3053208" cy="3139321"/>
          </a:xfrm>
          <a:prstGeom prst="rect">
            <a:avLst/>
          </a:prstGeom>
          <a:noFill/>
        </p:spPr>
        <p:txBody>
          <a:bodyPr wrap="square" rtlCol="0">
            <a:spAutoFit/>
          </a:bodyPr>
          <a:lstStyle/>
          <a:p>
            <a:r>
              <a:rPr lang="en-GB" sz="1800" b="0" dirty="0"/>
              <a:t>The past several years have witnessed an explosion of successful ancient human genome-sequencing projects, with genomic-scale ancient DNA data sets now available for </a:t>
            </a:r>
            <a:r>
              <a:rPr lang="en-GB" sz="1800" dirty="0"/>
              <a:t>more than 1,100 ancient human and archaic hominin </a:t>
            </a:r>
            <a:r>
              <a:rPr lang="en-GB" sz="1800" b="0" dirty="0"/>
              <a:t>(for example, </a:t>
            </a:r>
            <a:r>
              <a:rPr lang="en-GB" sz="1800" b="0" dirty="0" err="1"/>
              <a:t>Neandertal</a:t>
            </a:r>
            <a:r>
              <a:rPr lang="en-GB" sz="1800" b="0" dirty="0"/>
              <a:t>) individuals.</a:t>
            </a:r>
            <a:endParaRPr lang="en-GB" sz="1800" dirty="0"/>
          </a:p>
        </p:txBody>
      </p:sp>
      <p:sp>
        <p:nvSpPr>
          <p:cNvPr id="6" name="ZoneTexte 5"/>
          <p:cNvSpPr txBox="1"/>
          <p:nvPr/>
        </p:nvSpPr>
        <p:spPr>
          <a:xfrm>
            <a:off x="6090792" y="4365104"/>
            <a:ext cx="3053208" cy="2246769"/>
          </a:xfrm>
          <a:prstGeom prst="rect">
            <a:avLst/>
          </a:prstGeom>
          <a:noFill/>
        </p:spPr>
        <p:txBody>
          <a:bodyPr wrap="square" rtlCol="0">
            <a:spAutoFit/>
          </a:bodyPr>
          <a:lstStyle/>
          <a:p>
            <a:r>
              <a:rPr lang="en-GB" sz="1400" b="0" dirty="0"/>
              <a:t>Recent 'evolution in action' analyses have started using these data sets </a:t>
            </a:r>
            <a:r>
              <a:rPr lang="en-GB" sz="1400" dirty="0"/>
              <a:t>to identify and track the spatiotemporal trajectories of genetic variants associated with human adaptations to novel and changing environments, agricultural lifestyles, and introduced or co-evolving pathogens.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1"/>
            <a:ext cx="8892480" cy="6055195"/>
          </a:xfrm>
          <a:prstGeom prst="rect">
            <a:avLst/>
          </a:prstGeom>
        </p:spPr>
      </p:pic>
      <p:sp>
        <p:nvSpPr>
          <p:cNvPr id="5" name="ZoneTexte 4"/>
          <p:cNvSpPr txBox="1"/>
          <p:nvPr/>
        </p:nvSpPr>
        <p:spPr>
          <a:xfrm>
            <a:off x="6156176" y="38100"/>
            <a:ext cx="2987824" cy="1200329"/>
          </a:xfrm>
          <a:prstGeom prst="rect">
            <a:avLst/>
          </a:prstGeom>
          <a:noFill/>
        </p:spPr>
        <p:txBody>
          <a:bodyPr wrap="square" rtlCol="0">
            <a:spAutoFit/>
          </a:bodyPr>
          <a:lstStyle/>
          <a:p>
            <a:r>
              <a:rPr lang="en-GB" dirty="0">
                <a:solidFill>
                  <a:srgbClr val="0717FF"/>
                </a:solidFill>
              </a:rPr>
              <a:t>Ancient boy’s DNA pushes back date of earliest humans</a:t>
            </a:r>
          </a:p>
        </p:txBody>
      </p:sp>
      <p:sp>
        <p:nvSpPr>
          <p:cNvPr id="6" name="ZoneTexte 5"/>
          <p:cNvSpPr txBox="1"/>
          <p:nvPr/>
        </p:nvSpPr>
        <p:spPr>
          <a:xfrm>
            <a:off x="2195736" y="-27384"/>
            <a:ext cx="2664296" cy="1631216"/>
          </a:xfrm>
          <a:prstGeom prst="rect">
            <a:avLst/>
          </a:prstGeom>
          <a:solidFill>
            <a:schemeClr val="bg1"/>
          </a:solidFill>
          <a:ln>
            <a:solidFill>
              <a:srgbClr val="FF0000"/>
            </a:solidFill>
          </a:ln>
        </p:spPr>
        <p:txBody>
          <a:bodyPr wrap="square" rtlCol="0">
            <a:spAutoFit/>
          </a:bodyPr>
          <a:lstStyle/>
          <a:p>
            <a:r>
              <a:rPr lang="en-GB" sz="2000" i="1" dirty="0">
                <a:solidFill>
                  <a:srgbClr val="0717FF"/>
                </a:solidFill>
              </a:rPr>
              <a:t>Homo sapiens</a:t>
            </a:r>
            <a:r>
              <a:rPr lang="en-GB" sz="2000" dirty="0">
                <a:solidFill>
                  <a:srgbClr val="0717FF"/>
                </a:solidFill>
              </a:rPr>
              <a:t> may have emerged as a genetically distinct species as early as 350,000 years ago.</a:t>
            </a:r>
          </a:p>
        </p:txBody>
      </p:sp>
      <p:sp>
        <p:nvSpPr>
          <p:cNvPr id="7" name="ZoneTexte 6"/>
          <p:cNvSpPr txBox="1"/>
          <p:nvPr/>
        </p:nvSpPr>
        <p:spPr>
          <a:xfrm>
            <a:off x="0" y="5877272"/>
            <a:ext cx="9144000" cy="1015663"/>
          </a:xfrm>
          <a:prstGeom prst="rect">
            <a:avLst/>
          </a:prstGeom>
          <a:solidFill>
            <a:schemeClr val="bg1"/>
          </a:solidFill>
          <a:ln>
            <a:solidFill>
              <a:srgbClr val="FF0000"/>
            </a:solidFill>
          </a:ln>
        </p:spPr>
        <p:txBody>
          <a:bodyPr wrap="square" rtlCol="0">
            <a:spAutoFit/>
          </a:bodyPr>
          <a:lstStyle/>
          <a:p>
            <a:r>
              <a:rPr lang="en-GB" sz="2000" dirty="0">
                <a:solidFill>
                  <a:srgbClr val="0717FF"/>
                </a:solidFill>
                <a:ea typeface="ＭＳ Ｐゴシック" charset="0"/>
                <a:cs typeface="ＭＳ Ｐゴシック" charset="0"/>
              </a:rPr>
              <a:t>African populations branch in two directions and then further subdivide around 200,000 years ago. Non-African populations, bottom left, appeared shortly after 100,000 years ago.</a:t>
            </a:r>
          </a:p>
        </p:txBody>
      </p:sp>
      <p:sp>
        <p:nvSpPr>
          <p:cNvPr id="2" name="ZoneTexte 1">
            <a:extLst>
              <a:ext uri="{FF2B5EF4-FFF2-40B4-BE49-F238E27FC236}">
                <a16:creationId xmlns:a16="http://schemas.microsoft.com/office/drawing/2014/main" id="{BE6B9E3C-1732-8D48-BD0C-A0D769A00C97}"/>
              </a:ext>
            </a:extLst>
          </p:cNvPr>
          <p:cNvSpPr txBox="1"/>
          <p:nvPr/>
        </p:nvSpPr>
        <p:spPr>
          <a:xfrm>
            <a:off x="5652120" y="6546830"/>
            <a:ext cx="3456384" cy="338554"/>
          </a:xfrm>
          <a:prstGeom prst="rect">
            <a:avLst/>
          </a:prstGeom>
          <a:noFill/>
        </p:spPr>
        <p:txBody>
          <a:bodyPr wrap="square" rtlCol="0">
            <a:spAutoFit/>
          </a:bodyPr>
          <a:lstStyle/>
          <a:p>
            <a:r>
              <a:rPr lang="en-US" sz="1600" i="1" dirty="0"/>
              <a:t>Science. 2017; 358(6363):652-655</a:t>
            </a:r>
            <a:r>
              <a:rPr lang="fr-FR" sz="1600" dirty="0"/>
              <a:t> </a:t>
            </a:r>
            <a:endParaRPr lang="en-GB" sz="1600" dirty="0"/>
          </a:p>
        </p:txBody>
      </p:sp>
    </p:spTree>
    <p:extLst>
      <p:ext uri="{BB962C8B-B14F-4D97-AF65-F5344CB8AC3E}">
        <p14:creationId xmlns:p14="http://schemas.microsoft.com/office/powerpoint/2010/main" val="59685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ppt_h*1.125000"/>
                                          </p:val>
                                        </p:tav>
                                        <p:tav tm="100000">
                                          <p:val>
                                            <p:strVal val="#ppt_y"/>
                                          </p:val>
                                        </p:tav>
                                      </p:tavLst>
                                    </p:anim>
                                    <p:animEffect transition="in" filter="wipe(down)">
                                      <p:cBhvr>
                                        <p:cTn id="8" dur="10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2303001"/>
            <a:ext cx="9144000" cy="2062103"/>
          </a:xfrm>
          <a:prstGeom prst="rect">
            <a:avLst/>
          </a:prstGeom>
          <a:solidFill>
            <a:srgbClr val="FFFF00"/>
          </a:solidFill>
        </p:spPr>
        <p:txBody>
          <a:bodyPr wrap="square" rtlCol="0">
            <a:spAutoFit/>
          </a:bodyPr>
          <a:lstStyle/>
          <a:p>
            <a:pPr algn="ctr"/>
            <a:r>
              <a:rPr lang="en-GB" sz="4000" err="1">
                <a:solidFill>
                  <a:srgbClr val="0717FF"/>
                </a:solidFill>
              </a:rPr>
              <a:t>Neandertal</a:t>
            </a:r>
            <a:r>
              <a:rPr lang="en-GB" sz="4000">
                <a:solidFill>
                  <a:srgbClr val="0717FF"/>
                </a:solidFill>
              </a:rPr>
              <a:t> Genome Analysis Consortium Tracks at UCSC</a:t>
            </a:r>
          </a:p>
          <a:p>
            <a:pPr algn="ctr"/>
            <a:endParaRPr lang="en-GB">
              <a:solidFill>
                <a:srgbClr val="0717FF"/>
              </a:solidFill>
            </a:endParaRPr>
          </a:p>
          <a:p>
            <a:pPr algn="ctr"/>
            <a:r>
              <a:rPr lang="en-GB">
                <a:solidFill>
                  <a:srgbClr val="0717FF"/>
                </a:solidFill>
              </a:rPr>
              <a:t>http://</a:t>
            </a:r>
            <a:r>
              <a:rPr lang="en-GB" err="1">
                <a:solidFill>
                  <a:srgbClr val="0717FF"/>
                </a:solidFill>
              </a:rPr>
              <a:t>genome.ucsc.edu</a:t>
            </a:r>
            <a:r>
              <a:rPr lang="en-GB">
                <a:solidFill>
                  <a:srgbClr val="0717FF"/>
                </a:solidFill>
              </a:rPr>
              <a:t>/</a:t>
            </a:r>
            <a:r>
              <a:rPr lang="en-GB" err="1">
                <a:solidFill>
                  <a:srgbClr val="0717FF"/>
                </a:solidFill>
              </a:rPr>
              <a:t>Neandertal</a:t>
            </a:r>
            <a:r>
              <a:rPr lang="en-GB">
                <a:solidFill>
                  <a:srgbClr val="0717FF"/>
                </a:solidFill>
              </a:rPr>
              <a:t>/</a:t>
            </a:r>
          </a:p>
        </p:txBody>
      </p:sp>
    </p:spTree>
    <p:extLst>
      <p:ext uri="{BB962C8B-B14F-4D97-AF65-F5344CB8AC3E}">
        <p14:creationId xmlns:p14="http://schemas.microsoft.com/office/powerpoint/2010/main" val="122168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76200" y="85725"/>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rPr>
              <a:t>TATTTGATTTTTTGCTTAATTTTTATGTAATTACTTCCCCACAATTTTTGCCCACATATTGTGGATAAAT</a:t>
            </a:r>
          </a:p>
          <a:p>
            <a:pPr algn="ctr">
              <a:spcBef>
                <a:spcPct val="0"/>
              </a:spcBef>
              <a:buFontTx/>
              <a:buNone/>
            </a:pPr>
            <a:r>
              <a:rPr lang="en-GB" altLang="x-none" sz="1600" b="0">
                <a:solidFill>
                  <a:srgbClr val="CCCCCC"/>
                </a:solidFill>
                <a:latin typeface="Courier" charset="0"/>
              </a:rPr>
              <a:t>ACCTTTAATCTAGAAATTACAATGAATGTTGTTGAAGAAGCACTTGGTGCTGTATTAAAAACTAAGAAGA</a:t>
            </a:r>
          </a:p>
          <a:p>
            <a:pPr algn="ctr">
              <a:spcBef>
                <a:spcPct val="0"/>
              </a:spcBef>
              <a:buFontTx/>
              <a:buNone/>
            </a:pPr>
            <a:r>
              <a:rPr lang="en-GB" altLang="x-none" sz="1600" b="0">
                <a:solidFill>
                  <a:srgbClr val="CCCCCC"/>
                </a:solidFill>
                <a:latin typeface="Courier" charset="0"/>
              </a:rPr>
              <a:t>TTTCCACATTTTATTCACAATGTTGATAAGTTGTGTAAGTCGACTTGTTGGCTTTATAAAGCAAATGACA</a:t>
            </a:r>
          </a:p>
          <a:p>
            <a:pPr algn="ctr">
              <a:spcBef>
                <a:spcPct val="0"/>
              </a:spcBef>
              <a:buFontTx/>
              <a:buNone/>
            </a:pPr>
            <a:r>
              <a:rPr lang="en-GB" altLang="x-none" sz="1600" b="0">
                <a:solidFill>
                  <a:srgbClr val="CCCCCC"/>
                </a:solidFill>
                <a:latin typeface="Courier" charset="0"/>
              </a:rPr>
              <a:t>CACTGAAAGTTATCCACAAACAAATTTTTCAAAAGTGTTTAAATCAAAAAGTTATCCACAAATAATGTGG</a:t>
            </a:r>
          </a:p>
          <a:p>
            <a:pPr algn="ctr">
              <a:spcBef>
                <a:spcPct val="0"/>
              </a:spcBef>
              <a:buFontTx/>
              <a:buNone/>
            </a:pPr>
            <a:r>
              <a:rPr lang="en-GB" altLang="x-none" sz="1600" b="0">
                <a:solidFill>
                  <a:srgbClr val="CCCCCC"/>
                </a:solidFill>
                <a:latin typeface="Courier" charset="0"/>
              </a:rPr>
              <a:t>AAAACTTTTTAATAAATTTGTCGTTTCTTATGCTATCATAGTTTTACATAAATTATTAACTACTATAGGG</a:t>
            </a:r>
          </a:p>
          <a:p>
            <a:pPr algn="ctr">
              <a:spcBef>
                <a:spcPct val="0"/>
              </a:spcBef>
              <a:buFontTx/>
              <a:buNone/>
            </a:pPr>
            <a:r>
              <a:rPr lang="en-GB" altLang="x-none" sz="1600" b="0">
                <a:solidFill>
                  <a:srgbClr val="CCCCCC"/>
                </a:solidFill>
                <a:latin typeface="Courier" charset="0"/>
              </a:rPr>
              <a:t>AGGCAGTCATGAGTCCAAACAGCACATTATGGCAGACAATATTACAGGATTTAGAAAAACTATACAACGA</a:t>
            </a:r>
          </a:p>
          <a:p>
            <a:pPr algn="ctr">
              <a:spcBef>
                <a:spcPct val="0"/>
              </a:spcBef>
              <a:buFontTx/>
              <a:buNone/>
            </a:pPr>
            <a:r>
              <a:rPr lang="en-GB" altLang="x-none" sz="1600" b="0">
                <a:solidFill>
                  <a:srgbClr val="CCCCCC"/>
                </a:solidFill>
                <a:latin typeface="Courier" charset="0"/>
              </a:rPr>
              <a:t>GGAGACTTACAACGAGCTATTTCTACCAGTGACTTCTACTTTTAAAGATCAAAACGGATTACTTACAATG</a:t>
            </a:r>
          </a:p>
          <a:p>
            <a:pPr algn="ctr">
              <a:spcBef>
                <a:spcPct val="0"/>
              </a:spcBef>
              <a:buFontTx/>
              <a:buNone/>
            </a:pPr>
            <a:r>
              <a:rPr lang="en-GB" altLang="x-none" sz="1600" b="0">
                <a:solidFill>
                  <a:srgbClr val="CCCCCC"/>
                </a:solidFill>
                <a:latin typeface="Courier" charset="0"/>
              </a:rPr>
              <a:t>GTTGTAGCTAATGAGTTCTTAAAGAATCGTATCAATAAACTATACATTGCAAAAATTAACGAACTTGCTA</a:t>
            </a:r>
          </a:p>
          <a:p>
            <a:pPr algn="ctr">
              <a:spcBef>
                <a:spcPct val="0"/>
              </a:spcBef>
              <a:buFontTx/>
              <a:buNone/>
            </a:pPr>
            <a:r>
              <a:rPr lang="en-GB" altLang="x-none" sz="1600" b="0">
                <a:solidFill>
                  <a:srgbClr val="CCCCCC"/>
                </a:solidFill>
                <a:latin typeface="Courier" charset="0"/>
              </a:rPr>
              <a:t>CAAAATATTCAAGTACTCCAGTTAGATTGAAATTCGTATCACAAGAAGAAGTTATTGAAGAACCAGTAGC</a:t>
            </a:r>
          </a:p>
          <a:p>
            <a:pPr algn="ctr">
              <a:spcBef>
                <a:spcPct val="0"/>
              </a:spcBef>
              <a:buFontTx/>
              <a:buNone/>
            </a:pPr>
            <a:r>
              <a:rPr lang="en-GB" altLang="x-none" sz="1600" b="0">
                <a:solidFill>
                  <a:srgbClr val="CCCCCC"/>
                </a:solidFill>
                <a:latin typeface="Courier" charset="0"/>
              </a:rPr>
              <a:t>TGATCGTAAATTAACCATTGATTATCGTCAAGGGAACTTAAACTCTACCTATACCTTTGACTCTTTTGTT</a:t>
            </a:r>
          </a:p>
          <a:p>
            <a:pPr algn="ctr">
              <a:spcBef>
                <a:spcPct val="0"/>
              </a:spcBef>
              <a:buFontTx/>
              <a:buNone/>
            </a:pPr>
            <a:r>
              <a:rPr lang="en-GB" altLang="x-none" sz="1600" b="0">
                <a:solidFill>
                  <a:srgbClr val="CCCCCC"/>
                </a:solidFill>
                <a:latin typeface="Courier" charset="0"/>
              </a:rPr>
              <a:t>GTTGGAAAATCTAACATGTTTGCTTTTCGTATGGCGATGAAGGTTGCTGATCAACCTGGAGCAGTAGCAA</a:t>
            </a:r>
          </a:p>
          <a:p>
            <a:pPr algn="ctr">
              <a:spcBef>
                <a:spcPct val="0"/>
              </a:spcBef>
              <a:buFontTx/>
              <a:buNone/>
            </a:pPr>
            <a:r>
              <a:rPr lang="en-GB" altLang="x-none" sz="1600" b="0">
                <a:solidFill>
                  <a:srgbClr val="CCCCCC"/>
                </a:solidFill>
                <a:latin typeface="Courier" charset="0"/>
              </a:rPr>
              <a:t>ACCCTTTCTACATATTTGGTGATGTAGGTTTAGGTAAAACCCATCTTATGCAAGCAATAGGTAACTATAT</a:t>
            </a:r>
          </a:p>
          <a:p>
            <a:pPr algn="ctr">
              <a:spcBef>
                <a:spcPct val="0"/>
              </a:spcBef>
              <a:buFontTx/>
              <a:buNone/>
            </a:pPr>
            <a:r>
              <a:rPr lang="en-GB" altLang="x-none" sz="1600" b="0">
                <a:solidFill>
                  <a:srgbClr val="CCCCCC"/>
                </a:solidFill>
                <a:latin typeface="Courier" charset="0"/>
              </a:rPr>
              <a:t>ATTAGATAATGATGTCGAAAAACGTATCTTATATGTTAAAGCTGATAACTTTATTGAAGACTTTGTATCT</a:t>
            </a:r>
          </a:p>
          <a:p>
            <a:pPr algn="ctr">
              <a:spcBef>
                <a:spcPct val="0"/>
              </a:spcBef>
              <a:buFontTx/>
              <a:buNone/>
            </a:pPr>
            <a:r>
              <a:rPr lang="en-GB" altLang="x-none" sz="1600" b="0">
                <a:solidFill>
                  <a:srgbClr val="CCCCCC"/>
                </a:solidFill>
                <a:latin typeface="Courier" charset="0"/>
              </a:rPr>
              <a:t>TTATTATCAAGAAACAAAAATAAGACTGAAGAATTCAATGCTAAATATAAAGATATTGACGTTATATTAG</a:t>
            </a:r>
          </a:p>
          <a:p>
            <a:pPr algn="ctr">
              <a:spcBef>
                <a:spcPct val="0"/>
              </a:spcBef>
              <a:buFontTx/>
              <a:buNone/>
            </a:pPr>
            <a:r>
              <a:rPr lang="en-GB" altLang="x-none" sz="1600" b="0">
                <a:solidFill>
                  <a:srgbClr val="CCCCCC"/>
                </a:solidFill>
                <a:latin typeface="Courier" charset="0"/>
              </a:rPr>
              <a:t>TAGACGACATCCAAATTATGGCAAATGCTAGTAAAACTCAAATGGAATTCTTTAAGCTCTTTGACTACCT</a:t>
            </a:r>
          </a:p>
          <a:p>
            <a:pPr algn="ctr">
              <a:spcBef>
                <a:spcPct val="0"/>
              </a:spcBef>
              <a:buFontTx/>
              <a:buNone/>
            </a:pPr>
            <a:r>
              <a:rPr lang="en-GB" altLang="x-none" sz="1600" b="0">
                <a:solidFill>
                  <a:srgbClr val="CCCCCC"/>
                </a:solidFill>
                <a:latin typeface="Courier" charset="0"/>
              </a:rPr>
              <a:t>ATATTTAAATAATAAACAAATCGTTATAACATCTGATAAACCAGCTTCACAATTAACAAATATCATGCCA</a:t>
            </a:r>
          </a:p>
          <a:p>
            <a:pPr algn="ctr">
              <a:spcBef>
                <a:spcPct val="0"/>
              </a:spcBef>
              <a:buFontTx/>
              <a:buNone/>
            </a:pPr>
            <a:r>
              <a:rPr lang="en-GB" altLang="x-none" sz="1600" b="0">
                <a:solidFill>
                  <a:srgbClr val="CCCCCC"/>
                </a:solidFill>
                <a:latin typeface="Courier" charset="0"/>
              </a:rPr>
              <a:t>CGTTTAACGACACGTTTTGAAGCTGGTCTCTCTGTAGACATACAAATACCTGAATTAGAACATAGAATAA</a:t>
            </a:r>
          </a:p>
          <a:p>
            <a:pPr algn="ctr">
              <a:spcBef>
                <a:spcPct val="0"/>
              </a:spcBef>
              <a:buFontTx/>
              <a:buNone/>
            </a:pPr>
            <a:r>
              <a:rPr lang="en-GB" altLang="x-none" sz="1600" b="0">
                <a:solidFill>
                  <a:srgbClr val="CCCCCC"/>
                </a:solidFill>
                <a:latin typeface="Courier" charset="0"/>
              </a:rPr>
              <a:t>GTATTTTAAAGAGAAAAACAGCTACATTAGATGCCAACTTAGAGGTAAGTGAGGATATTTTAACCTTTAT</a:t>
            </a:r>
          </a:p>
          <a:p>
            <a:pPr algn="ctr">
              <a:spcBef>
                <a:spcPct val="0"/>
              </a:spcBef>
              <a:buFontTx/>
              <a:buNone/>
            </a:pPr>
            <a:r>
              <a:rPr lang="en-GB" altLang="x-none" sz="1600" b="0">
                <a:solidFill>
                  <a:srgbClr val="CCCCCC"/>
                </a:solidFill>
                <a:latin typeface="Courier" charset="0"/>
              </a:rPr>
              <a:t>AGCATCTCAATTTGCAGCAAACATTAGAGAAATGGAAGGTGCACTCATTCGTTTAATTAGTTATGCACAG</a:t>
            </a:r>
          </a:p>
          <a:p>
            <a:pPr algn="ctr">
              <a:spcBef>
                <a:spcPct val="0"/>
              </a:spcBef>
              <a:buFontTx/>
              <a:buNone/>
            </a:pPr>
            <a:r>
              <a:rPr lang="en-GB" altLang="x-none" sz="1600" b="0">
                <a:solidFill>
                  <a:srgbClr val="CCCCCC"/>
                </a:solidFill>
                <a:latin typeface="Courier" charset="0"/>
              </a:rPr>
              <a:t>ACCTTTAATCTAGAAATTACAATGAATGTTGTTGAAGAAGCACTTGGTGCTGTATTAAAAACTAAGAAGA</a:t>
            </a:r>
          </a:p>
          <a:p>
            <a:pPr algn="ctr">
              <a:spcBef>
                <a:spcPct val="0"/>
              </a:spcBef>
              <a:buFontTx/>
              <a:buNone/>
            </a:pPr>
            <a:r>
              <a:rPr lang="en-GB" altLang="x-none" sz="1600" b="0">
                <a:solidFill>
                  <a:srgbClr val="CCCCCC"/>
                </a:solidFill>
                <a:latin typeface="Courier" charset="0"/>
              </a:rPr>
              <a:t>AAACAAATGATTTAAACGAAAATAACTACGATAAGATCCAAAGTATTGTAGCAGATTACTTCCAAGTTTC</a:t>
            </a:r>
          </a:p>
          <a:p>
            <a:pPr algn="ctr">
              <a:spcBef>
                <a:spcPct val="0"/>
              </a:spcBef>
              <a:buFontTx/>
              <a:buNone/>
            </a:pPr>
            <a:r>
              <a:rPr lang="en-GB" altLang="x-none" sz="1600" b="0">
                <a:solidFill>
                  <a:srgbClr val="CCCCCC"/>
                </a:solidFill>
                <a:latin typeface="Courier" charset="0"/>
              </a:rPr>
              <a:t>ATTACCAGACTTAATTGGTAAGAAAAGACATGCTAAATTCACATTACCTAGACATATAGCGATGTATCTT</a:t>
            </a:r>
          </a:p>
          <a:p>
            <a:pPr algn="ctr">
              <a:spcBef>
                <a:spcPct val="0"/>
              </a:spcBef>
              <a:buFontTx/>
              <a:buNone/>
            </a:pPr>
            <a:r>
              <a:rPr lang="en-GB" altLang="x-none" sz="1600" b="0">
                <a:solidFill>
                  <a:srgbClr val="CCCCCC"/>
                </a:solidFill>
                <a:latin typeface="Courier" charset="0"/>
              </a:rPr>
              <a:t>ATTAAACTTAAATACAATATTCCTTATAAAACAATTGGATCTTTATTTAATGATAGAGACCACTCCACAG</a:t>
            </a:r>
          </a:p>
          <a:p>
            <a:pPr algn="ctr">
              <a:spcBef>
                <a:spcPct val="0"/>
              </a:spcBef>
              <a:buFontTx/>
              <a:buNone/>
            </a:pPr>
            <a:r>
              <a:rPr lang="en-GB" altLang="x-none" sz="1600" b="0">
                <a:solidFill>
                  <a:srgbClr val="CCCCCC"/>
                </a:solidFill>
                <a:latin typeface="Courier" charset="0"/>
              </a:rPr>
              <a:t>TATTATCTGCTTGTGAAAAAGTAGAACGCGATATGAGGATGGATTCGAACTTAAAGTTTGCTGTTGACTC</a:t>
            </a:r>
          </a:p>
          <a:p>
            <a:pPr algn="ctr">
              <a:spcBef>
                <a:spcPct val="0"/>
              </a:spcBef>
              <a:buFontTx/>
              <a:buNone/>
            </a:pPr>
            <a:r>
              <a:rPr lang="en-GB" altLang="x-none" sz="1600" b="0">
                <a:solidFill>
                  <a:srgbClr val="CCCCCC"/>
                </a:solidFill>
                <a:latin typeface="Courier" charset="0"/>
              </a:rPr>
              <a:t>GATTGTCAAAAAAATAGATTCACCATTATTAAAGTGATAAATGTTTATAAAAATGATTAAATGTGGTAAA</a:t>
            </a:r>
          </a:p>
          <a:p>
            <a:pPr algn="ctr">
              <a:spcBef>
                <a:spcPct val="0"/>
              </a:spcBef>
              <a:buFontTx/>
              <a:buNone/>
            </a:pPr>
            <a:r>
              <a:rPr lang="en-GB" altLang="x-none" sz="1600" b="0">
                <a:solidFill>
                  <a:srgbClr val="CCCCCC"/>
                </a:solidFill>
                <a:latin typeface="Courier" charset="0"/>
              </a:rPr>
              <a:t>ATAAATGGTAGATGAAGCGATTATTGCTAGTTTCCCACTTTCCCACAGACACTAACAATAACAAAGAAGA</a:t>
            </a:r>
          </a:p>
          <a:p>
            <a:pPr algn="ctr">
              <a:spcBef>
                <a:spcPct val="0"/>
              </a:spcBef>
              <a:buFontTx/>
              <a:buNone/>
            </a:pPr>
            <a:r>
              <a:rPr lang="en-GB" altLang="x-none" sz="1600" b="0">
                <a:solidFill>
                  <a:srgbClr val="CCCCCC"/>
                </a:solidFill>
                <a:latin typeface="Courier" charset="0"/>
              </a:rPr>
              <a:t>AATAATAATTAATAAAAGGGGTAAAATATGAATTTTACAATTGAAAGAGATATACGTTCAGTTAACCGGA</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57200"/>
            <a:ext cx="56388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381000" y="623888"/>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F0000"/>
                </a:solidFill>
                <a:latin typeface="Times" charset="0"/>
              </a:rPr>
              <a:t>6624</a:t>
            </a:r>
            <a:endParaRPr lang="en-GB" altLang="x-none" sz="2400" b="0">
              <a:latin typeface="Times" charset="0"/>
            </a:endParaRPr>
          </a:p>
        </p:txBody>
      </p:sp>
      <p:sp>
        <p:nvSpPr>
          <p:cNvPr id="5" name="Text Box 5"/>
          <p:cNvSpPr txBox="1">
            <a:spLocks noChangeArrowheads="1"/>
          </p:cNvSpPr>
          <p:nvPr/>
        </p:nvSpPr>
        <p:spPr bwMode="auto">
          <a:xfrm>
            <a:off x="4648200" y="7762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F0000"/>
                </a:solidFill>
                <a:latin typeface="Times" charset="0"/>
              </a:rPr>
              <a:t>254</a:t>
            </a:r>
            <a:endParaRPr lang="en-GB" altLang="x-none" sz="2400" b="0">
              <a:latin typeface="Times" charset="0"/>
            </a:endParaRPr>
          </a:p>
        </p:txBody>
      </p:sp>
      <p:sp>
        <p:nvSpPr>
          <p:cNvPr id="6" name="Text Box 6"/>
          <p:cNvSpPr txBox="1">
            <a:spLocks noChangeArrowheads="1"/>
          </p:cNvSpPr>
          <p:nvPr/>
        </p:nvSpPr>
        <p:spPr bwMode="auto">
          <a:xfrm>
            <a:off x="381000" y="5424488"/>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FF0000"/>
                </a:solidFill>
                <a:latin typeface="Times" charset="0"/>
              </a:rPr>
              <a:t>298</a:t>
            </a:r>
            <a:endParaRPr lang="en-GB" altLang="x-none" sz="2400" b="0">
              <a:latin typeface="Times" charset="0"/>
            </a:endParaRPr>
          </a:p>
        </p:txBody>
      </p:sp>
      <p:sp>
        <p:nvSpPr>
          <p:cNvPr id="7" name="Rectangle 7"/>
          <p:cNvSpPr>
            <a:spLocks noChangeArrowheads="1"/>
          </p:cNvSpPr>
          <p:nvPr/>
        </p:nvSpPr>
        <p:spPr bwMode="auto">
          <a:xfrm>
            <a:off x="0" y="5940425"/>
            <a:ext cx="406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u="sng">
                <a:solidFill>
                  <a:srgbClr val="009999"/>
                </a:solidFill>
                <a:latin typeface="Times" charset="0"/>
                <a:hlinkClick r:id="rId3"/>
              </a:rPr>
              <a:t>http://www.genomesonline.org/</a:t>
            </a:r>
            <a:endParaRPr lang="en-GB" altLang="x-none" sz="2400" b="0">
              <a:latin typeface="Times" charset="0"/>
            </a:endParaRPr>
          </a:p>
        </p:txBody>
      </p:sp>
      <p:sp>
        <p:nvSpPr>
          <p:cNvPr id="8" name="Text Box 8"/>
          <p:cNvSpPr txBox="1">
            <a:spLocks noChangeArrowheads="1"/>
          </p:cNvSpPr>
          <p:nvPr/>
        </p:nvSpPr>
        <p:spPr bwMode="auto">
          <a:xfrm>
            <a:off x="2127250" y="3270250"/>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latin typeface="Times" charset="0"/>
              </a:rPr>
              <a:t>Tree of life</a:t>
            </a:r>
            <a:endParaRPr lang="en-GB" altLang="x-none" sz="2400" b="0">
              <a:latin typeface="Times" charset="0"/>
            </a:endParaRPr>
          </a:p>
        </p:txBody>
      </p:sp>
      <p:sp>
        <p:nvSpPr>
          <p:cNvPr id="9" name="Text Box 9"/>
          <p:cNvSpPr txBox="1">
            <a:spLocks noChangeArrowheads="1"/>
          </p:cNvSpPr>
          <p:nvPr/>
        </p:nvSpPr>
        <p:spPr bwMode="auto">
          <a:xfrm>
            <a:off x="5867400" y="358775"/>
            <a:ext cx="3200400" cy="1927225"/>
          </a:xfrm>
          <a:prstGeom prst="rect">
            <a:avLst/>
          </a:prstGeom>
          <a:solidFill>
            <a:srgbClr val="FFFF00"/>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400">
                <a:solidFill>
                  <a:srgbClr val="0000FF"/>
                </a:solidFill>
                <a:latin typeface="Calibri" charset="0"/>
              </a:rPr>
              <a:t>Complete sequenced genomes: 7176</a:t>
            </a:r>
            <a:r>
              <a:rPr lang="en-GB" altLang="x-none" sz="2400">
                <a:solidFill>
                  <a:srgbClr val="FF0000"/>
                </a:solidFill>
                <a:latin typeface="Calibri" charset="0"/>
              </a:rPr>
              <a:t>     </a:t>
            </a:r>
            <a:endParaRPr lang="en-GB" altLang="x-none" sz="2400" b="0">
              <a:latin typeface="Calibri" charset="0"/>
            </a:endParaRPr>
          </a:p>
          <a:p>
            <a:pPr>
              <a:spcBef>
                <a:spcPct val="0"/>
              </a:spcBef>
              <a:buFontTx/>
              <a:buNone/>
            </a:pPr>
            <a:r>
              <a:rPr lang="en-GB" altLang="x-none" sz="2400">
                <a:latin typeface="Calibri" charset="0"/>
              </a:rPr>
              <a:t>  </a:t>
            </a:r>
            <a:r>
              <a:rPr lang="en-GB" altLang="x-none" sz="2400">
                <a:solidFill>
                  <a:srgbClr val="021EFD"/>
                </a:solidFill>
                <a:latin typeface="Calibri" charset="0"/>
              </a:rPr>
              <a:t>•</a:t>
            </a:r>
            <a:r>
              <a:rPr lang="en-GB" altLang="x-none" sz="2400">
                <a:latin typeface="Calibri" charset="0"/>
              </a:rPr>
              <a:t> 6624 Bacteria</a:t>
            </a:r>
          </a:p>
          <a:p>
            <a:pPr>
              <a:spcBef>
                <a:spcPct val="0"/>
              </a:spcBef>
              <a:buFontTx/>
              <a:buNone/>
            </a:pPr>
            <a:r>
              <a:rPr lang="en-GB" altLang="x-none" sz="2400">
                <a:latin typeface="Calibri" charset="0"/>
              </a:rPr>
              <a:t>  </a:t>
            </a:r>
            <a:r>
              <a:rPr lang="en-GB" altLang="x-none" sz="2400">
                <a:solidFill>
                  <a:srgbClr val="021EFD"/>
                </a:solidFill>
                <a:latin typeface="Calibri" charset="0"/>
              </a:rPr>
              <a:t>•</a:t>
            </a:r>
            <a:r>
              <a:rPr lang="en-GB" altLang="x-none" sz="2400">
                <a:latin typeface="Calibri" charset="0"/>
              </a:rPr>
              <a:t>   254 Archaea</a:t>
            </a:r>
          </a:p>
          <a:p>
            <a:pPr>
              <a:spcBef>
                <a:spcPct val="0"/>
              </a:spcBef>
              <a:buFontTx/>
              <a:buNone/>
            </a:pPr>
            <a:r>
              <a:rPr lang="en-GB" altLang="x-none" sz="2400">
                <a:latin typeface="Calibri" charset="0"/>
              </a:rPr>
              <a:t>  </a:t>
            </a:r>
            <a:r>
              <a:rPr lang="en-GB" altLang="x-none" sz="2400">
                <a:solidFill>
                  <a:srgbClr val="021EFD"/>
                </a:solidFill>
                <a:latin typeface="Calibri" charset="0"/>
              </a:rPr>
              <a:t>•</a:t>
            </a:r>
            <a:r>
              <a:rPr lang="en-GB" altLang="x-none" sz="2400">
                <a:latin typeface="Calibri" charset="0"/>
              </a:rPr>
              <a:t>   298 Eukaryotes</a:t>
            </a:r>
          </a:p>
        </p:txBody>
      </p:sp>
      <p:sp>
        <p:nvSpPr>
          <p:cNvPr id="10" name="Text Box 11"/>
          <p:cNvSpPr txBox="1">
            <a:spLocks noChangeArrowheads="1"/>
          </p:cNvSpPr>
          <p:nvPr/>
        </p:nvSpPr>
        <p:spPr bwMode="auto">
          <a:xfrm>
            <a:off x="5873750" y="2260600"/>
            <a:ext cx="3194050" cy="1323975"/>
          </a:xfrm>
          <a:prstGeom prst="rect">
            <a:avLst/>
          </a:prstGeom>
          <a:solidFill>
            <a:srgbClr val="66FFFF"/>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000" err="1">
                <a:solidFill>
                  <a:srgbClr val="FF0000"/>
                </a:solidFill>
                <a:latin typeface="Calibri" charset="0"/>
              </a:rPr>
              <a:t>Incomplete</a:t>
            </a:r>
            <a:r>
              <a:rPr lang="fr-FR" altLang="x-none" sz="2000">
                <a:solidFill>
                  <a:srgbClr val="FF0000"/>
                </a:solidFill>
                <a:latin typeface="Calibri" charset="0"/>
              </a:rPr>
              <a:t> </a:t>
            </a:r>
            <a:r>
              <a:rPr lang="fr-FR" altLang="x-none" sz="2000" err="1">
                <a:solidFill>
                  <a:srgbClr val="FF0000"/>
                </a:solidFill>
                <a:latin typeface="Calibri" charset="0"/>
              </a:rPr>
              <a:t>genomes</a:t>
            </a:r>
            <a:r>
              <a:rPr lang="fr-FR" altLang="x-none" sz="2000">
                <a:solidFill>
                  <a:srgbClr val="FF0000"/>
                </a:solidFill>
                <a:latin typeface="Calibri" charset="0"/>
              </a:rPr>
              <a:t>:</a:t>
            </a:r>
            <a:r>
              <a:rPr lang="fr-FR" altLang="x-none" sz="2000">
                <a:latin typeface="Calibri" charset="0"/>
              </a:rPr>
              <a:t> </a:t>
            </a:r>
            <a:r>
              <a:rPr lang="fr-FR" altLang="x-none" sz="2000">
                <a:solidFill>
                  <a:srgbClr val="0000FF"/>
                </a:solidFill>
                <a:latin typeface="Calibri" charset="0"/>
              </a:rPr>
              <a:t>15044</a:t>
            </a:r>
            <a:endParaRPr lang="fr-FR" altLang="x-none" sz="2000">
              <a:latin typeface="Calibri" charset="0"/>
            </a:endParaRPr>
          </a:p>
          <a:p>
            <a:pPr>
              <a:spcBef>
                <a:spcPct val="0"/>
              </a:spcBef>
              <a:buFontTx/>
              <a:buNone/>
            </a:pPr>
            <a:r>
              <a:rPr lang="fr-FR" altLang="x-none" sz="2000">
                <a:solidFill>
                  <a:srgbClr val="FF0000"/>
                </a:solidFill>
                <a:latin typeface="Calibri" charset="0"/>
              </a:rPr>
              <a:t>•</a:t>
            </a:r>
            <a:r>
              <a:rPr lang="fr-FR" altLang="x-none" sz="2000">
                <a:latin typeface="Calibri" charset="0"/>
              </a:rPr>
              <a:t> 10237  </a:t>
            </a:r>
            <a:r>
              <a:rPr lang="fr-FR" altLang="x-none" sz="2000" err="1">
                <a:latin typeface="Calibri" charset="0"/>
              </a:rPr>
              <a:t>Bacteria</a:t>
            </a:r>
            <a:endParaRPr lang="fr-FR" altLang="x-none" sz="2000">
              <a:latin typeface="Calibri" charset="0"/>
            </a:endParaRPr>
          </a:p>
          <a:p>
            <a:pPr>
              <a:spcBef>
                <a:spcPct val="0"/>
              </a:spcBef>
              <a:buFontTx/>
              <a:buNone/>
            </a:pPr>
            <a:r>
              <a:rPr lang="fr-FR" altLang="x-none" sz="2000">
                <a:solidFill>
                  <a:srgbClr val="FF0000"/>
                </a:solidFill>
                <a:latin typeface="Calibri" charset="0"/>
              </a:rPr>
              <a:t>•</a:t>
            </a:r>
            <a:r>
              <a:rPr lang="fr-FR" altLang="x-none" sz="2000">
                <a:latin typeface="Calibri" charset="0"/>
              </a:rPr>
              <a:t>     314  </a:t>
            </a:r>
            <a:r>
              <a:rPr lang="fr-FR" altLang="x-none" sz="2000" err="1">
                <a:latin typeface="Calibri" charset="0"/>
              </a:rPr>
              <a:t>Archaea</a:t>
            </a:r>
            <a:endParaRPr lang="fr-FR" altLang="x-none" sz="2000">
              <a:latin typeface="Calibri" charset="0"/>
            </a:endParaRPr>
          </a:p>
          <a:p>
            <a:pPr>
              <a:spcBef>
                <a:spcPct val="0"/>
              </a:spcBef>
              <a:buFontTx/>
              <a:buNone/>
            </a:pPr>
            <a:r>
              <a:rPr lang="fr-FR" altLang="x-none" sz="2000">
                <a:solidFill>
                  <a:srgbClr val="FF0000"/>
                </a:solidFill>
                <a:latin typeface="Calibri" charset="0"/>
              </a:rPr>
              <a:t>•</a:t>
            </a:r>
            <a:r>
              <a:rPr lang="fr-FR" altLang="x-none" sz="2000">
                <a:latin typeface="Calibri" charset="0"/>
              </a:rPr>
              <a:t>   4493  </a:t>
            </a:r>
            <a:r>
              <a:rPr lang="fr-FR" altLang="x-none" sz="2000" err="1">
                <a:latin typeface="Calibri" charset="0"/>
              </a:rPr>
              <a:t>Eukaryotes</a:t>
            </a:r>
            <a:endParaRPr lang="fr-FR" altLang="x-none" sz="2000" b="0">
              <a:latin typeface="Calibri" charset="0"/>
            </a:endParaRPr>
          </a:p>
        </p:txBody>
      </p:sp>
      <p:sp>
        <p:nvSpPr>
          <p:cNvPr id="11" name="Text Box 12"/>
          <p:cNvSpPr txBox="1">
            <a:spLocks noChangeArrowheads="1"/>
          </p:cNvSpPr>
          <p:nvPr/>
        </p:nvSpPr>
        <p:spPr bwMode="auto">
          <a:xfrm>
            <a:off x="5867400" y="5461000"/>
            <a:ext cx="3200400" cy="1320800"/>
          </a:xfrm>
          <a:prstGeom prst="rect">
            <a:avLst/>
          </a:prstGeom>
          <a:solidFill>
            <a:schemeClr val="bg1"/>
          </a:solidFill>
          <a:ln w="9525">
            <a:solidFill>
              <a:srgbClr val="0000FF"/>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000" err="1">
                <a:solidFill>
                  <a:srgbClr val="0000FF"/>
                </a:solidFill>
                <a:latin typeface="Calibri" charset="0"/>
              </a:rPr>
              <a:t>Transciptomes</a:t>
            </a:r>
            <a:r>
              <a:rPr lang="fr-FR" altLang="x-none" sz="2000">
                <a:solidFill>
                  <a:srgbClr val="0000FF"/>
                </a:solidFill>
                <a:latin typeface="Calibri" charset="0"/>
              </a:rPr>
              <a:t>: 72/5557</a:t>
            </a:r>
          </a:p>
          <a:p>
            <a:pPr>
              <a:spcBef>
                <a:spcPct val="0"/>
              </a:spcBef>
              <a:buFontTx/>
              <a:buNone/>
            </a:pPr>
            <a:r>
              <a:rPr lang="fr-FR" altLang="x-none" sz="2000">
                <a:solidFill>
                  <a:srgbClr val="FF0000"/>
                </a:solidFill>
                <a:latin typeface="Calibri" charset="0"/>
              </a:rPr>
              <a:t>•</a:t>
            </a:r>
            <a:r>
              <a:rPr lang="fr-FR" altLang="x-none" sz="2000">
                <a:solidFill>
                  <a:srgbClr val="0717FF"/>
                </a:solidFill>
                <a:latin typeface="Calibri" charset="0"/>
              </a:rPr>
              <a:t>     51/243 </a:t>
            </a:r>
            <a:r>
              <a:rPr lang="fr-FR" altLang="x-none" sz="2000" err="1">
                <a:solidFill>
                  <a:srgbClr val="0717FF"/>
                </a:solidFill>
                <a:latin typeface="Calibri" charset="0"/>
              </a:rPr>
              <a:t>Bacteria</a:t>
            </a:r>
            <a:endParaRPr lang="fr-FR" altLang="x-none" sz="2000">
              <a:solidFill>
                <a:srgbClr val="0717FF"/>
              </a:solidFill>
              <a:latin typeface="Calibri" charset="0"/>
            </a:endParaRPr>
          </a:p>
          <a:p>
            <a:pPr>
              <a:spcBef>
                <a:spcPct val="0"/>
              </a:spcBef>
              <a:buFontTx/>
              <a:buNone/>
            </a:pPr>
            <a:r>
              <a:rPr lang="fr-FR" altLang="x-none" sz="2000">
                <a:solidFill>
                  <a:srgbClr val="FF0000"/>
                </a:solidFill>
                <a:latin typeface="Calibri" charset="0"/>
              </a:rPr>
              <a:t>•</a:t>
            </a:r>
            <a:r>
              <a:rPr lang="fr-FR" altLang="x-none" sz="2000">
                <a:solidFill>
                  <a:srgbClr val="0717FF"/>
                </a:solidFill>
                <a:latin typeface="Calibri" charset="0"/>
              </a:rPr>
              <a:t>         0/88 </a:t>
            </a:r>
            <a:r>
              <a:rPr lang="fr-FR" altLang="x-none" sz="2000" err="1">
                <a:solidFill>
                  <a:srgbClr val="0717FF"/>
                </a:solidFill>
                <a:latin typeface="Calibri" charset="0"/>
              </a:rPr>
              <a:t>Archaea</a:t>
            </a:r>
            <a:endParaRPr lang="fr-FR" altLang="x-none" sz="2000">
              <a:solidFill>
                <a:srgbClr val="0717FF"/>
              </a:solidFill>
              <a:latin typeface="Calibri" charset="0"/>
            </a:endParaRPr>
          </a:p>
          <a:p>
            <a:pPr>
              <a:spcBef>
                <a:spcPct val="0"/>
              </a:spcBef>
              <a:buFontTx/>
              <a:buNone/>
            </a:pPr>
            <a:r>
              <a:rPr lang="fr-FR" altLang="x-none" sz="2000">
                <a:solidFill>
                  <a:srgbClr val="FF0000"/>
                </a:solidFill>
                <a:latin typeface="Calibri" charset="0"/>
              </a:rPr>
              <a:t>•</a:t>
            </a:r>
            <a:r>
              <a:rPr lang="fr-FR" altLang="x-none" sz="2000">
                <a:solidFill>
                  <a:srgbClr val="0717FF"/>
                </a:solidFill>
                <a:latin typeface="Calibri" charset="0"/>
              </a:rPr>
              <a:t>  21/5226 </a:t>
            </a:r>
            <a:r>
              <a:rPr lang="fr-FR" altLang="x-none" sz="2000" err="1">
                <a:solidFill>
                  <a:srgbClr val="0717FF"/>
                </a:solidFill>
                <a:latin typeface="Calibri" charset="0"/>
              </a:rPr>
              <a:t>Eukaryota</a:t>
            </a:r>
            <a:endParaRPr lang="fr-FR" altLang="x-none" sz="2400">
              <a:solidFill>
                <a:srgbClr val="0717FF"/>
              </a:solidFill>
              <a:latin typeface="Helvetica" charset="0"/>
            </a:endParaRPr>
          </a:p>
        </p:txBody>
      </p:sp>
      <p:sp>
        <p:nvSpPr>
          <p:cNvPr id="12" name="Text Box 16"/>
          <p:cNvSpPr txBox="1">
            <a:spLocks noChangeArrowheads="1"/>
          </p:cNvSpPr>
          <p:nvPr/>
        </p:nvSpPr>
        <p:spPr bwMode="auto">
          <a:xfrm>
            <a:off x="0" y="6397625"/>
            <a:ext cx="5867400" cy="461963"/>
          </a:xfrm>
          <a:prstGeom prst="rect">
            <a:avLst/>
          </a:prstGeom>
          <a:solidFill>
            <a:schemeClr val="bg1"/>
          </a:solidFill>
          <a:ln w="9525">
            <a:solidFill>
              <a:srgbClr val="0000FF"/>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070AF2"/>
                </a:solidFill>
                <a:latin typeface="Calibri" charset="0"/>
              </a:rPr>
              <a:t>Viruses:  </a:t>
            </a:r>
            <a:r>
              <a:rPr lang="en-GB" altLang="x-none" sz="2000">
                <a:solidFill>
                  <a:srgbClr val="FF0000"/>
                </a:solidFill>
                <a:latin typeface="Calibri" charset="0"/>
              </a:rPr>
              <a:t>•</a:t>
            </a:r>
            <a:r>
              <a:rPr lang="en-GB" altLang="x-none" sz="2000">
                <a:solidFill>
                  <a:srgbClr val="070AF2"/>
                </a:solidFill>
                <a:latin typeface="Calibri" charset="0"/>
              </a:rPr>
              <a:t> Completed: </a:t>
            </a:r>
            <a:r>
              <a:rPr lang="en-GB" altLang="x-none" sz="2000">
                <a:solidFill>
                  <a:srgbClr val="FB0817"/>
                </a:solidFill>
                <a:latin typeface="Calibri" charset="0"/>
              </a:rPr>
              <a:t>3502</a:t>
            </a:r>
            <a:r>
              <a:rPr lang="en-GB" altLang="x-none" sz="2000">
                <a:solidFill>
                  <a:srgbClr val="070AF2"/>
                </a:solidFill>
                <a:latin typeface="Calibri" charset="0"/>
              </a:rPr>
              <a:t>  </a:t>
            </a:r>
            <a:r>
              <a:rPr lang="en-GB" altLang="x-none" sz="2000">
                <a:solidFill>
                  <a:srgbClr val="FF0000"/>
                </a:solidFill>
                <a:latin typeface="Calibri" charset="0"/>
              </a:rPr>
              <a:t>•</a:t>
            </a:r>
            <a:r>
              <a:rPr lang="en-GB" altLang="x-none" sz="2000">
                <a:solidFill>
                  <a:srgbClr val="070AF2"/>
                </a:solidFill>
                <a:latin typeface="Calibri" charset="0"/>
              </a:rPr>
              <a:t> Permanent draft: 3057</a:t>
            </a:r>
            <a:r>
              <a:rPr lang="en-GB" altLang="x-none" sz="2400">
                <a:solidFill>
                  <a:srgbClr val="070AF2"/>
                </a:solidFill>
              </a:rPr>
              <a:t> </a:t>
            </a:r>
            <a:endParaRPr lang="en-GB" altLang="x-none" sz="2400" b="0">
              <a:solidFill>
                <a:srgbClr val="070AF2"/>
              </a:solidFill>
            </a:endParaRPr>
          </a:p>
        </p:txBody>
      </p:sp>
      <p:sp>
        <p:nvSpPr>
          <p:cNvPr id="13" name="Text Box 12"/>
          <p:cNvSpPr txBox="1">
            <a:spLocks noChangeArrowheads="1"/>
          </p:cNvSpPr>
          <p:nvPr/>
        </p:nvSpPr>
        <p:spPr bwMode="auto">
          <a:xfrm>
            <a:off x="6629400" y="-25400"/>
            <a:ext cx="1676400" cy="406400"/>
          </a:xfrm>
          <a:prstGeom prst="rect">
            <a:avLst/>
          </a:prstGeom>
          <a:solidFill>
            <a:srgbClr val="0000FF"/>
          </a:solidFill>
          <a:ln w="9525">
            <a:solidFill>
              <a:srgbClr val="FB0817"/>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000">
                <a:solidFill>
                  <a:schemeClr val="bg1"/>
                </a:solidFill>
                <a:latin typeface="Times" charset="0"/>
              </a:rPr>
              <a:t>10/05/2017</a:t>
            </a:r>
            <a:endParaRPr lang="en-GB" altLang="x-none" sz="2800">
              <a:solidFill>
                <a:srgbClr val="FF0000"/>
              </a:solidFill>
              <a:latin typeface="Times" charset="0"/>
            </a:endParaRPr>
          </a:p>
        </p:txBody>
      </p:sp>
      <p:sp>
        <p:nvSpPr>
          <p:cNvPr id="14" name="Text Box 9"/>
          <p:cNvSpPr txBox="1">
            <a:spLocks noChangeArrowheads="1"/>
          </p:cNvSpPr>
          <p:nvPr/>
        </p:nvSpPr>
        <p:spPr bwMode="auto">
          <a:xfrm>
            <a:off x="5867400" y="3559175"/>
            <a:ext cx="3200400" cy="1927225"/>
          </a:xfrm>
          <a:prstGeom prst="rect">
            <a:avLst/>
          </a:prstGeom>
          <a:solidFill>
            <a:srgbClr val="FFFFCC"/>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400">
                <a:solidFill>
                  <a:srgbClr val="0000FF"/>
                </a:solidFill>
                <a:latin typeface="Calibri" charset="0"/>
              </a:rPr>
              <a:t>Permanent Draft genomes: 67047</a:t>
            </a:r>
            <a:r>
              <a:rPr lang="en-GB" altLang="x-none" sz="2400">
                <a:solidFill>
                  <a:srgbClr val="FF0000"/>
                </a:solidFill>
                <a:latin typeface="Calibri" charset="0"/>
              </a:rPr>
              <a:t>     </a:t>
            </a:r>
            <a:endParaRPr lang="en-GB" altLang="x-none" sz="2400" b="0">
              <a:latin typeface="Calibri" charset="0"/>
            </a:endParaRPr>
          </a:p>
          <a:p>
            <a:pPr>
              <a:spcBef>
                <a:spcPct val="0"/>
              </a:spcBef>
              <a:buFontTx/>
              <a:buNone/>
            </a:pPr>
            <a:r>
              <a:rPr lang="en-GB" altLang="x-none" sz="2400">
                <a:latin typeface="Calibri" charset="0"/>
              </a:rPr>
              <a:t>  </a:t>
            </a:r>
            <a:r>
              <a:rPr lang="en-GB" altLang="x-none" sz="2400">
                <a:solidFill>
                  <a:srgbClr val="021EFD"/>
                </a:solidFill>
                <a:latin typeface="Calibri" charset="0"/>
              </a:rPr>
              <a:t>•</a:t>
            </a:r>
            <a:r>
              <a:rPr lang="en-GB" altLang="x-none" sz="2400">
                <a:latin typeface="Calibri" charset="0"/>
              </a:rPr>
              <a:t> 63632 Bacteria</a:t>
            </a:r>
          </a:p>
          <a:p>
            <a:pPr>
              <a:spcBef>
                <a:spcPct val="0"/>
              </a:spcBef>
              <a:buFontTx/>
              <a:buNone/>
            </a:pPr>
            <a:r>
              <a:rPr lang="en-GB" altLang="x-none" sz="2400">
                <a:latin typeface="Calibri" charset="0"/>
              </a:rPr>
              <a:t>  </a:t>
            </a:r>
            <a:r>
              <a:rPr lang="en-GB" altLang="x-none" sz="2400">
                <a:solidFill>
                  <a:srgbClr val="021EFD"/>
                </a:solidFill>
                <a:latin typeface="Calibri" charset="0"/>
              </a:rPr>
              <a:t>•</a:t>
            </a:r>
            <a:r>
              <a:rPr lang="en-GB" altLang="x-none" sz="2400">
                <a:latin typeface="Calibri" charset="0"/>
              </a:rPr>
              <a:t>     698 Archaea</a:t>
            </a:r>
          </a:p>
          <a:p>
            <a:pPr>
              <a:spcBef>
                <a:spcPct val="0"/>
              </a:spcBef>
              <a:buFontTx/>
              <a:buNone/>
            </a:pPr>
            <a:r>
              <a:rPr lang="en-GB" altLang="x-none" sz="2400">
                <a:latin typeface="Calibri" charset="0"/>
              </a:rPr>
              <a:t>  </a:t>
            </a:r>
            <a:r>
              <a:rPr lang="en-GB" altLang="x-none" sz="2400">
                <a:solidFill>
                  <a:srgbClr val="021EFD"/>
                </a:solidFill>
                <a:latin typeface="Calibri" charset="0"/>
              </a:rPr>
              <a:t>•</a:t>
            </a:r>
            <a:r>
              <a:rPr lang="en-GB" altLang="x-none" sz="2400">
                <a:latin typeface="Calibri" charset="0"/>
              </a:rPr>
              <a:t>   2717 Eukaryotes</a:t>
            </a:r>
          </a:p>
        </p:txBody>
      </p:sp>
    </p:spTree>
    <p:extLst>
      <p:ext uri="{BB962C8B-B14F-4D97-AF65-F5344CB8AC3E}">
        <p14:creationId xmlns:p14="http://schemas.microsoft.com/office/powerpoint/2010/main" val="54607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10" dur="1000" fill="hold"/>
                                        <p:tgtEl>
                                          <p:spTgt spid="9"/>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9"/>
                                        </p:tgtEl>
                                      </p:cBhvr>
                                    </p:animEffect>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5"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27" dur="1000" fill="hold"/>
                                        <p:tgtEl>
                                          <p:spTgt spid="14"/>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4"/>
                                        </p:tgtEl>
                                      </p:cBhvr>
                                    </p:animEffect>
                                  </p:childTnLst>
                                </p:cTn>
                              </p:par>
                            </p:childTnLst>
                          </p:cTn>
                        </p:par>
                        <p:par>
                          <p:cTn id="32" fill="hold">
                            <p:stCondLst>
                              <p:cond delay="3000"/>
                            </p:stCondLst>
                            <p:childTnLst>
                              <p:par>
                                <p:cTn id="33" presetID="47"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7"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ZoneTexte 1"/>
          <p:cNvSpPr txBox="1">
            <a:spLocks noChangeArrowheads="1"/>
          </p:cNvSpPr>
          <p:nvPr/>
        </p:nvSpPr>
        <p:spPr bwMode="auto">
          <a:xfrm>
            <a:off x="0" y="4614"/>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000">
                <a:solidFill>
                  <a:srgbClr val="0717FF"/>
                </a:solidFill>
              </a:rPr>
              <a:t>Bacteria: Phylum distribution of 6624 completely sequenced genomes</a:t>
            </a:r>
          </a:p>
        </p:txBody>
      </p:sp>
      <p:graphicFrame>
        <p:nvGraphicFramePr>
          <p:cNvPr id="3" name="Graphique 2"/>
          <p:cNvGraphicFramePr>
            <a:graphicFrameLocks noGrp="1"/>
          </p:cNvGraphicFramePr>
          <p:nvPr>
            <p:extLst>
              <p:ext uri="{D42A27DB-BD31-4B8C-83A1-F6EECF244321}">
                <p14:modId xmlns:p14="http://schemas.microsoft.com/office/powerpoint/2010/main" val="114286183"/>
              </p:ext>
            </p:extLst>
          </p:nvPr>
        </p:nvGraphicFramePr>
        <p:xfrm>
          <a:off x="1" y="392906"/>
          <a:ext cx="9143999" cy="646509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66117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ZoneTexte 2"/>
          <p:cNvSpPr txBox="1">
            <a:spLocks noChangeArrowheads="1"/>
          </p:cNvSpPr>
          <p:nvPr/>
        </p:nvSpPr>
        <p:spPr bwMode="auto">
          <a:xfrm>
            <a:off x="0" y="-27384"/>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000">
                <a:solidFill>
                  <a:srgbClr val="0717FF"/>
                </a:solidFill>
              </a:rPr>
              <a:t>Eukaryotes: Phylum distribution of 298 completely sequenced genomes</a:t>
            </a:r>
          </a:p>
        </p:txBody>
      </p:sp>
      <p:graphicFrame>
        <p:nvGraphicFramePr>
          <p:cNvPr id="3" name="Graphique 2"/>
          <p:cNvGraphicFramePr>
            <a:graphicFrameLocks noGrp="1"/>
          </p:cNvGraphicFramePr>
          <p:nvPr>
            <p:extLst>
              <p:ext uri="{D42A27DB-BD31-4B8C-83A1-F6EECF244321}">
                <p14:modId xmlns:p14="http://schemas.microsoft.com/office/powerpoint/2010/main" val="275211903"/>
              </p:ext>
            </p:extLst>
          </p:nvPr>
        </p:nvGraphicFramePr>
        <p:xfrm>
          <a:off x="1" y="392906"/>
          <a:ext cx="9144000" cy="65644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54161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costpergenome2015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2479104" y="692696"/>
            <a:ext cx="66294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B0817"/>
                </a:solidFill>
              </a:rPr>
              <a:t>"Moore's Law",  states that the number of transistors on a chip will double about every two years.</a:t>
            </a:r>
            <a:endParaRPr lang="en-GB" altLang="x-none" sz="2000"/>
          </a:p>
        </p:txBody>
      </p:sp>
      <p:sp>
        <p:nvSpPr>
          <p:cNvPr id="4" name="Text Box 4"/>
          <p:cNvSpPr txBox="1">
            <a:spLocks noChangeArrowheads="1"/>
          </p:cNvSpPr>
          <p:nvPr/>
        </p:nvSpPr>
        <p:spPr bwMode="auto">
          <a:xfrm>
            <a:off x="5562600" y="3413125"/>
            <a:ext cx="33528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B0817"/>
                </a:solidFill>
              </a:rPr>
              <a:t>A personal genome dropped to $1245 in 2017 from $340,000 in 2008.</a:t>
            </a:r>
            <a:endParaRPr lang="en-GB" altLang="x-none" sz="2400"/>
          </a:p>
        </p:txBody>
      </p:sp>
      <p:grpSp>
        <p:nvGrpSpPr>
          <p:cNvPr id="5" name="Group 5"/>
          <p:cNvGrpSpPr>
            <a:grpSpLocks/>
          </p:cNvGrpSpPr>
          <p:nvPr/>
        </p:nvGrpSpPr>
        <p:grpSpPr bwMode="auto">
          <a:xfrm>
            <a:off x="685800" y="3214689"/>
            <a:ext cx="3810000" cy="3238648"/>
            <a:chOff x="480" y="1545"/>
            <a:chExt cx="2400" cy="2103"/>
          </a:xfrm>
        </p:grpSpPr>
        <p:sp>
          <p:nvSpPr>
            <p:cNvPr id="6" name="Text Box 6"/>
            <p:cNvSpPr txBox="1">
              <a:spLocks noChangeArrowheads="1"/>
            </p:cNvSpPr>
            <p:nvPr/>
          </p:nvSpPr>
          <p:spPr bwMode="auto">
            <a:xfrm>
              <a:off x="480" y="1545"/>
              <a:ext cx="2400" cy="6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B0817"/>
                  </a:solidFill>
                </a:rPr>
                <a:t>NGS caused costs to drop faster than would be expected by Moore’s law.</a:t>
              </a:r>
            </a:p>
          </p:txBody>
        </p:sp>
        <p:sp>
          <p:nvSpPr>
            <p:cNvPr id="7" name="Line 7"/>
            <p:cNvSpPr>
              <a:spLocks noChangeShapeType="1"/>
            </p:cNvSpPr>
            <p:nvPr/>
          </p:nvSpPr>
          <p:spPr bwMode="auto">
            <a:xfrm>
              <a:off x="2784" y="2160"/>
              <a:ext cx="0" cy="1488"/>
            </a:xfrm>
            <a:prstGeom prst="line">
              <a:avLst/>
            </a:prstGeom>
            <a:noFill/>
            <a:ln w="952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8" name="Text Box 7"/>
          <p:cNvSpPr txBox="1">
            <a:spLocks noChangeArrowheads="1"/>
          </p:cNvSpPr>
          <p:nvPr/>
        </p:nvSpPr>
        <p:spPr bwMode="auto">
          <a:xfrm>
            <a:off x="4612704" y="1412776"/>
            <a:ext cx="4495800" cy="1754188"/>
          </a:xfrm>
          <a:prstGeom prst="rect">
            <a:avLst/>
          </a:prstGeom>
          <a:solidFill>
            <a:srgbClr val="FFF05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a:solidFill>
                  <a:srgbClr val="0717FF"/>
                </a:solidFill>
              </a:rPr>
              <a:t>Human genome:</a:t>
            </a:r>
          </a:p>
          <a:p>
            <a:pPr>
              <a:spcBef>
                <a:spcPct val="50000"/>
              </a:spcBef>
              <a:defRPr/>
            </a:pPr>
            <a:r>
              <a:rPr lang="en-GB" altLang="x-none"/>
              <a:t>First draft in 2001, final 2004. Estimated costs $3 billions. Time 13 years/</a:t>
            </a:r>
            <a:r>
              <a:rPr lang="en-GB" altLang="x-none">
                <a:solidFill>
                  <a:srgbClr val="0717FF"/>
                </a:solidFill>
              </a:rPr>
              <a:t>Now few days</a:t>
            </a:r>
            <a:r>
              <a:rPr lang="en-GB" altLang="x-none"/>
              <a:t>.</a:t>
            </a:r>
          </a:p>
        </p:txBody>
      </p:sp>
      <p:sp>
        <p:nvSpPr>
          <p:cNvPr id="9" name="ZoneTexte 8"/>
          <p:cNvSpPr txBox="1"/>
          <p:nvPr/>
        </p:nvSpPr>
        <p:spPr>
          <a:xfrm>
            <a:off x="0" y="6453337"/>
            <a:ext cx="9144000" cy="400110"/>
          </a:xfrm>
          <a:prstGeom prst="rect">
            <a:avLst/>
          </a:prstGeom>
          <a:solidFill>
            <a:srgbClr val="FFFF00"/>
          </a:solidFill>
        </p:spPr>
        <p:txBody>
          <a:bodyPr wrap="square" rtlCol="0">
            <a:spAutoFit/>
          </a:bodyPr>
          <a:lstStyle/>
          <a:p>
            <a:pPr algn="ctr"/>
            <a:r>
              <a:rPr lang="en-GB" sz="2000"/>
              <a:t>https://</a:t>
            </a:r>
            <a:r>
              <a:rPr lang="en-GB" sz="2000" err="1"/>
              <a:t>www.scienceexchange.com</a:t>
            </a:r>
            <a:r>
              <a:rPr lang="en-GB" sz="2000"/>
              <a:t>/services/whole-genome-</a:t>
            </a:r>
            <a:r>
              <a:rPr lang="en-GB" sz="2000" err="1"/>
              <a:t>seq</a:t>
            </a:r>
            <a:endParaRPr lang="en-GB" sz="2000"/>
          </a:p>
        </p:txBody>
      </p:sp>
      <p:sp>
        <p:nvSpPr>
          <p:cNvPr id="10" name="Text Box 5"/>
          <p:cNvSpPr txBox="1">
            <a:spLocks noChangeArrowheads="1"/>
          </p:cNvSpPr>
          <p:nvPr/>
        </p:nvSpPr>
        <p:spPr bwMode="auto">
          <a:xfrm>
            <a:off x="11832" y="332656"/>
            <a:ext cx="3336032" cy="28803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1200">
                <a:solidFill>
                  <a:srgbClr val="FD1408"/>
                </a:solidFill>
              </a:rPr>
              <a:t>http://</a:t>
            </a:r>
            <a:r>
              <a:rPr lang="fr-FR" altLang="x-none" sz="1200" err="1">
                <a:solidFill>
                  <a:srgbClr val="FD1408"/>
                </a:solidFill>
              </a:rPr>
              <a:t>www.genome.gov</a:t>
            </a:r>
            <a:r>
              <a:rPr lang="fr-FR" altLang="x-none" sz="1200">
                <a:solidFill>
                  <a:srgbClr val="FD1408"/>
                </a:solidFill>
              </a:rPr>
              <a:t>/</a:t>
            </a:r>
            <a:r>
              <a:rPr lang="fr-FR" altLang="x-none" sz="1200" err="1">
                <a:solidFill>
                  <a:srgbClr val="FD1408"/>
                </a:solidFill>
              </a:rPr>
              <a:t>sequencingcosts</a:t>
            </a:r>
            <a:r>
              <a:rPr lang="fr-FR" altLang="x-none" sz="1200">
                <a:solidFill>
                  <a:srgbClr val="FD1408"/>
                </a:solidFill>
              </a:rPr>
              <a:t>/</a:t>
            </a:r>
            <a:endParaRPr lang="fr-FR" altLang="x-none" sz="1200" b="0"/>
          </a:p>
        </p:txBody>
      </p:sp>
      <p:sp>
        <p:nvSpPr>
          <p:cNvPr id="11" name="ZoneTexte 10"/>
          <p:cNvSpPr txBox="1"/>
          <p:nvPr/>
        </p:nvSpPr>
        <p:spPr>
          <a:xfrm>
            <a:off x="683568" y="5415607"/>
            <a:ext cx="7776864" cy="461665"/>
          </a:xfrm>
          <a:prstGeom prst="rect">
            <a:avLst/>
          </a:prstGeom>
          <a:solidFill>
            <a:srgbClr val="FFFF00"/>
          </a:solidFill>
        </p:spPr>
        <p:txBody>
          <a:bodyPr wrap="square" rtlCol="0">
            <a:spAutoFit/>
          </a:bodyPr>
          <a:lstStyle/>
          <a:p>
            <a:r>
              <a:rPr lang="en-GB"/>
              <a:t>A full Bacterial/Archaean genome costs &lt; US$100.</a:t>
            </a:r>
          </a:p>
        </p:txBody>
      </p:sp>
      <p:grpSp>
        <p:nvGrpSpPr>
          <p:cNvPr id="16" name="Grouper 15"/>
          <p:cNvGrpSpPr/>
          <p:nvPr/>
        </p:nvGrpSpPr>
        <p:grpSpPr>
          <a:xfrm>
            <a:off x="7452320" y="4419600"/>
            <a:ext cx="1463080" cy="1889720"/>
            <a:chOff x="7452320" y="4419600"/>
            <a:chExt cx="1463080" cy="1889720"/>
          </a:xfrm>
        </p:grpSpPr>
        <p:cxnSp>
          <p:nvCxnSpPr>
            <p:cNvPr id="13" name="Connecteur droit avec flèche 12"/>
            <p:cNvCxnSpPr/>
            <p:nvPr/>
          </p:nvCxnSpPr>
          <p:spPr bwMode="auto">
            <a:xfrm>
              <a:off x="8604448" y="4869160"/>
              <a:ext cx="0" cy="1440160"/>
            </a:xfrm>
            <a:prstGeom prst="straightConnector1">
              <a:avLst/>
            </a:prstGeom>
            <a:ln>
              <a:solidFill>
                <a:srgbClr val="FF0000"/>
              </a:solidFill>
              <a:headEnd type="none" w="med" len="med"/>
              <a:tailEnd type="triangle"/>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0">
              <a:schemeClr val="dk1"/>
            </a:fillRef>
            <a:effectRef idx="1">
              <a:schemeClr val="dk1"/>
            </a:effectRef>
            <a:fontRef idx="minor">
              <a:schemeClr val="tx1"/>
            </a:fontRef>
          </p:style>
        </p:cxnSp>
        <p:sp>
          <p:nvSpPr>
            <p:cNvPr id="14" name="ZoneTexte 13"/>
            <p:cNvSpPr txBox="1"/>
            <p:nvPr/>
          </p:nvSpPr>
          <p:spPr>
            <a:xfrm>
              <a:off x="7452320" y="4419600"/>
              <a:ext cx="1463080" cy="400110"/>
            </a:xfrm>
            <a:prstGeom prst="rect">
              <a:avLst/>
            </a:prstGeom>
            <a:noFill/>
          </p:spPr>
          <p:txBody>
            <a:bodyPr wrap="square" rtlCol="0">
              <a:spAutoFit/>
            </a:bodyPr>
            <a:lstStyle/>
            <a:p>
              <a:r>
                <a:rPr lang="en-GB" sz="2000">
                  <a:solidFill>
                    <a:srgbClr val="FF0000"/>
                  </a:solidFill>
                </a:rPr>
                <a:t>New NGS</a:t>
              </a:r>
            </a:p>
          </p:txBody>
        </p:sp>
      </p:grpSp>
    </p:spTree>
    <p:extLst>
      <p:ext uri="{BB962C8B-B14F-4D97-AF65-F5344CB8AC3E}">
        <p14:creationId xmlns:p14="http://schemas.microsoft.com/office/powerpoint/2010/main" val="132683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4"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ppt_x"/>
                                          </p:val>
                                        </p:tav>
                                        <p:tav tm="100000">
                                          <p:val>
                                            <p:strVal val="#ppt_x"/>
                                          </p:val>
                                        </p:tav>
                                      </p:tavLst>
                                    </p:anim>
                                    <p:anim calcmode="lin" valueType="num">
                                      <p:cBhvr additive="base">
                                        <p:cTn id="26"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900" decel="100000" fill="hold"/>
                                        <p:tgtEl>
                                          <p:spTgt spid="8"/>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7391"/>
            <a:ext cx="9144000" cy="5505127"/>
          </a:xfrm>
          <a:prstGeom prst="rect">
            <a:avLst/>
          </a:prstGeom>
        </p:spPr>
      </p:pic>
      <p:sp>
        <p:nvSpPr>
          <p:cNvPr id="3" name="ZoneTexte 2"/>
          <p:cNvSpPr txBox="1"/>
          <p:nvPr/>
        </p:nvSpPr>
        <p:spPr>
          <a:xfrm>
            <a:off x="0" y="6114782"/>
            <a:ext cx="9144000" cy="338554"/>
          </a:xfrm>
          <a:prstGeom prst="rect">
            <a:avLst/>
          </a:prstGeom>
          <a:noFill/>
        </p:spPr>
        <p:txBody>
          <a:bodyPr wrap="square" rtlCol="0">
            <a:spAutoFit/>
          </a:bodyPr>
          <a:lstStyle/>
          <a:p>
            <a:r>
              <a:rPr lang="en-GB" sz="1600"/>
              <a:t>In Antarctica, the </a:t>
            </a:r>
            <a:r>
              <a:rPr lang="en-GB" sz="1600" err="1"/>
              <a:t>MinION</a:t>
            </a:r>
            <a:r>
              <a:rPr lang="en-GB" sz="1600"/>
              <a:t> proved capable of sequencing well even under harsh conditions</a:t>
            </a:r>
          </a:p>
        </p:txBody>
      </p:sp>
      <p:sp>
        <p:nvSpPr>
          <p:cNvPr id="4" name="ZoneTexte 3"/>
          <p:cNvSpPr txBox="1"/>
          <p:nvPr/>
        </p:nvSpPr>
        <p:spPr>
          <a:xfrm>
            <a:off x="0" y="-27384"/>
            <a:ext cx="9144000" cy="584775"/>
          </a:xfrm>
          <a:prstGeom prst="rect">
            <a:avLst/>
          </a:prstGeom>
          <a:solidFill>
            <a:srgbClr val="FFFF00"/>
          </a:solidFill>
        </p:spPr>
        <p:txBody>
          <a:bodyPr wrap="square" rtlCol="0">
            <a:spAutoFit/>
          </a:bodyPr>
          <a:lstStyle/>
          <a:p>
            <a:pPr algn="ctr"/>
            <a:r>
              <a:rPr lang="en-GB" sz="3200"/>
              <a:t>Pocket-sized sequencers start to pay off big</a:t>
            </a:r>
          </a:p>
        </p:txBody>
      </p:sp>
      <p:sp>
        <p:nvSpPr>
          <p:cNvPr id="6" name="Rectangle 5"/>
          <p:cNvSpPr/>
          <p:nvPr/>
        </p:nvSpPr>
        <p:spPr>
          <a:xfrm>
            <a:off x="107504" y="6505599"/>
            <a:ext cx="8928992" cy="307777"/>
          </a:xfrm>
          <a:prstGeom prst="rect">
            <a:avLst/>
          </a:prstGeom>
        </p:spPr>
        <p:txBody>
          <a:bodyPr wrap="square">
            <a:spAutoFit/>
          </a:bodyPr>
          <a:lstStyle/>
          <a:p>
            <a:r>
              <a:rPr lang="fr-FR" sz="1400">
                <a:solidFill>
                  <a:srgbClr val="0000FF"/>
                </a:solidFill>
              </a:rPr>
              <a:t>Elizabeth </a:t>
            </a:r>
            <a:r>
              <a:rPr lang="fr-FR" sz="1400" err="1">
                <a:solidFill>
                  <a:srgbClr val="0000FF"/>
                </a:solidFill>
              </a:rPr>
              <a:t>Pennisi</a:t>
            </a:r>
            <a:r>
              <a:rPr lang="fr-FR" sz="1400">
                <a:solidFill>
                  <a:srgbClr val="0000FF"/>
                </a:solidFill>
              </a:rPr>
              <a:t> 2017)</a:t>
            </a:r>
            <a:r>
              <a:rPr lang="en-GB" sz="1400">
                <a:solidFill>
                  <a:srgbClr val="0000FF"/>
                </a:solidFill>
              </a:rPr>
              <a:t>. </a:t>
            </a:r>
            <a:r>
              <a:rPr lang="es-ES_tradnl" sz="1400">
                <a:solidFill>
                  <a:srgbClr val="0000FF"/>
                </a:solidFill>
              </a:rPr>
              <a:t> </a:t>
            </a:r>
            <a:r>
              <a:rPr lang="es-ES_tradnl" sz="1400" err="1">
                <a:solidFill>
                  <a:srgbClr val="0000FF"/>
                </a:solidFill>
              </a:rPr>
              <a:t>Science</a:t>
            </a:r>
            <a:r>
              <a:rPr lang="es-ES_tradnl" sz="1400">
                <a:solidFill>
                  <a:srgbClr val="0000FF"/>
                </a:solidFill>
              </a:rPr>
              <a:t> 356 (6338), 572-573.</a:t>
            </a:r>
          </a:p>
        </p:txBody>
      </p:sp>
    </p:spTree>
    <p:extLst>
      <p:ext uri="{BB962C8B-B14F-4D97-AF65-F5344CB8AC3E}">
        <p14:creationId xmlns:p14="http://schemas.microsoft.com/office/powerpoint/2010/main" val="2052991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ZoneTexte 3"/>
          <p:cNvSpPr txBox="1">
            <a:spLocks noChangeArrowheads="1"/>
          </p:cNvSpPr>
          <p:nvPr/>
        </p:nvSpPr>
        <p:spPr bwMode="auto">
          <a:xfrm>
            <a:off x="228600" y="228600"/>
            <a:ext cx="8642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FF3333"/>
                </a:solidFill>
              </a:rPr>
              <a:t>•</a:t>
            </a:r>
            <a:r>
              <a:rPr lang="en-GB" altLang="x-none">
                <a:solidFill>
                  <a:schemeClr val="tx2"/>
                </a:solidFill>
              </a:rPr>
              <a:t> </a:t>
            </a:r>
            <a:r>
              <a:rPr lang="en-GB" altLang="x-none">
                <a:solidFill>
                  <a:srgbClr val="0717FF"/>
                </a:solidFill>
              </a:rPr>
              <a:t>Actually generation of data is faster and easier than analysing data</a:t>
            </a:r>
            <a:r>
              <a:rPr lang="en-GB" altLang="x-none" sz="4000">
                <a:solidFill>
                  <a:schemeClr val="tx2"/>
                </a:solidFill>
              </a:rPr>
              <a:t> </a:t>
            </a:r>
          </a:p>
        </p:txBody>
      </p:sp>
      <p:sp>
        <p:nvSpPr>
          <p:cNvPr id="252931" name="ZoneTexte 4"/>
          <p:cNvSpPr txBox="1">
            <a:spLocks noChangeArrowheads="1"/>
          </p:cNvSpPr>
          <p:nvPr/>
        </p:nvSpPr>
        <p:spPr bwMode="auto">
          <a:xfrm>
            <a:off x="250825" y="1981200"/>
            <a:ext cx="87137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FF3333"/>
                </a:solidFill>
                <a:sym typeface="Wingdings" charset="2"/>
              </a:rPr>
              <a:t></a:t>
            </a:r>
            <a:r>
              <a:rPr lang="en-GB" altLang="x-none">
                <a:solidFill>
                  <a:schemeClr val="tx2"/>
                </a:solidFill>
              </a:rPr>
              <a:t> Importance of Bioinformatics</a:t>
            </a:r>
            <a:endParaRPr lang="en-GB" altLang="x-none" sz="4000">
              <a:solidFill>
                <a:schemeClr val="tx2"/>
              </a:solidFill>
            </a:endParaRPr>
          </a:p>
        </p:txBody>
      </p:sp>
      <p:sp>
        <p:nvSpPr>
          <p:cNvPr id="252934" name="Text Box 6"/>
          <p:cNvSpPr txBox="1">
            <a:spLocks noChangeArrowheads="1"/>
          </p:cNvSpPr>
          <p:nvPr/>
        </p:nvSpPr>
        <p:spPr bwMode="auto">
          <a:xfrm>
            <a:off x="304800" y="3068960"/>
            <a:ext cx="88392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B0817"/>
                </a:solidFill>
              </a:rPr>
              <a:t>•</a:t>
            </a:r>
            <a:r>
              <a:rPr lang="en-GB" altLang="x-none" b="0"/>
              <a:t> </a:t>
            </a:r>
            <a:r>
              <a:rPr lang="en-GB" altLang="x-none"/>
              <a:t>Bioinformatics is increasingly becoming important in translating the data into scientific knowledge leading to new biological insights.</a:t>
            </a:r>
            <a:endParaRPr lang="en-GB" altLang="x-none" sz="2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52931"/>
                                        </p:tgtEl>
                                        <p:attrNameLst>
                                          <p:attrName>style.visibility</p:attrName>
                                        </p:attrNameLst>
                                      </p:cBhvr>
                                      <p:to>
                                        <p:strVal val="visible"/>
                                      </p:to>
                                    </p:set>
                                    <p:animEffect transition="in" filter="fade">
                                      <p:cBhvr>
                                        <p:cTn id="7" dur="1000"/>
                                        <p:tgtEl>
                                          <p:spTgt spid="252931"/>
                                        </p:tgtEl>
                                      </p:cBhvr>
                                    </p:animEffect>
                                    <p:anim calcmode="lin" valueType="num">
                                      <p:cBhvr>
                                        <p:cTn id="8" dur="1000" fill="hold"/>
                                        <p:tgtEl>
                                          <p:spTgt spid="252931"/>
                                        </p:tgtEl>
                                        <p:attrNameLst>
                                          <p:attrName>ppt_x</p:attrName>
                                        </p:attrNameLst>
                                      </p:cBhvr>
                                      <p:tavLst>
                                        <p:tav tm="0">
                                          <p:val>
                                            <p:strVal val="#ppt_x"/>
                                          </p:val>
                                        </p:tav>
                                        <p:tav tm="100000">
                                          <p:val>
                                            <p:strVal val="#ppt_x"/>
                                          </p:val>
                                        </p:tav>
                                      </p:tavLst>
                                    </p:anim>
                                    <p:anim calcmode="lin" valueType="num">
                                      <p:cBhvr>
                                        <p:cTn id="9" dur="1000" fill="hold"/>
                                        <p:tgtEl>
                                          <p:spTgt spid="252931"/>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52934"/>
                                        </p:tgtEl>
                                        <p:attrNameLst>
                                          <p:attrName>style.visibility</p:attrName>
                                        </p:attrNameLst>
                                      </p:cBhvr>
                                      <p:to>
                                        <p:strVal val="visible"/>
                                      </p:to>
                                    </p:set>
                                    <p:animEffect transition="in" filter="fade">
                                      <p:cBhvr>
                                        <p:cTn id="13" dur="1000"/>
                                        <p:tgtEl>
                                          <p:spTgt spid="252934"/>
                                        </p:tgtEl>
                                      </p:cBhvr>
                                    </p:animEffect>
                                    <p:anim calcmode="lin" valueType="num">
                                      <p:cBhvr>
                                        <p:cTn id="14" dur="1000" fill="hold"/>
                                        <p:tgtEl>
                                          <p:spTgt spid="252934"/>
                                        </p:tgtEl>
                                        <p:attrNameLst>
                                          <p:attrName>ppt_x</p:attrName>
                                        </p:attrNameLst>
                                      </p:cBhvr>
                                      <p:tavLst>
                                        <p:tav tm="0">
                                          <p:val>
                                            <p:strVal val="#ppt_x"/>
                                          </p:val>
                                        </p:tav>
                                        <p:tav tm="100000">
                                          <p:val>
                                            <p:strVal val="#ppt_x"/>
                                          </p:val>
                                        </p:tav>
                                      </p:tavLst>
                                    </p:anim>
                                    <p:anim calcmode="lin" valueType="num">
                                      <p:cBhvr>
                                        <p:cTn id="15" dur="1000" fill="hold"/>
                                        <p:tgtEl>
                                          <p:spTgt spid="2529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p:bldP spid="252934"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ZoneTexte 1"/>
          <p:cNvSpPr txBox="1">
            <a:spLocks noChangeArrowheads="1"/>
          </p:cNvSpPr>
          <p:nvPr/>
        </p:nvSpPr>
        <p:spPr bwMode="auto">
          <a:xfrm>
            <a:off x="1619250" y="404813"/>
            <a:ext cx="6337300" cy="646112"/>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0717FF"/>
                </a:solidFill>
              </a:rPr>
              <a:t>What is a genome?</a:t>
            </a:r>
          </a:p>
        </p:txBody>
      </p:sp>
      <p:sp>
        <p:nvSpPr>
          <p:cNvPr id="19458" name="Text Box 4"/>
          <p:cNvSpPr txBox="1">
            <a:spLocks noChangeArrowheads="1"/>
          </p:cNvSpPr>
          <p:nvPr/>
        </p:nvSpPr>
        <p:spPr bwMode="auto">
          <a:xfrm>
            <a:off x="107950" y="1943100"/>
            <a:ext cx="9036050" cy="1939925"/>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F0000"/>
                </a:solidFill>
                <a:latin typeface="Times" charset="0"/>
              </a:rPr>
              <a:t>Genome</a:t>
            </a:r>
            <a:endParaRPr lang="en-GB" altLang="x-none" sz="2400">
              <a:solidFill>
                <a:srgbClr val="021EFD"/>
              </a:solidFill>
              <a:latin typeface="Times" charset="0"/>
            </a:endParaRPr>
          </a:p>
          <a:p>
            <a:pPr>
              <a:spcBef>
                <a:spcPct val="0"/>
              </a:spcBef>
              <a:buFontTx/>
              <a:buNone/>
            </a:pPr>
            <a:r>
              <a:rPr lang="en-GB" altLang="x-none" sz="2400">
                <a:solidFill>
                  <a:srgbClr val="0000FF"/>
                </a:solidFill>
                <a:latin typeface="Times" charset="0"/>
              </a:rPr>
              <a:t>The genome of a cell is the complete genetic material which is contained in its chromosomes. </a:t>
            </a:r>
          </a:p>
          <a:p>
            <a:pPr>
              <a:spcBef>
                <a:spcPct val="0"/>
              </a:spcBef>
              <a:buFontTx/>
              <a:buNone/>
            </a:pPr>
            <a:r>
              <a:rPr lang="en-GB" altLang="x-none" sz="2400">
                <a:solidFill>
                  <a:srgbClr val="0000FF"/>
                </a:solidFill>
                <a:latin typeface="Times" charset="0"/>
              </a:rPr>
              <a:t>It is the full DNA sequence of the cell.</a:t>
            </a:r>
          </a:p>
          <a:p>
            <a:pPr>
              <a:spcBef>
                <a:spcPct val="0"/>
              </a:spcBef>
              <a:buFontTx/>
              <a:buNone/>
            </a:pPr>
            <a:r>
              <a:rPr lang="en-GB" altLang="x-none" sz="2400">
                <a:solidFill>
                  <a:srgbClr val="0000FF"/>
                </a:solidFill>
                <a:latin typeface="Times" charset="0"/>
              </a:rPr>
              <a:t>The genome size is the total of its DNA bases.</a:t>
            </a:r>
            <a:endParaRPr lang="en-GB" altLang="x-none" sz="2400" b="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1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ext Box 5"/>
          <p:cNvSpPr txBox="1">
            <a:spLocks noChangeArrowheads="1"/>
          </p:cNvSpPr>
          <p:nvPr/>
        </p:nvSpPr>
        <p:spPr bwMode="auto">
          <a:xfrm>
            <a:off x="1219200" y="5638800"/>
            <a:ext cx="670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717FF"/>
                </a:solidFill>
              </a:rPr>
              <a:t>http://bioinformaticsweb.net/definition.html</a:t>
            </a:r>
            <a:endParaRPr lang="fr-FR" altLang="x-none" sz="2400" b="0"/>
          </a:p>
        </p:txBody>
      </p:sp>
      <p:sp>
        <p:nvSpPr>
          <p:cNvPr id="47107" name="Text Box 6"/>
          <p:cNvSpPr txBox="1">
            <a:spLocks noChangeArrowheads="1"/>
          </p:cNvSpPr>
          <p:nvPr/>
        </p:nvSpPr>
        <p:spPr bwMode="auto">
          <a:xfrm>
            <a:off x="1219200" y="6172200"/>
            <a:ext cx="7391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717FF"/>
                </a:solidFill>
              </a:rPr>
              <a:t>http://www.bioinformatics.org/wiki/bioinformatics</a:t>
            </a:r>
            <a:endParaRPr lang="fr-FR" altLang="x-none" sz="2400" b="0"/>
          </a:p>
        </p:txBody>
      </p:sp>
      <p:sp>
        <p:nvSpPr>
          <p:cNvPr id="47108" name="Text Box 4"/>
          <p:cNvSpPr txBox="1">
            <a:spLocks noChangeArrowheads="1"/>
          </p:cNvSpPr>
          <p:nvPr/>
        </p:nvSpPr>
        <p:spPr bwMode="auto">
          <a:xfrm>
            <a:off x="5715000" y="9144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rPr>
              <a:t>In the …90</a:t>
            </a:r>
            <a:r>
              <a:rPr lang="en-GB" altLang="x-none" sz="2400" baseline="30000">
                <a:solidFill>
                  <a:srgbClr val="0000FF"/>
                </a:solidFill>
              </a:rPr>
              <a:t>th</a:t>
            </a:r>
            <a:endParaRPr lang="en-GB" altLang="x-none" sz="2400" b="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482" name="Group 5"/>
          <p:cNvGrpSpPr>
            <a:grpSpLocks/>
          </p:cNvGrpSpPr>
          <p:nvPr/>
        </p:nvGrpSpPr>
        <p:grpSpPr bwMode="auto">
          <a:xfrm>
            <a:off x="838200" y="452438"/>
            <a:ext cx="4111625" cy="2443162"/>
            <a:chOff x="432" y="189"/>
            <a:chExt cx="2590" cy="1539"/>
          </a:xfrm>
        </p:grpSpPr>
        <p:sp>
          <p:nvSpPr>
            <p:cNvPr id="49172" name="Oval 6"/>
            <p:cNvSpPr>
              <a:spLocks noChangeArrowheads="1"/>
            </p:cNvSpPr>
            <p:nvPr/>
          </p:nvSpPr>
          <p:spPr bwMode="auto">
            <a:xfrm>
              <a:off x="432" y="189"/>
              <a:ext cx="2590" cy="1539"/>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49173" name="Text Box 7"/>
            <p:cNvSpPr txBox="1">
              <a:spLocks noChangeArrowheads="1"/>
            </p:cNvSpPr>
            <p:nvPr/>
          </p:nvSpPr>
          <p:spPr bwMode="auto">
            <a:xfrm>
              <a:off x="624" y="669"/>
              <a:ext cx="19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latin typeface="Times" charset="0"/>
                </a:rPr>
                <a:t>Mathematics</a:t>
              </a:r>
              <a:endParaRPr lang="en-GB" altLang="x-none" sz="2400" b="0">
                <a:latin typeface="Times" charset="0"/>
              </a:endParaRPr>
            </a:p>
          </p:txBody>
        </p:sp>
      </p:grpSp>
      <p:grpSp>
        <p:nvGrpSpPr>
          <p:cNvPr id="20483" name="Group 8"/>
          <p:cNvGrpSpPr>
            <a:grpSpLocks/>
          </p:cNvGrpSpPr>
          <p:nvPr/>
        </p:nvGrpSpPr>
        <p:grpSpPr bwMode="auto">
          <a:xfrm>
            <a:off x="5254625" y="76200"/>
            <a:ext cx="3889375" cy="3505200"/>
            <a:chOff x="3214" y="-48"/>
            <a:chExt cx="2450" cy="2208"/>
          </a:xfrm>
        </p:grpSpPr>
        <p:sp>
          <p:nvSpPr>
            <p:cNvPr id="49170" name="Oval 9"/>
            <p:cNvSpPr>
              <a:spLocks noChangeArrowheads="1"/>
            </p:cNvSpPr>
            <p:nvPr/>
          </p:nvSpPr>
          <p:spPr bwMode="auto">
            <a:xfrm>
              <a:off x="3214" y="-48"/>
              <a:ext cx="2450" cy="2208"/>
            </a:xfrm>
            <a:prstGeom prst="ellipse">
              <a:avLst/>
            </a:prstGeom>
            <a:solidFill>
              <a:srgbClr val="FF00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49171" name="Text Box 10"/>
            <p:cNvSpPr txBox="1">
              <a:spLocks noChangeArrowheads="1"/>
            </p:cNvSpPr>
            <p:nvPr/>
          </p:nvSpPr>
          <p:spPr bwMode="auto">
            <a:xfrm>
              <a:off x="3454" y="669"/>
              <a:ext cx="19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latin typeface="Times" charset="0"/>
                </a:rPr>
                <a:t>Statistics</a:t>
              </a:r>
            </a:p>
          </p:txBody>
        </p:sp>
      </p:grpSp>
      <p:grpSp>
        <p:nvGrpSpPr>
          <p:cNvPr id="20484" name="Group 11"/>
          <p:cNvGrpSpPr>
            <a:grpSpLocks/>
          </p:cNvGrpSpPr>
          <p:nvPr/>
        </p:nvGrpSpPr>
        <p:grpSpPr bwMode="auto">
          <a:xfrm>
            <a:off x="0" y="2667000"/>
            <a:ext cx="4194175" cy="2976563"/>
            <a:chOff x="-96" y="1584"/>
            <a:chExt cx="2642" cy="1875"/>
          </a:xfrm>
        </p:grpSpPr>
        <p:sp>
          <p:nvSpPr>
            <p:cNvPr id="49168" name="Oval 12"/>
            <p:cNvSpPr>
              <a:spLocks noChangeArrowheads="1"/>
            </p:cNvSpPr>
            <p:nvPr/>
          </p:nvSpPr>
          <p:spPr bwMode="auto">
            <a:xfrm>
              <a:off x="0" y="1584"/>
              <a:ext cx="2546" cy="1875"/>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49169" name="Text Box 13"/>
            <p:cNvSpPr txBox="1">
              <a:spLocks noChangeArrowheads="1"/>
            </p:cNvSpPr>
            <p:nvPr/>
          </p:nvSpPr>
          <p:spPr bwMode="auto">
            <a:xfrm>
              <a:off x="-96" y="2160"/>
              <a:ext cx="235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latin typeface="Times" charset="0"/>
                </a:rPr>
                <a:t>Nucleotide &amp; protein sequences and related information</a:t>
              </a:r>
              <a:endParaRPr lang="en-GB" altLang="x-none" sz="2400" b="0">
                <a:latin typeface="Times" charset="0"/>
              </a:endParaRPr>
            </a:p>
          </p:txBody>
        </p:sp>
      </p:grpSp>
      <p:grpSp>
        <p:nvGrpSpPr>
          <p:cNvPr id="20485" name="Group 14"/>
          <p:cNvGrpSpPr>
            <a:grpSpLocks/>
          </p:cNvGrpSpPr>
          <p:nvPr/>
        </p:nvGrpSpPr>
        <p:grpSpPr bwMode="auto">
          <a:xfrm>
            <a:off x="5029200" y="3429000"/>
            <a:ext cx="4114800" cy="3124200"/>
            <a:chOff x="3072" y="2064"/>
            <a:chExt cx="2592" cy="1968"/>
          </a:xfrm>
        </p:grpSpPr>
        <p:sp>
          <p:nvSpPr>
            <p:cNvPr id="49166" name="Oval 15"/>
            <p:cNvSpPr>
              <a:spLocks noChangeArrowheads="1"/>
            </p:cNvSpPr>
            <p:nvPr/>
          </p:nvSpPr>
          <p:spPr bwMode="auto">
            <a:xfrm>
              <a:off x="3072" y="2064"/>
              <a:ext cx="2592" cy="1968"/>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49167" name="Text Box 16"/>
            <p:cNvSpPr txBox="1">
              <a:spLocks noChangeArrowheads="1"/>
            </p:cNvSpPr>
            <p:nvPr/>
          </p:nvSpPr>
          <p:spPr bwMode="auto">
            <a:xfrm>
              <a:off x="3646" y="3165"/>
              <a:ext cx="182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latin typeface="Times" charset="0"/>
                </a:rPr>
                <a:t>Computer Science</a:t>
              </a:r>
              <a:endParaRPr lang="en-GB" altLang="x-none" sz="2400" b="0">
                <a:latin typeface="Times" charset="0"/>
              </a:endParaRPr>
            </a:p>
          </p:txBody>
        </p:sp>
      </p:grpSp>
      <p:grpSp>
        <p:nvGrpSpPr>
          <p:cNvPr id="20486" name="Group 17"/>
          <p:cNvGrpSpPr>
            <a:grpSpLocks/>
          </p:cNvGrpSpPr>
          <p:nvPr/>
        </p:nvGrpSpPr>
        <p:grpSpPr bwMode="auto">
          <a:xfrm>
            <a:off x="2743200" y="4191000"/>
            <a:ext cx="3276600" cy="2590800"/>
            <a:chOff x="1728" y="2592"/>
            <a:chExt cx="2064" cy="1632"/>
          </a:xfrm>
        </p:grpSpPr>
        <p:sp>
          <p:nvSpPr>
            <p:cNvPr id="49164" name="Oval 18"/>
            <p:cNvSpPr>
              <a:spLocks noChangeArrowheads="1"/>
            </p:cNvSpPr>
            <p:nvPr/>
          </p:nvSpPr>
          <p:spPr bwMode="auto">
            <a:xfrm>
              <a:off x="1728" y="2592"/>
              <a:ext cx="2064" cy="1632"/>
            </a:xfrm>
            <a:prstGeom prst="ellipse">
              <a:avLst/>
            </a:prstGeom>
            <a:solidFill>
              <a:schemeClr val="folHlink"/>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49165" name="Text Box 19"/>
            <p:cNvSpPr txBox="1">
              <a:spLocks noChangeArrowheads="1"/>
            </p:cNvSpPr>
            <p:nvPr/>
          </p:nvSpPr>
          <p:spPr bwMode="auto">
            <a:xfrm>
              <a:off x="2256" y="3216"/>
              <a:ext cx="1104" cy="36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Times" charset="0"/>
                </a:rPr>
                <a:t>Biology</a:t>
              </a:r>
              <a:endParaRPr lang="en-GB" altLang="x-none" sz="2400" b="0">
                <a:latin typeface="Times" charset="0"/>
              </a:endParaRPr>
            </a:p>
          </p:txBody>
        </p:sp>
      </p:grpSp>
      <p:grpSp>
        <p:nvGrpSpPr>
          <p:cNvPr id="20487" name="Group 20"/>
          <p:cNvGrpSpPr>
            <a:grpSpLocks/>
          </p:cNvGrpSpPr>
          <p:nvPr/>
        </p:nvGrpSpPr>
        <p:grpSpPr bwMode="auto">
          <a:xfrm>
            <a:off x="3276600" y="1371600"/>
            <a:ext cx="3810000" cy="3276600"/>
            <a:chOff x="2064" y="960"/>
            <a:chExt cx="2400" cy="2064"/>
          </a:xfrm>
        </p:grpSpPr>
        <p:sp>
          <p:nvSpPr>
            <p:cNvPr id="49162" name="Oval 21"/>
            <p:cNvSpPr>
              <a:spLocks noChangeArrowheads="1"/>
            </p:cNvSpPr>
            <p:nvPr/>
          </p:nvSpPr>
          <p:spPr bwMode="auto">
            <a:xfrm>
              <a:off x="2064" y="960"/>
              <a:ext cx="2400" cy="2064"/>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49163" name="Text Box 22"/>
            <p:cNvSpPr txBox="1">
              <a:spLocks noChangeArrowheads="1"/>
            </p:cNvSpPr>
            <p:nvPr/>
          </p:nvSpPr>
          <p:spPr bwMode="auto">
            <a:xfrm>
              <a:off x="2112" y="1728"/>
              <a:ext cx="235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400">
                  <a:solidFill>
                    <a:srgbClr val="0000FF"/>
                  </a:solidFill>
                  <a:latin typeface="Times New Roman" charset="0"/>
                </a:rPr>
                <a:t>Bioinformatics</a:t>
              </a:r>
              <a:endParaRPr lang="en-GB" altLang="x-none" sz="2400">
                <a:solidFill>
                  <a:srgbClr val="0000FF"/>
                </a:solidFill>
                <a:latin typeface="Times New Roman" charset="0"/>
              </a:endParaRPr>
            </a:p>
          </p:txBody>
        </p:sp>
      </p:grpSp>
      <p:grpSp>
        <p:nvGrpSpPr>
          <p:cNvPr id="20502" name="Group 22"/>
          <p:cNvGrpSpPr>
            <a:grpSpLocks/>
          </p:cNvGrpSpPr>
          <p:nvPr/>
        </p:nvGrpSpPr>
        <p:grpSpPr bwMode="auto">
          <a:xfrm>
            <a:off x="914400" y="4419600"/>
            <a:ext cx="2590800" cy="457200"/>
            <a:chOff x="576" y="2784"/>
            <a:chExt cx="1632" cy="288"/>
          </a:xfrm>
        </p:grpSpPr>
        <p:sp>
          <p:nvSpPr>
            <p:cNvPr id="49160" name="Line 20"/>
            <p:cNvSpPr>
              <a:spLocks noChangeShapeType="1"/>
            </p:cNvSpPr>
            <p:nvPr/>
          </p:nvSpPr>
          <p:spPr bwMode="auto">
            <a:xfrm>
              <a:off x="1536" y="2784"/>
              <a:ext cx="672" cy="0"/>
            </a:xfrm>
            <a:prstGeom prst="line">
              <a:avLst/>
            </a:prstGeom>
            <a:noFill/>
            <a:ln w="57150">
              <a:solidFill>
                <a:srgbClr val="FB0817"/>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9161" name="Line 21"/>
            <p:cNvSpPr>
              <a:spLocks noChangeShapeType="1"/>
            </p:cNvSpPr>
            <p:nvPr/>
          </p:nvSpPr>
          <p:spPr bwMode="auto">
            <a:xfrm>
              <a:off x="576" y="3072"/>
              <a:ext cx="1200" cy="0"/>
            </a:xfrm>
            <a:prstGeom prst="line">
              <a:avLst/>
            </a:prstGeom>
            <a:noFill/>
            <a:ln w="57150">
              <a:solidFill>
                <a:srgbClr val="FB0817"/>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0487"/>
                                        </p:tgtEl>
                                        <p:attrNameLst>
                                          <p:attrName>style.visibility</p:attrName>
                                        </p:attrNameLst>
                                      </p:cBhvr>
                                      <p:to>
                                        <p:strVal val="visible"/>
                                      </p:to>
                                    </p:set>
                                    <p:animEffect transition="in" filter="fade">
                                      <p:cBhvr>
                                        <p:cTn id="7" dur="1000"/>
                                        <p:tgtEl>
                                          <p:spTgt spid="20487"/>
                                        </p:tgtEl>
                                      </p:cBhvr>
                                    </p:animEffect>
                                    <p:anim calcmode="lin" valueType="num">
                                      <p:cBhvr>
                                        <p:cTn id="8" dur="1000" fill="hold"/>
                                        <p:tgtEl>
                                          <p:spTgt spid="20487"/>
                                        </p:tgtEl>
                                        <p:attrNameLst>
                                          <p:attrName>ppt_x</p:attrName>
                                        </p:attrNameLst>
                                      </p:cBhvr>
                                      <p:tavLst>
                                        <p:tav tm="0">
                                          <p:val>
                                            <p:strVal val="#ppt_x"/>
                                          </p:val>
                                        </p:tav>
                                        <p:tav tm="100000">
                                          <p:val>
                                            <p:strVal val="#ppt_x"/>
                                          </p:val>
                                        </p:tav>
                                      </p:tavLst>
                                    </p:anim>
                                    <p:anim calcmode="lin" valueType="num">
                                      <p:cBhvr>
                                        <p:cTn id="9" dur="1000" fill="hold"/>
                                        <p:tgtEl>
                                          <p:spTgt spid="20487"/>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20482"/>
                                        </p:tgtEl>
                                        <p:attrNameLst>
                                          <p:attrName>style.visibility</p:attrName>
                                        </p:attrNameLst>
                                      </p:cBhvr>
                                      <p:to>
                                        <p:strVal val="visible"/>
                                      </p:to>
                                    </p:set>
                                    <p:animEffect transition="in" filter="fade">
                                      <p:cBhvr>
                                        <p:cTn id="13" dur="1000"/>
                                        <p:tgtEl>
                                          <p:spTgt spid="20482"/>
                                        </p:tgtEl>
                                      </p:cBhvr>
                                    </p:animEffect>
                                    <p:anim calcmode="lin" valueType="num">
                                      <p:cBhvr>
                                        <p:cTn id="14" dur="1000" fill="hold"/>
                                        <p:tgtEl>
                                          <p:spTgt spid="20482"/>
                                        </p:tgtEl>
                                        <p:attrNameLst>
                                          <p:attrName>ppt_x</p:attrName>
                                        </p:attrNameLst>
                                      </p:cBhvr>
                                      <p:tavLst>
                                        <p:tav tm="0">
                                          <p:val>
                                            <p:strVal val="#ppt_x"/>
                                          </p:val>
                                        </p:tav>
                                        <p:tav tm="100000">
                                          <p:val>
                                            <p:strVal val="#ppt_x"/>
                                          </p:val>
                                        </p:tav>
                                      </p:tavLst>
                                    </p:anim>
                                    <p:anim calcmode="lin" valueType="num">
                                      <p:cBhvr>
                                        <p:cTn id="15" dur="1000" fill="hold"/>
                                        <p:tgtEl>
                                          <p:spTgt spid="20482"/>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nodeType="afterEffect">
                                  <p:stCondLst>
                                    <p:cond delay="0"/>
                                  </p:stCondLst>
                                  <p:childTnLst>
                                    <p:set>
                                      <p:cBhvr>
                                        <p:cTn id="18" dur="1" fill="hold">
                                          <p:stCondLst>
                                            <p:cond delay="0"/>
                                          </p:stCondLst>
                                        </p:cTn>
                                        <p:tgtEl>
                                          <p:spTgt spid="20483"/>
                                        </p:tgtEl>
                                        <p:attrNameLst>
                                          <p:attrName>style.visibility</p:attrName>
                                        </p:attrNameLst>
                                      </p:cBhvr>
                                      <p:to>
                                        <p:strVal val="visible"/>
                                      </p:to>
                                    </p:set>
                                    <p:animEffect transition="in" filter="fade">
                                      <p:cBhvr>
                                        <p:cTn id="19" dur="1000"/>
                                        <p:tgtEl>
                                          <p:spTgt spid="20483"/>
                                        </p:tgtEl>
                                      </p:cBhvr>
                                    </p:animEffect>
                                    <p:anim calcmode="lin" valueType="num">
                                      <p:cBhvr>
                                        <p:cTn id="20" dur="1000" fill="hold"/>
                                        <p:tgtEl>
                                          <p:spTgt spid="20483"/>
                                        </p:tgtEl>
                                        <p:attrNameLst>
                                          <p:attrName>ppt_x</p:attrName>
                                        </p:attrNameLst>
                                      </p:cBhvr>
                                      <p:tavLst>
                                        <p:tav tm="0">
                                          <p:val>
                                            <p:strVal val="#ppt_x"/>
                                          </p:val>
                                        </p:tav>
                                        <p:tav tm="100000">
                                          <p:val>
                                            <p:strVal val="#ppt_x"/>
                                          </p:val>
                                        </p:tav>
                                      </p:tavLst>
                                    </p:anim>
                                    <p:anim calcmode="lin" valueType="num">
                                      <p:cBhvr>
                                        <p:cTn id="21" dur="1000" fill="hold"/>
                                        <p:tgtEl>
                                          <p:spTgt spid="20483"/>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nodeType="afterEffect">
                                  <p:stCondLst>
                                    <p:cond delay="0"/>
                                  </p:stCondLst>
                                  <p:childTnLst>
                                    <p:set>
                                      <p:cBhvr>
                                        <p:cTn id="24" dur="1" fill="hold">
                                          <p:stCondLst>
                                            <p:cond delay="0"/>
                                          </p:stCondLst>
                                        </p:cTn>
                                        <p:tgtEl>
                                          <p:spTgt spid="20485"/>
                                        </p:tgtEl>
                                        <p:attrNameLst>
                                          <p:attrName>style.visibility</p:attrName>
                                        </p:attrNameLst>
                                      </p:cBhvr>
                                      <p:to>
                                        <p:strVal val="visible"/>
                                      </p:to>
                                    </p:set>
                                    <p:animEffect transition="in" filter="fade">
                                      <p:cBhvr>
                                        <p:cTn id="25" dur="1000"/>
                                        <p:tgtEl>
                                          <p:spTgt spid="20485"/>
                                        </p:tgtEl>
                                      </p:cBhvr>
                                    </p:animEffect>
                                    <p:anim calcmode="lin" valueType="num">
                                      <p:cBhvr>
                                        <p:cTn id="26" dur="1000" fill="hold"/>
                                        <p:tgtEl>
                                          <p:spTgt spid="20485"/>
                                        </p:tgtEl>
                                        <p:attrNameLst>
                                          <p:attrName>ppt_x</p:attrName>
                                        </p:attrNameLst>
                                      </p:cBhvr>
                                      <p:tavLst>
                                        <p:tav tm="0">
                                          <p:val>
                                            <p:strVal val="#ppt_x"/>
                                          </p:val>
                                        </p:tav>
                                        <p:tav tm="100000">
                                          <p:val>
                                            <p:strVal val="#ppt_x"/>
                                          </p:val>
                                        </p:tav>
                                      </p:tavLst>
                                    </p:anim>
                                    <p:anim calcmode="lin" valueType="num">
                                      <p:cBhvr>
                                        <p:cTn id="27" dur="1000" fill="hold"/>
                                        <p:tgtEl>
                                          <p:spTgt spid="20485"/>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7" presetClass="entr" presetSubtype="0" fill="hold" nodeType="afterEffect">
                                  <p:stCondLst>
                                    <p:cond delay="0"/>
                                  </p:stCondLst>
                                  <p:childTnLst>
                                    <p:set>
                                      <p:cBhvr>
                                        <p:cTn id="30" dur="1" fill="hold">
                                          <p:stCondLst>
                                            <p:cond delay="0"/>
                                          </p:stCondLst>
                                        </p:cTn>
                                        <p:tgtEl>
                                          <p:spTgt spid="20484"/>
                                        </p:tgtEl>
                                        <p:attrNameLst>
                                          <p:attrName>style.visibility</p:attrName>
                                        </p:attrNameLst>
                                      </p:cBhvr>
                                      <p:to>
                                        <p:strVal val="visible"/>
                                      </p:to>
                                    </p:set>
                                    <p:animEffect transition="in" filter="fade">
                                      <p:cBhvr>
                                        <p:cTn id="31" dur="1000"/>
                                        <p:tgtEl>
                                          <p:spTgt spid="20484"/>
                                        </p:tgtEl>
                                      </p:cBhvr>
                                    </p:animEffect>
                                    <p:anim calcmode="lin" valueType="num">
                                      <p:cBhvr>
                                        <p:cTn id="32" dur="1000" fill="hold"/>
                                        <p:tgtEl>
                                          <p:spTgt spid="20484"/>
                                        </p:tgtEl>
                                        <p:attrNameLst>
                                          <p:attrName>ppt_x</p:attrName>
                                        </p:attrNameLst>
                                      </p:cBhvr>
                                      <p:tavLst>
                                        <p:tav tm="0">
                                          <p:val>
                                            <p:strVal val="#ppt_x"/>
                                          </p:val>
                                        </p:tav>
                                        <p:tav tm="100000">
                                          <p:val>
                                            <p:strVal val="#ppt_x"/>
                                          </p:val>
                                        </p:tav>
                                      </p:tavLst>
                                    </p:anim>
                                    <p:anim calcmode="lin" valueType="num">
                                      <p:cBhvr>
                                        <p:cTn id="33" dur="1000" fill="hold"/>
                                        <p:tgtEl>
                                          <p:spTgt spid="20484"/>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7" presetClass="entr" presetSubtype="0" fill="hold" nodeType="afterEffect">
                                  <p:stCondLst>
                                    <p:cond delay="0"/>
                                  </p:stCondLst>
                                  <p:childTnLst>
                                    <p:set>
                                      <p:cBhvr>
                                        <p:cTn id="36" dur="1" fill="hold">
                                          <p:stCondLst>
                                            <p:cond delay="0"/>
                                          </p:stCondLst>
                                        </p:cTn>
                                        <p:tgtEl>
                                          <p:spTgt spid="20486"/>
                                        </p:tgtEl>
                                        <p:attrNameLst>
                                          <p:attrName>style.visibility</p:attrName>
                                        </p:attrNameLst>
                                      </p:cBhvr>
                                      <p:to>
                                        <p:strVal val="visible"/>
                                      </p:to>
                                    </p:set>
                                    <p:animEffect transition="in" filter="fade">
                                      <p:cBhvr>
                                        <p:cTn id="37" dur="1000"/>
                                        <p:tgtEl>
                                          <p:spTgt spid="20486"/>
                                        </p:tgtEl>
                                      </p:cBhvr>
                                    </p:animEffect>
                                    <p:anim calcmode="lin" valueType="num">
                                      <p:cBhvr>
                                        <p:cTn id="38" dur="1000" fill="hold"/>
                                        <p:tgtEl>
                                          <p:spTgt spid="20486"/>
                                        </p:tgtEl>
                                        <p:attrNameLst>
                                          <p:attrName>ppt_x</p:attrName>
                                        </p:attrNameLst>
                                      </p:cBhvr>
                                      <p:tavLst>
                                        <p:tav tm="0">
                                          <p:val>
                                            <p:strVal val="#ppt_x"/>
                                          </p:val>
                                        </p:tav>
                                        <p:tav tm="100000">
                                          <p:val>
                                            <p:strVal val="#ppt_x"/>
                                          </p:val>
                                        </p:tav>
                                      </p:tavLst>
                                    </p:anim>
                                    <p:anim calcmode="lin" valueType="num">
                                      <p:cBhvr>
                                        <p:cTn id="39" dur="1000" fill="hold"/>
                                        <p:tgtEl>
                                          <p:spTgt spid="20486"/>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9" presetClass="entr" presetSubtype="0" decel="100000" fill="hold" nodeType="afterEffect">
                                  <p:stCondLst>
                                    <p:cond delay="0"/>
                                  </p:stCondLst>
                                  <p:childTnLst>
                                    <p:set>
                                      <p:cBhvr>
                                        <p:cTn id="42" dur="1" fill="hold">
                                          <p:stCondLst>
                                            <p:cond delay="0"/>
                                          </p:stCondLst>
                                        </p:cTn>
                                        <p:tgtEl>
                                          <p:spTgt spid="20502"/>
                                        </p:tgtEl>
                                        <p:attrNameLst>
                                          <p:attrName>style.visibility</p:attrName>
                                        </p:attrNameLst>
                                      </p:cBhvr>
                                      <p:to>
                                        <p:strVal val="visible"/>
                                      </p:to>
                                    </p:set>
                                    <p:anim calcmode="lin" valueType="num">
                                      <p:cBhvr>
                                        <p:cTn id="43" dur="500" fill="hold"/>
                                        <p:tgtEl>
                                          <p:spTgt spid="20502"/>
                                        </p:tgtEl>
                                        <p:attrNameLst>
                                          <p:attrName>ppt_w</p:attrName>
                                        </p:attrNameLst>
                                      </p:cBhvr>
                                      <p:tavLst>
                                        <p:tav tm="0">
                                          <p:val>
                                            <p:fltVal val="0"/>
                                          </p:val>
                                        </p:tav>
                                        <p:tav tm="100000">
                                          <p:val>
                                            <p:strVal val="#ppt_w"/>
                                          </p:val>
                                        </p:tav>
                                      </p:tavLst>
                                    </p:anim>
                                    <p:anim calcmode="lin" valueType="num">
                                      <p:cBhvr>
                                        <p:cTn id="44" dur="500" fill="hold"/>
                                        <p:tgtEl>
                                          <p:spTgt spid="20502"/>
                                        </p:tgtEl>
                                        <p:attrNameLst>
                                          <p:attrName>ppt_h</p:attrName>
                                        </p:attrNameLst>
                                      </p:cBhvr>
                                      <p:tavLst>
                                        <p:tav tm="0">
                                          <p:val>
                                            <p:fltVal val="0"/>
                                          </p:val>
                                        </p:tav>
                                        <p:tav tm="100000">
                                          <p:val>
                                            <p:strVal val="#ppt_h"/>
                                          </p:val>
                                        </p:tav>
                                      </p:tavLst>
                                    </p:anim>
                                    <p:anim calcmode="lin" valueType="num">
                                      <p:cBhvr>
                                        <p:cTn id="45" dur="500" fill="hold"/>
                                        <p:tgtEl>
                                          <p:spTgt spid="20502"/>
                                        </p:tgtEl>
                                        <p:attrNameLst>
                                          <p:attrName>style.rotation</p:attrName>
                                        </p:attrNameLst>
                                      </p:cBhvr>
                                      <p:tavLst>
                                        <p:tav tm="0">
                                          <p:val>
                                            <p:fltVal val="360"/>
                                          </p:val>
                                        </p:tav>
                                        <p:tav tm="100000">
                                          <p:val>
                                            <p:fltVal val="0"/>
                                          </p:val>
                                        </p:tav>
                                      </p:tavLst>
                                    </p:anim>
                                    <p:animEffect transition="in" filter="fade">
                                      <p:cBhvr>
                                        <p:cTn id="46" dur="500"/>
                                        <p:tgtEl>
                                          <p:spTgt spid="20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1" name="Text Box 3"/>
          <p:cNvSpPr txBox="1">
            <a:spLocks noChangeArrowheads="1"/>
          </p:cNvSpPr>
          <p:nvPr/>
        </p:nvSpPr>
        <p:spPr bwMode="auto">
          <a:xfrm>
            <a:off x="76200" y="1857375"/>
            <a:ext cx="899160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B0817"/>
                </a:solidFill>
              </a:rPr>
              <a:t>•</a:t>
            </a:r>
            <a:r>
              <a:rPr lang="en-GB" altLang="x-none"/>
              <a:t> Bioinformatics is expected to help in understanding biological processes, by developing and applying computational methods and techniques so that to answer biological questions.</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49" name="Text Box 2"/>
          <p:cNvSpPr txBox="1">
            <a:spLocks noChangeArrowheads="1"/>
          </p:cNvSpPr>
          <p:nvPr/>
        </p:nvSpPr>
        <p:spPr bwMode="auto">
          <a:xfrm>
            <a:off x="0" y="23622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rPr>
              <a:t>Co-evolution of sequencing and computing</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3236" name="Text Box 4"/>
          <p:cNvSpPr txBox="1">
            <a:spLocks noChangeArrowheads="1"/>
          </p:cNvSpPr>
          <p:nvPr/>
        </p:nvSpPr>
        <p:spPr bwMode="auto">
          <a:xfrm>
            <a:off x="76200" y="2540000"/>
            <a:ext cx="8991600" cy="1127125"/>
          </a:xfrm>
          <a:prstGeom prst="rect">
            <a:avLst/>
          </a:prstGeom>
          <a:noFill/>
          <a:ln w="9525">
            <a:solidFill>
              <a:srgbClr val="FB0817"/>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lnSpc>
                <a:spcPct val="120000"/>
              </a:lnSpc>
              <a:spcBef>
                <a:spcPct val="0"/>
              </a:spcBef>
              <a:buFontTx/>
              <a:buNone/>
            </a:pPr>
            <a:r>
              <a:rPr lang="en-GB" altLang="x-none" sz="2800">
                <a:solidFill>
                  <a:srgbClr val="0717FF"/>
                </a:solidFill>
                <a:latin typeface="Helvetica" charset="0"/>
              </a:rPr>
              <a:t>Bioinformatics has now firmly established itself as a scientific discipline.</a:t>
            </a:r>
            <a:endParaRPr lang="en-GB" altLang="x-none" sz="36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23236"/>
                                        </p:tgtEl>
                                        <p:attrNameLst>
                                          <p:attrName>style.visibility</p:attrName>
                                        </p:attrNameLst>
                                      </p:cBhvr>
                                      <p:to>
                                        <p:strVal val="visible"/>
                                      </p:to>
                                    </p:set>
                                    <p:anim calcmode="lin" valueType="num">
                                      <p:cBhvr>
                                        <p:cTn id="7" dur="500" fill="hold"/>
                                        <p:tgtEl>
                                          <p:spTgt spid="223236"/>
                                        </p:tgtEl>
                                        <p:attrNameLst>
                                          <p:attrName>ppt_w</p:attrName>
                                        </p:attrNameLst>
                                      </p:cBhvr>
                                      <p:tavLst>
                                        <p:tav tm="0">
                                          <p:val>
                                            <p:fltVal val="0"/>
                                          </p:val>
                                        </p:tav>
                                        <p:tav tm="100000">
                                          <p:val>
                                            <p:strVal val="#ppt_w"/>
                                          </p:val>
                                        </p:tav>
                                      </p:tavLst>
                                    </p:anim>
                                    <p:anim calcmode="lin" valueType="num">
                                      <p:cBhvr>
                                        <p:cTn id="8" dur="500" fill="hold"/>
                                        <p:tgtEl>
                                          <p:spTgt spid="2232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5" name="Text Box 2"/>
          <p:cNvSpPr txBox="1">
            <a:spLocks noChangeArrowheads="1"/>
          </p:cNvSpPr>
          <p:nvPr/>
        </p:nvSpPr>
        <p:spPr bwMode="auto">
          <a:xfrm>
            <a:off x="0" y="69850"/>
            <a:ext cx="9144000" cy="9461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FF0000"/>
                </a:solidFill>
              </a:rPr>
              <a:t>Distribution of the number of Publications including the word “Bioinformatic” in Pubmed</a:t>
            </a:r>
            <a:endParaRPr lang="en-GB" altLang="x-none" sz="2400" b="0"/>
          </a:p>
        </p:txBody>
      </p:sp>
      <p:graphicFrame>
        <p:nvGraphicFramePr>
          <p:cNvPr id="7" name="Graphique 6"/>
          <p:cNvGraphicFramePr>
            <a:graphicFrameLocks noGrp="1"/>
          </p:cNvGraphicFramePr>
          <p:nvPr>
            <p:extLst>
              <p:ext uri="{D42A27DB-BD31-4B8C-83A1-F6EECF244321}">
                <p14:modId xmlns:p14="http://schemas.microsoft.com/office/powerpoint/2010/main" val="1221909061"/>
              </p:ext>
            </p:extLst>
          </p:nvPr>
        </p:nvGraphicFramePr>
        <p:xfrm>
          <a:off x="0" y="1016000"/>
          <a:ext cx="9144000" cy="608540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3" name="Text Box 2"/>
          <p:cNvSpPr txBox="1">
            <a:spLocks noChangeArrowheads="1"/>
          </p:cNvSpPr>
          <p:nvPr/>
        </p:nvSpPr>
        <p:spPr bwMode="auto">
          <a:xfrm>
            <a:off x="0" y="69850"/>
            <a:ext cx="9144000" cy="9461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FF0000"/>
                </a:solidFill>
              </a:rPr>
              <a:t>Distribution of the number of Publications including the words “Bioinformatic” and “Tunisia” in PubMed</a:t>
            </a:r>
            <a:endParaRPr lang="en-GB" altLang="x-none" sz="2400" b="0"/>
          </a:p>
        </p:txBody>
      </p:sp>
      <p:graphicFrame>
        <p:nvGraphicFramePr>
          <p:cNvPr id="59394" name="Object 3"/>
          <p:cNvGraphicFramePr>
            <a:graphicFrameLocks noChangeAspect="1"/>
          </p:cNvGraphicFramePr>
          <p:nvPr/>
        </p:nvGraphicFramePr>
        <p:xfrm>
          <a:off x="0" y="914400"/>
          <a:ext cx="9144000" cy="5943600"/>
        </p:xfrm>
        <a:graphic>
          <a:graphicData uri="http://schemas.openxmlformats.org/presentationml/2006/ole">
            <mc:AlternateContent xmlns:mc="http://schemas.openxmlformats.org/markup-compatibility/2006">
              <mc:Choice xmlns:v="urn:schemas-microsoft-com:vml" Requires="v">
                <p:oleObj spid="_x0000_s59590" name="Feuille de calcul" r:id="rId4" imgW="18615873" imgH="11428571" progId="Excel.Sheet.8">
                  <p:embed/>
                </p:oleObj>
              </mc:Choice>
              <mc:Fallback>
                <p:oleObj name="Feuille de calcul" r:id="rId4" imgW="18615873" imgH="11428571" progId="Excel.Shee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14400"/>
                        <a:ext cx="9144000" cy="594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1441" name="Object 2"/>
          <p:cNvGraphicFramePr>
            <a:graphicFrameLocks noChangeAspect="1"/>
          </p:cNvGraphicFramePr>
          <p:nvPr/>
        </p:nvGraphicFramePr>
        <p:xfrm>
          <a:off x="0" y="1219200"/>
          <a:ext cx="10287000" cy="5638800"/>
        </p:xfrm>
        <a:graphic>
          <a:graphicData uri="http://schemas.openxmlformats.org/presentationml/2006/ole">
            <mc:AlternateContent xmlns:mc="http://schemas.openxmlformats.org/markup-compatibility/2006">
              <mc:Choice xmlns:v="urn:schemas-microsoft-com:vml" Requires="v">
                <p:oleObj spid="_x0000_s61638" name="Feuille de calcul" r:id="rId4" imgW="18615873" imgH="11428571" progId="Excel.Sheet.8">
                  <p:embed/>
                </p:oleObj>
              </mc:Choice>
              <mc:Fallback>
                <p:oleObj name="Feuille de calcul" r:id="rId4" imgW="18615873" imgH="11428571"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19200"/>
                        <a:ext cx="102870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1442" name="Text Box 3"/>
          <p:cNvSpPr txBox="1">
            <a:spLocks noChangeArrowheads="1"/>
          </p:cNvSpPr>
          <p:nvPr/>
        </p:nvSpPr>
        <p:spPr bwMode="auto">
          <a:xfrm>
            <a:off x="0" y="44450"/>
            <a:ext cx="9144000" cy="1260475"/>
          </a:xfrm>
          <a:prstGeom prst="rect">
            <a:avLst/>
          </a:prstGeom>
          <a:solidFill>
            <a:srgbClr val="FDF966"/>
          </a:solidFill>
          <a:ln w="9525">
            <a:solidFill>
              <a:srgbClr val="FF1B15"/>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2034FF"/>
                </a:solidFill>
              </a:rPr>
              <a:t>Distribution of the number of publications in PubMed including the words: </a:t>
            </a:r>
            <a:r>
              <a:rPr lang="en-GB" altLang="x-none" sz="2000">
                <a:solidFill>
                  <a:srgbClr val="2034FF"/>
                </a:solidFill>
              </a:rPr>
              <a:t>“Bioinformatic” and “Tunisia” respectively “Bioinformatics” and “Singapore”</a:t>
            </a:r>
            <a:endParaRPr lang="en-GB" altLang="x-none" sz="2400" b="0"/>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489" name="Picture 21" descr="bioinformatics-track-to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Text Box 3"/>
          <p:cNvSpPr txBox="1">
            <a:spLocks noChangeArrowheads="1"/>
          </p:cNvSpPr>
          <p:nvPr/>
        </p:nvSpPr>
        <p:spPr bwMode="auto">
          <a:xfrm>
            <a:off x="76200" y="304800"/>
            <a:ext cx="899160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50000"/>
              </a:spcBef>
              <a:buFontTx/>
              <a:buNone/>
            </a:pPr>
            <a:r>
              <a:rPr lang="en-GB" altLang="x-none">
                <a:solidFill>
                  <a:srgbClr val="FF0000"/>
                </a:solidFill>
                <a:latin typeface="Times" charset="0"/>
              </a:rPr>
              <a:t>Genome studies show that:</a:t>
            </a:r>
            <a:endParaRPr lang="en-GB" altLang="x-none" sz="2800">
              <a:solidFill>
                <a:srgbClr val="FF0000"/>
              </a:solidFill>
              <a:latin typeface="Times" charset="0"/>
            </a:endParaRPr>
          </a:p>
          <a:p>
            <a:pPr algn="just">
              <a:spcBef>
                <a:spcPct val="50000"/>
              </a:spcBef>
              <a:buFontTx/>
              <a:buNone/>
            </a:pPr>
            <a:r>
              <a:rPr lang="en-GB" altLang="x-none" sz="2800">
                <a:solidFill>
                  <a:srgbClr val="FF0000"/>
                </a:solidFill>
                <a:latin typeface="Times" charset="0"/>
              </a:rPr>
              <a:t>• </a:t>
            </a:r>
            <a:r>
              <a:rPr lang="en-GB" altLang="x-none" sz="2800">
                <a:latin typeface="Times" charset="0"/>
              </a:rPr>
              <a:t>Access to entire genome sequences has revolutionized our understanding of how genetic information is stored and organized in DNA, and how it has evolved over time.</a:t>
            </a:r>
          </a:p>
          <a:p>
            <a:pPr algn="just">
              <a:spcBef>
                <a:spcPct val="50000"/>
              </a:spcBef>
              <a:buFontTx/>
              <a:buNone/>
            </a:pPr>
            <a:r>
              <a:rPr lang="en-GB" altLang="x-none" sz="2800">
                <a:solidFill>
                  <a:srgbClr val="FF0000"/>
                </a:solidFill>
                <a:latin typeface="Times" charset="0"/>
              </a:rPr>
              <a:t>• </a:t>
            </a:r>
            <a:r>
              <a:rPr lang="en-GB" altLang="x-none" sz="2800">
                <a:latin typeface="Times" charset="0"/>
              </a:rPr>
              <a:t>The sequence of a genome provides significant details of the gene catalogue within a species.</a:t>
            </a:r>
          </a:p>
          <a:p>
            <a:pPr algn="just">
              <a:spcBef>
                <a:spcPct val="50000"/>
              </a:spcBef>
              <a:buFontTx/>
              <a:buNone/>
            </a:pPr>
            <a:r>
              <a:rPr lang="en-GB" altLang="x-none" sz="2800">
                <a:solidFill>
                  <a:srgbClr val="FF0000"/>
                </a:solidFill>
                <a:latin typeface="Times" charset="0"/>
              </a:rPr>
              <a:t>• </a:t>
            </a:r>
            <a:r>
              <a:rPr lang="en-GB" altLang="x-none" sz="2800">
                <a:latin typeface="Times" charset="0"/>
              </a:rPr>
              <a:t>Comparisons of complete genome sequences show the acceleration in the understanding of species organisation, links between genes, functions of the genes, evolution of genes, genomes  and species.</a:t>
            </a:r>
          </a:p>
        </p:txBody>
      </p:sp>
      <p:sp>
        <p:nvSpPr>
          <p:cNvPr id="103428" name="Text Box 4"/>
          <p:cNvSpPr txBox="1">
            <a:spLocks noChangeArrowheads="1"/>
          </p:cNvSpPr>
          <p:nvPr/>
        </p:nvSpPr>
        <p:spPr bwMode="auto">
          <a:xfrm>
            <a:off x="0" y="5486400"/>
            <a:ext cx="9144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=&gt; Beyond fundamental biological and methodological interests, Applications include: Drug, Medical and Agricultural,… discoveries…  and thus health and economical consequences.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0" y="0"/>
            <a:ext cx="9067800" cy="6986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a:latin typeface="Courier" charset="0"/>
                <a:ea typeface="ＭＳ 明朝" charset="-128"/>
              </a:rPr>
              <a:t>TATTTGATTTTTTGCTTAATTTTTATGTAATTACTTCCCCACAATTTTTGCCCACATATTGTGGATAAAT</a:t>
            </a:r>
          </a:p>
          <a:p>
            <a:pPr algn="ctr">
              <a:spcBef>
                <a:spcPct val="0"/>
              </a:spcBef>
              <a:buFontTx/>
              <a:buNone/>
            </a:pPr>
            <a:r>
              <a:rPr lang="en-GB" altLang="x-none" sz="1600">
                <a:latin typeface="Courier" charset="0"/>
                <a:ea typeface="ＭＳ 明朝" charset="-128"/>
              </a:rPr>
              <a:t>ACCTTTAATCTAGAAATTACAATGAATGTTGTTGAAGAAGCACTTGGTGCTGTATTAAAAACTAAGAAGA</a:t>
            </a:r>
          </a:p>
          <a:p>
            <a:pPr algn="ctr">
              <a:spcBef>
                <a:spcPct val="0"/>
              </a:spcBef>
              <a:buFontTx/>
              <a:buNone/>
            </a:pPr>
            <a:r>
              <a:rPr lang="en-GB" altLang="x-none" sz="1600">
                <a:latin typeface="Courier" charset="0"/>
                <a:ea typeface="ＭＳ 明朝" charset="-128"/>
              </a:rPr>
              <a:t>TTTCCACATTTTATTCACAATGTTGATAAGTTGTGTAAGTCGACTTGTTGGCTTTATAAAGCAAATGACA</a:t>
            </a:r>
          </a:p>
          <a:p>
            <a:pPr algn="ctr">
              <a:spcBef>
                <a:spcPct val="0"/>
              </a:spcBef>
              <a:buFontTx/>
              <a:buNone/>
            </a:pPr>
            <a:r>
              <a:rPr lang="en-GB" altLang="x-none" sz="1600">
                <a:latin typeface="Courier" charset="0"/>
                <a:ea typeface="ＭＳ 明朝" charset="-128"/>
              </a:rPr>
              <a:t>CACTGAAAGTTATCCACAAACAAATTTTTCAAAAGTGTTTAAATCAAAAAGTTATCCACAAATAATGTGG</a:t>
            </a:r>
          </a:p>
          <a:p>
            <a:pPr algn="ctr">
              <a:spcBef>
                <a:spcPct val="0"/>
              </a:spcBef>
              <a:buFontTx/>
              <a:buNone/>
            </a:pPr>
            <a:r>
              <a:rPr lang="en-GB" altLang="x-none" sz="1600">
                <a:latin typeface="Courier" charset="0"/>
                <a:ea typeface="ＭＳ 明朝" charset="-128"/>
              </a:rPr>
              <a:t>AAAACTTTTTAATAAATTTGTCGTTTCTTATGCTATCATAGTTTTACATAAATTATTAACTACTATAGGG</a:t>
            </a:r>
          </a:p>
          <a:p>
            <a:pPr algn="ctr">
              <a:spcBef>
                <a:spcPct val="0"/>
              </a:spcBef>
              <a:buFontTx/>
              <a:buNone/>
            </a:pPr>
            <a:r>
              <a:rPr lang="en-GB" altLang="x-none" sz="1600">
                <a:latin typeface="Courier" charset="0"/>
                <a:ea typeface="ＭＳ 明朝" charset="-128"/>
              </a:rPr>
              <a:t>AGGCAGTC</a:t>
            </a:r>
            <a:r>
              <a:rPr lang="en-GB" altLang="x-none" sz="1600">
                <a:solidFill>
                  <a:srgbClr val="FF0000"/>
                </a:solidFill>
                <a:latin typeface="Courier" charset="0"/>
                <a:ea typeface="ＭＳ 明朝" charset="-128"/>
              </a:rPr>
              <a:t>ATGAGTCCAAACAGCACATTATGGCAGACAATATTACAGGATTTAGAAAAACTATACAACGA</a:t>
            </a:r>
          </a:p>
          <a:p>
            <a:pPr algn="ctr">
              <a:spcBef>
                <a:spcPct val="0"/>
              </a:spcBef>
              <a:buFontTx/>
              <a:buNone/>
            </a:pPr>
            <a:r>
              <a:rPr lang="en-GB" altLang="x-none" sz="1600">
                <a:solidFill>
                  <a:srgbClr val="FF0000"/>
                </a:solidFill>
                <a:latin typeface="Courier" charset="0"/>
                <a:ea typeface="ＭＳ 明朝" charset="-128"/>
              </a:rPr>
              <a:t>GGAGACTTACAACGAGCTATTTCTACCAGTGACTTCTACTTTTAAAGATCAAAACGGATTACTTACAATG</a:t>
            </a:r>
          </a:p>
          <a:p>
            <a:pPr algn="ctr">
              <a:spcBef>
                <a:spcPct val="0"/>
              </a:spcBef>
              <a:buFontTx/>
              <a:buNone/>
            </a:pPr>
            <a:r>
              <a:rPr lang="en-GB" altLang="x-none" sz="1600">
                <a:solidFill>
                  <a:srgbClr val="FF0000"/>
                </a:solidFill>
                <a:latin typeface="Courier" charset="0"/>
                <a:ea typeface="ＭＳ 明朝" charset="-128"/>
              </a:rPr>
              <a:t>GTTGTAGCTAATGAGTTCTTAAAGAATCGTATCAATAAACTATACATTGCAAAAATTAACGAACTTGCTA</a:t>
            </a:r>
          </a:p>
          <a:p>
            <a:pPr algn="ctr">
              <a:spcBef>
                <a:spcPct val="0"/>
              </a:spcBef>
              <a:buFontTx/>
              <a:buNone/>
            </a:pPr>
            <a:r>
              <a:rPr lang="en-GB" altLang="x-none" sz="1600">
                <a:solidFill>
                  <a:srgbClr val="FF0000"/>
                </a:solidFill>
                <a:latin typeface="Courier" charset="0"/>
                <a:ea typeface="ＭＳ 明朝" charset="-128"/>
              </a:rPr>
              <a:t>CAAAATATTCAAGTACTCCAGTTAGATTGAAATTCGTATCACAAGAAGAAGTTATTGAAGAACCAGTAGC</a:t>
            </a:r>
          </a:p>
          <a:p>
            <a:pPr algn="ctr">
              <a:spcBef>
                <a:spcPct val="0"/>
              </a:spcBef>
              <a:buFontTx/>
              <a:buNone/>
            </a:pPr>
            <a:r>
              <a:rPr lang="en-GB" altLang="x-none" sz="1600">
                <a:solidFill>
                  <a:srgbClr val="FF0000"/>
                </a:solidFill>
                <a:latin typeface="Courier" charset="0"/>
                <a:ea typeface="ＭＳ 明朝" charset="-128"/>
              </a:rPr>
              <a:t>TGATCGTAAATTAACCATTGATTATCGTCAAGGGAACTTAAACTCTACCTATACCTTTGACTCTTTTGTT</a:t>
            </a:r>
          </a:p>
          <a:p>
            <a:pPr algn="ctr">
              <a:spcBef>
                <a:spcPct val="0"/>
              </a:spcBef>
              <a:buFontTx/>
              <a:buNone/>
            </a:pPr>
            <a:r>
              <a:rPr lang="en-GB" altLang="x-none" sz="1600">
                <a:solidFill>
                  <a:srgbClr val="FF0000"/>
                </a:solidFill>
                <a:latin typeface="Courier" charset="0"/>
                <a:ea typeface="ＭＳ 明朝" charset="-128"/>
              </a:rPr>
              <a:t>GTTGGAAAATCTAACATGTTTGCTTTTCGTATGGCGATGAAGGTTGCTGATCAACCTGGAGCAGTAGCAA</a:t>
            </a:r>
          </a:p>
          <a:p>
            <a:pPr algn="ctr">
              <a:spcBef>
                <a:spcPct val="0"/>
              </a:spcBef>
              <a:buFontTx/>
              <a:buNone/>
            </a:pPr>
            <a:r>
              <a:rPr lang="en-GB" altLang="x-none" sz="1600">
                <a:solidFill>
                  <a:srgbClr val="FF0000"/>
                </a:solidFill>
                <a:latin typeface="Courier" charset="0"/>
                <a:ea typeface="ＭＳ 明朝" charset="-128"/>
              </a:rPr>
              <a:t>ACCCTTTCTACATATTTGGTGATGTAGGTTTAGGTAAAACCCATCTTATGCAAGCAATAGGTAACTATAT</a:t>
            </a:r>
          </a:p>
          <a:p>
            <a:pPr algn="ctr">
              <a:spcBef>
                <a:spcPct val="0"/>
              </a:spcBef>
              <a:buFontTx/>
              <a:buNone/>
            </a:pPr>
            <a:r>
              <a:rPr lang="en-GB" altLang="x-none" sz="1600">
                <a:solidFill>
                  <a:srgbClr val="FF0000"/>
                </a:solidFill>
                <a:latin typeface="Courier" charset="0"/>
                <a:ea typeface="ＭＳ 明朝" charset="-128"/>
              </a:rPr>
              <a:t>ATTAGATAATGATGTCGAAAAACGTATCTTATATGTTAAAGCTGATAACTTTATTGAAGACTTTGTATCT</a:t>
            </a:r>
          </a:p>
          <a:p>
            <a:pPr algn="ctr">
              <a:spcBef>
                <a:spcPct val="0"/>
              </a:spcBef>
              <a:buFontTx/>
              <a:buNone/>
            </a:pPr>
            <a:r>
              <a:rPr lang="en-GB" altLang="x-none" sz="1600">
                <a:solidFill>
                  <a:srgbClr val="FF0000"/>
                </a:solidFill>
                <a:latin typeface="Courier" charset="0"/>
                <a:ea typeface="ＭＳ 明朝" charset="-128"/>
              </a:rPr>
              <a:t>TTATTATCAAGAAACAAAAATAAGACTGAAGAATTCAATGCTAAATATAAAGATATTGACGTTATATTAG</a:t>
            </a:r>
          </a:p>
          <a:p>
            <a:pPr algn="ctr">
              <a:spcBef>
                <a:spcPct val="0"/>
              </a:spcBef>
              <a:buFontTx/>
              <a:buNone/>
            </a:pPr>
            <a:r>
              <a:rPr lang="en-GB" altLang="x-none" sz="1600">
                <a:solidFill>
                  <a:srgbClr val="FF0000"/>
                </a:solidFill>
                <a:latin typeface="Courier" charset="0"/>
                <a:ea typeface="ＭＳ 明朝" charset="-128"/>
              </a:rPr>
              <a:t>TAGACGACATCCAAATTATGGCAAATGCTAGTAAAACTCAAATGGAATTCTTTAAGCTCTTTGACTACCT</a:t>
            </a:r>
          </a:p>
          <a:p>
            <a:pPr algn="ctr">
              <a:spcBef>
                <a:spcPct val="0"/>
              </a:spcBef>
              <a:buFontTx/>
              <a:buNone/>
            </a:pPr>
            <a:r>
              <a:rPr lang="en-GB" altLang="x-none" sz="1600">
                <a:solidFill>
                  <a:srgbClr val="FF0000"/>
                </a:solidFill>
                <a:latin typeface="Courier" charset="0"/>
                <a:ea typeface="ＭＳ 明朝" charset="-128"/>
              </a:rPr>
              <a:t>ATATTTAAATAATAAACAAATCGTTATAACATCTGATAAACCAGCTTCACAATTAACAAATATCATGCCA</a:t>
            </a:r>
          </a:p>
          <a:p>
            <a:pPr algn="ctr">
              <a:spcBef>
                <a:spcPct val="0"/>
              </a:spcBef>
              <a:buFontTx/>
              <a:buNone/>
            </a:pPr>
            <a:r>
              <a:rPr lang="en-GB" altLang="x-none" sz="1600">
                <a:solidFill>
                  <a:srgbClr val="FF0000"/>
                </a:solidFill>
                <a:latin typeface="Courier" charset="0"/>
                <a:ea typeface="ＭＳ 明朝" charset="-128"/>
              </a:rPr>
              <a:t>CGTTTAACGACACGTTTTGAAGCTGGTCTCTCTGTAGACATACAAATACCTGAATTAGAACATAGAATAA</a:t>
            </a:r>
          </a:p>
          <a:p>
            <a:pPr algn="ctr">
              <a:spcBef>
                <a:spcPct val="0"/>
              </a:spcBef>
              <a:buFontTx/>
              <a:buNone/>
            </a:pPr>
            <a:r>
              <a:rPr lang="en-GB" altLang="x-none" sz="1600">
                <a:solidFill>
                  <a:srgbClr val="FF0000"/>
                </a:solidFill>
                <a:latin typeface="Courier" charset="0"/>
                <a:ea typeface="ＭＳ 明朝" charset="-128"/>
              </a:rPr>
              <a:t>GTATTTTAAAGAGAAAAACAGCTACATTAGATGCCAACTTAGAGGTAAGTGAGGATATTTTAACCTTTAT</a:t>
            </a:r>
          </a:p>
          <a:p>
            <a:pPr algn="ctr">
              <a:spcBef>
                <a:spcPct val="0"/>
              </a:spcBef>
              <a:buFontTx/>
              <a:buNone/>
            </a:pPr>
            <a:r>
              <a:rPr lang="en-GB" altLang="x-none" sz="1600">
                <a:solidFill>
                  <a:srgbClr val="FF0000"/>
                </a:solidFill>
                <a:latin typeface="Courier" charset="0"/>
                <a:ea typeface="ＭＳ 明朝" charset="-128"/>
              </a:rPr>
              <a:t>AGCATCTCAATTTGCAGCAAACATTAGAGAAATGGAAGGTGCACTCATTCGTTTAATTAGTTATGCACAG</a:t>
            </a:r>
          </a:p>
          <a:p>
            <a:pPr algn="ctr">
              <a:spcBef>
                <a:spcPct val="0"/>
              </a:spcBef>
              <a:buFontTx/>
              <a:buNone/>
            </a:pPr>
            <a:r>
              <a:rPr lang="en-GB" altLang="x-none" sz="1600">
                <a:solidFill>
                  <a:srgbClr val="FF0000"/>
                </a:solidFill>
                <a:latin typeface="Courier" charset="0"/>
                <a:ea typeface="ＭＳ 明朝" charset="-128"/>
              </a:rPr>
              <a:t>ACCTTTAATCTAGAAATTACAATGAATGTTGTTGAAGAAGCACTTGGTGCTGTATTAAAAACTAAGAAGA</a:t>
            </a:r>
          </a:p>
          <a:p>
            <a:pPr algn="ctr">
              <a:spcBef>
                <a:spcPct val="0"/>
              </a:spcBef>
              <a:buFontTx/>
              <a:buNone/>
            </a:pPr>
            <a:r>
              <a:rPr lang="en-GB" altLang="x-none" sz="1600">
                <a:solidFill>
                  <a:srgbClr val="FF0000"/>
                </a:solidFill>
                <a:latin typeface="Courier" charset="0"/>
                <a:ea typeface="ＭＳ 明朝" charset="-128"/>
              </a:rPr>
              <a:t>AAACAAATGATTTAAACGAAAATAACTACGATAAGATCCAAAGTATTGTAGCAGATTACTTCCAAGTTTC</a:t>
            </a:r>
          </a:p>
          <a:p>
            <a:pPr algn="ctr">
              <a:spcBef>
                <a:spcPct val="0"/>
              </a:spcBef>
              <a:buFontTx/>
              <a:buNone/>
            </a:pPr>
            <a:r>
              <a:rPr lang="en-GB" altLang="x-none" sz="1600">
                <a:solidFill>
                  <a:srgbClr val="FF0000"/>
                </a:solidFill>
                <a:latin typeface="Courier" charset="0"/>
                <a:ea typeface="ＭＳ 明朝" charset="-128"/>
              </a:rPr>
              <a:t>ATTACCAGACTTAATTGGTAAGAAAAGACATGCTAAATTCACATTACCTAGACATATAGCGATGTATCTT</a:t>
            </a:r>
          </a:p>
          <a:p>
            <a:pPr algn="ctr">
              <a:spcBef>
                <a:spcPct val="0"/>
              </a:spcBef>
              <a:buFontTx/>
              <a:buNone/>
            </a:pPr>
            <a:r>
              <a:rPr lang="en-GB" altLang="x-none" sz="1600">
                <a:solidFill>
                  <a:srgbClr val="FF0000"/>
                </a:solidFill>
                <a:latin typeface="Courier" charset="0"/>
                <a:ea typeface="ＭＳ 明朝" charset="-128"/>
              </a:rPr>
              <a:t>ATTAAACTTAAATACAATATTCCTTATAAAACAATTGGATCTTTATTTAATGATAGAGACCACTCCACAG</a:t>
            </a:r>
          </a:p>
          <a:p>
            <a:pPr algn="ctr">
              <a:spcBef>
                <a:spcPct val="0"/>
              </a:spcBef>
              <a:buFontTx/>
              <a:buNone/>
            </a:pPr>
            <a:r>
              <a:rPr lang="en-GB" altLang="x-none" sz="1600">
                <a:solidFill>
                  <a:srgbClr val="FF0000"/>
                </a:solidFill>
                <a:latin typeface="Courier" charset="0"/>
                <a:ea typeface="ＭＳ 明朝" charset="-128"/>
              </a:rPr>
              <a:t>TATTATCTGCTTGTGAAAAAGTAGAACGCGATATGAGGATGGATTCGAACTTAAAGTTTGCTGTTGACTC</a:t>
            </a:r>
          </a:p>
          <a:p>
            <a:pPr algn="ctr">
              <a:spcBef>
                <a:spcPct val="0"/>
              </a:spcBef>
              <a:buFontTx/>
              <a:buNone/>
            </a:pPr>
            <a:r>
              <a:rPr lang="en-GB" altLang="x-none" sz="1600">
                <a:solidFill>
                  <a:srgbClr val="FF0000"/>
                </a:solidFill>
                <a:latin typeface="Courier" charset="0"/>
                <a:ea typeface="ＭＳ 明朝" charset="-128"/>
              </a:rPr>
              <a:t>GATTGTCAAAAAAATAGATTCACCATTATTAAAGTGA</a:t>
            </a:r>
            <a:r>
              <a:rPr lang="en-GB" altLang="x-none" sz="1600">
                <a:latin typeface="Courier" charset="0"/>
                <a:ea typeface="ＭＳ 明朝" charset="-128"/>
              </a:rPr>
              <a:t>TAAATGTTTATAAAAATGATTAAATGTGGTAAA</a:t>
            </a:r>
          </a:p>
          <a:p>
            <a:pPr algn="ctr">
              <a:spcBef>
                <a:spcPct val="0"/>
              </a:spcBef>
              <a:buFontTx/>
              <a:buNone/>
            </a:pPr>
            <a:r>
              <a:rPr lang="en-GB" altLang="x-none" sz="1600">
                <a:latin typeface="Courier" charset="0"/>
                <a:ea typeface="ＭＳ 明朝" charset="-128"/>
              </a:rPr>
              <a:t>ATAAATGGTAGATGAAGCGATTATTGCTAGTTTCCCACTTTCCCACAGACACTAACAATAACAAAGAAGA</a:t>
            </a:r>
          </a:p>
          <a:p>
            <a:pPr algn="ctr">
              <a:spcBef>
                <a:spcPct val="0"/>
              </a:spcBef>
              <a:buFontTx/>
              <a:buNone/>
            </a:pPr>
            <a:r>
              <a:rPr lang="en-GB" altLang="x-none" sz="1600">
                <a:latin typeface="Courier" charset="0"/>
                <a:ea typeface="ＭＳ 明朝" charset="-128"/>
              </a:rPr>
              <a:t>AATAATAATTAATAAAAGGGGTAAAATATGAATTTTACAATTGAAAGAGATATACGTTCAGTTAACCGGA</a:t>
            </a:r>
          </a:p>
        </p:txBody>
      </p:sp>
    </p:spTree>
    <p:extLst>
      <p:ext uri="{BB962C8B-B14F-4D97-AF65-F5344CB8AC3E}">
        <p14:creationId xmlns:p14="http://schemas.microsoft.com/office/powerpoint/2010/main" val="1748500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 Box 2"/>
          <p:cNvSpPr txBox="1">
            <a:spLocks noChangeArrowheads="1"/>
          </p:cNvSpPr>
          <p:nvPr/>
        </p:nvSpPr>
        <p:spPr bwMode="auto">
          <a:xfrm>
            <a:off x="0" y="-27384"/>
            <a:ext cx="9144000" cy="646331"/>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err="1">
                <a:solidFill>
                  <a:srgbClr val="0717FF"/>
                </a:solidFill>
              </a:rPr>
              <a:t>Boinformatics</a:t>
            </a:r>
            <a:r>
              <a:rPr lang="en-GB" altLang="x-none" sz="3600">
                <a:solidFill>
                  <a:srgbClr val="0717FF"/>
                </a:solidFill>
              </a:rPr>
              <a:t>: Three main directions</a:t>
            </a:r>
            <a:endParaRPr lang="en-GB" altLang="x-none" sz="3600" b="0"/>
          </a:p>
        </p:txBody>
      </p:sp>
      <p:sp>
        <p:nvSpPr>
          <p:cNvPr id="67586" name="Text Box 3"/>
          <p:cNvSpPr txBox="1">
            <a:spLocks noChangeArrowheads="1"/>
          </p:cNvSpPr>
          <p:nvPr/>
        </p:nvSpPr>
        <p:spPr bwMode="auto">
          <a:xfrm>
            <a:off x="258564" y="1664077"/>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rPr>
              <a:t>•</a:t>
            </a:r>
            <a:r>
              <a:rPr lang="en-GB" altLang="x-none" sz="3600"/>
              <a:t> Genome evolution</a:t>
            </a:r>
          </a:p>
        </p:txBody>
      </p:sp>
      <p:sp>
        <p:nvSpPr>
          <p:cNvPr id="67587" name="Text Box 4"/>
          <p:cNvSpPr txBox="1">
            <a:spLocks noChangeArrowheads="1"/>
          </p:cNvSpPr>
          <p:nvPr/>
        </p:nvSpPr>
        <p:spPr bwMode="auto">
          <a:xfrm>
            <a:off x="228600" y="2895600"/>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rPr>
              <a:t>•</a:t>
            </a:r>
            <a:r>
              <a:rPr lang="en-GB" altLang="x-none" sz="3600"/>
              <a:t> Genomic/Genetic variation</a:t>
            </a:r>
          </a:p>
        </p:txBody>
      </p:sp>
      <p:sp>
        <p:nvSpPr>
          <p:cNvPr id="67588" name="Text Box 5"/>
          <p:cNvSpPr txBox="1">
            <a:spLocks noChangeArrowheads="1"/>
          </p:cNvSpPr>
          <p:nvPr/>
        </p:nvSpPr>
        <p:spPr bwMode="auto">
          <a:xfrm>
            <a:off x="228600" y="4114800"/>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rPr>
              <a:t>•</a:t>
            </a:r>
            <a:r>
              <a:rPr lang="en-GB" altLang="x-none" sz="3600"/>
              <a:t> Structural Genetics/Genomics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ChangeArrowheads="1"/>
          </p:cNvSpPr>
          <p:nvPr/>
        </p:nvSpPr>
        <p:spPr bwMode="auto">
          <a:xfrm>
            <a:off x="0" y="-27384"/>
            <a:ext cx="9144000" cy="646331"/>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717FF"/>
                </a:solidFill>
              </a:rPr>
              <a:t>Genomic/Genetic variation</a:t>
            </a:r>
            <a:endParaRPr lang="en-GB" altLang="x-none" sz="3600" dirty="0"/>
          </a:p>
        </p:txBody>
      </p:sp>
      <p:sp>
        <p:nvSpPr>
          <p:cNvPr id="69634" name="Text Box 3"/>
          <p:cNvSpPr txBox="1">
            <a:spLocks noChangeArrowheads="1"/>
          </p:cNvSpPr>
          <p:nvPr/>
        </p:nvSpPr>
        <p:spPr bwMode="auto">
          <a:xfrm>
            <a:off x="0" y="1143000"/>
            <a:ext cx="91440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dirty="0">
                <a:solidFill>
                  <a:srgbClr val="0717FF"/>
                </a:solidFill>
              </a:rPr>
              <a:t>Evolution: inter-species variation</a:t>
            </a:r>
            <a:r>
              <a:rPr lang="en-GB" altLang="x-none" sz="2800" dirty="0"/>
              <a:t> </a:t>
            </a:r>
            <a:endParaRPr lang="en-GB" altLang="x-none" sz="2800" b="0" dirty="0"/>
          </a:p>
          <a:p>
            <a:pPr>
              <a:spcBef>
                <a:spcPct val="0"/>
              </a:spcBef>
              <a:buFontTx/>
              <a:buNone/>
            </a:pPr>
            <a:r>
              <a:rPr lang="en-GB" altLang="x-none" sz="2400" dirty="0"/>
              <a:t>comparative studies of genetic variation between species, including unexplored species </a:t>
            </a:r>
          </a:p>
        </p:txBody>
      </p:sp>
      <p:sp>
        <p:nvSpPr>
          <p:cNvPr id="69635" name="Text Box 4"/>
          <p:cNvSpPr txBox="1">
            <a:spLocks noChangeArrowheads="1"/>
          </p:cNvSpPr>
          <p:nvPr/>
        </p:nvSpPr>
        <p:spPr bwMode="auto">
          <a:xfrm>
            <a:off x="0" y="2743200"/>
            <a:ext cx="91440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dirty="0">
                <a:solidFill>
                  <a:srgbClr val="0717FF"/>
                </a:solidFill>
              </a:rPr>
              <a:t>Genetic variation: intra-species variation</a:t>
            </a:r>
            <a:r>
              <a:rPr lang="en-GB" altLang="x-none" sz="2800" dirty="0"/>
              <a:t> </a:t>
            </a:r>
            <a:endParaRPr lang="en-GB" altLang="x-none" sz="2800" b="0" dirty="0"/>
          </a:p>
          <a:p>
            <a:pPr>
              <a:spcBef>
                <a:spcPct val="0"/>
              </a:spcBef>
              <a:buFontTx/>
              <a:buNone/>
            </a:pPr>
            <a:r>
              <a:rPr lang="en-GB" altLang="x-none" sz="2400" dirty="0"/>
              <a:t>Develop a general methodological framework to analyse the contribution of genetic variation to any phenotype </a:t>
            </a:r>
          </a:p>
        </p:txBody>
      </p:sp>
      <p:sp>
        <p:nvSpPr>
          <p:cNvPr id="69636" name="Text Box 5"/>
          <p:cNvSpPr txBox="1">
            <a:spLocks noChangeArrowheads="1"/>
          </p:cNvSpPr>
          <p:nvPr/>
        </p:nvSpPr>
        <p:spPr bwMode="auto">
          <a:xfrm>
            <a:off x="0" y="4343400"/>
            <a:ext cx="91440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dirty="0">
                <a:solidFill>
                  <a:srgbClr val="0717FF"/>
                </a:solidFill>
              </a:rPr>
              <a:t>Disease models and mechanisms</a:t>
            </a:r>
            <a:r>
              <a:rPr lang="en-GB" altLang="x-none" sz="2800" dirty="0"/>
              <a:t> </a:t>
            </a:r>
          </a:p>
          <a:p>
            <a:pPr>
              <a:spcBef>
                <a:spcPct val="0"/>
              </a:spcBef>
              <a:buFontTx/>
              <a:buNone/>
            </a:pPr>
            <a:r>
              <a:rPr lang="en-GB" altLang="x-none" sz="2400" dirty="0"/>
              <a:t>Use human sequence data and model systems to understand disease </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ext Box 3"/>
          <p:cNvSpPr txBox="1">
            <a:spLocks noChangeArrowheads="1"/>
          </p:cNvSpPr>
          <p:nvPr/>
        </p:nvSpPr>
        <p:spPr bwMode="auto">
          <a:xfrm>
            <a:off x="0" y="-27384"/>
            <a:ext cx="9144000" cy="1190625"/>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rPr>
              <a:t>Bioinformatics Before the genome era - at the sequence level</a:t>
            </a:r>
            <a:endParaRPr lang="fr-FR" altLang="x-none" sz="3600" dirty="0"/>
          </a:p>
        </p:txBody>
      </p:sp>
      <p:sp>
        <p:nvSpPr>
          <p:cNvPr id="71682" name="Text Box 4"/>
          <p:cNvSpPr txBox="1">
            <a:spLocks noChangeArrowheads="1"/>
          </p:cNvSpPr>
          <p:nvPr/>
        </p:nvSpPr>
        <p:spPr bwMode="auto">
          <a:xfrm>
            <a:off x="228600" y="1981200"/>
            <a:ext cx="6858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t>Main topics include:</a:t>
            </a:r>
            <a:endParaRPr lang="fr-FR" altLang="x-none" sz="2400" b="0"/>
          </a:p>
        </p:txBody>
      </p:sp>
      <p:sp>
        <p:nvSpPr>
          <p:cNvPr id="6149" name="Text Box 5"/>
          <p:cNvSpPr txBox="1">
            <a:spLocks noChangeArrowheads="1"/>
          </p:cNvSpPr>
          <p:nvPr/>
        </p:nvSpPr>
        <p:spPr bwMode="auto">
          <a:xfrm>
            <a:off x="304800" y="2667000"/>
            <a:ext cx="51816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0717FF"/>
                </a:solidFill>
              </a:rPr>
              <a:t>•</a:t>
            </a:r>
            <a:r>
              <a:rPr lang="fr-FR" altLang="x-none"/>
              <a:t> Search for similarity</a:t>
            </a:r>
          </a:p>
        </p:txBody>
      </p:sp>
      <p:sp>
        <p:nvSpPr>
          <p:cNvPr id="6150" name="Text Box 6"/>
          <p:cNvSpPr txBox="1">
            <a:spLocks noChangeArrowheads="1"/>
          </p:cNvSpPr>
          <p:nvPr/>
        </p:nvSpPr>
        <p:spPr bwMode="auto">
          <a:xfrm>
            <a:off x="304800" y="3505200"/>
            <a:ext cx="5715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0717FF"/>
                </a:solidFill>
              </a:rPr>
              <a:t>•</a:t>
            </a:r>
            <a:r>
              <a:rPr lang="fr-FR" altLang="x-none"/>
              <a:t> Multiple alignments</a:t>
            </a:r>
          </a:p>
        </p:txBody>
      </p:sp>
      <p:sp>
        <p:nvSpPr>
          <p:cNvPr id="6152" name="Text Box 8"/>
          <p:cNvSpPr txBox="1">
            <a:spLocks noChangeArrowheads="1"/>
          </p:cNvSpPr>
          <p:nvPr/>
        </p:nvSpPr>
        <p:spPr bwMode="auto">
          <a:xfrm>
            <a:off x="304800" y="4267200"/>
            <a:ext cx="48006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0717FF"/>
                </a:solidFill>
              </a:rPr>
              <a:t>•</a:t>
            </a:r>
            <a:r>
              <a:rPr lang="fr-FR" altLang="x-none"/>
              <a:t> Motifs finding</a:t>
            </a:r>
          </a:p>
        </p:txBody>
      </p:sp>
      <p:sp>
        <p:nvSpPr>
          <p:cNvPr id="6153" name="Text Box 9"/>
          <p:cNvSpPr txBox="1">
            <a:spLocks noChangeArrowheads="1"/>
          </p:cNvSpPr>
          <p:nvPr/>
        </p:nvSpPr>
        <p:spPr bwMode="auto">
          <a:xfrm>
            <a:off x="304800" y="5105400"/>
            <a:ext cx="533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0717FF"/>
                </a:solidFill>
              </a:rPr>
              <a:t>•</a:t>
            </a:r>
            <a:r>
              <a:rPr lang="fr-FR" altLang="x-none"/>
              <a:t> Phylogeny - Evolution</a:t>
            </a:r>
          </a:p>
        </p:txBody>
      </p:sp>
      <p:sp>
        <p:nvSpPr>
          <p:cNvPr id="3" name="ZoneTexte 2"/>
          <p:cNvSpPr txBox="1"/>
          <p:nvPr/>
        </p:nvSpPr>
        <p:spPr>
          <a:xfrm>
            <a:off x="4067944" y="6002124"/>
            <a:ext cx="4248472" cy="523220"/>
          </a:xfrm>
          <a:prstGeom prst="rect">
            <a:avLst/>
          </a:prstGeom>
          <a:noFill/>
        </p:spPr>
        <p:txBody>
          <a:bodyPr wrap="square" rtlCol="0">
            <a:spAutoFit/>
          </a:bodyPr>
          <a:lstStyle/>
          <a:p>
            <a:r>
              <a:rPr lang="en-GB" sz="2800" dirty="0">
                <a:solidFill>
                  <a:srgbClr val="FB0817"/>
                </a:solidFill>
              </a:rPr>
              <a:t>Topics of these 2 weeks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fade">
                                      <p:cBhvr>
                                        <p:cTn id="7" dur="1000"/>
                                        <p:tgtEl>
                                          <p:spTgt spid="6149"/>
                                        </p:tgtEl>
                                      </p:cBhvr>
                                    </p:animEffect>
                                    <p:anim calcmode="lin" valueType="num">
                                      <p:cBhvr>
                                        <p:cTn id="8" dur="1000" fill="hold"/>
                                        <p:tgtEl>
                                          <p:spTgt spid="6149"/>
                                        </p:tgtEl>
                                        <p:attrNameLst>
                                          <p:attrName>ppt_x</p:attrName>
                                        </p:attrNameLst>
                                      </p:cBhvr>
                                      <p:tavLst>
                                        <p:tav tm="0">
                                          <p:val>
                                            <p:strVal val="#ppt_x"/>
                                          </p:val>
                                        </p:tav>
                                        <p:tav tm="100000">
                                          <p:val>
                                            <p:strVal val="#ppt_x"/>
                                          </p:val>
                                        </p:tav>
                                      </p:tavLst>
                                    </p:anim>
                                    <p:anim calcmode="lin" valueType="num">
                                      <p:cBhvr>
                                        <p:cTn id="9" dur="1000" fill="hold"/>
                                        <p:tgtEl>
                                          <p:spTgt spid="614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6150"/>
                                        </p:tgtEl>
                                        <p:attrNameLst>
                                          <p:attrName>style.visibility</p:attrName>
                                        </p:attrNameLst>
                                      </p:cBhvr>
                                      <p:to>
                                        <p:strVal val="visible"/>
                                      </p:to>
                                    </p:set>
                                    <p:animEffect transition="in" filter="fade">
                                      <p:cBhvr>
                                        <p:cTn id="13" dur="1000"/>
                                        <p:tgtEl>
                                          <p:spTgt spid="6150"/>
                                        </p:tgtEl>
                                      </p:cBhvr>
                                    </p:animEffect>
                                    <p:anim calcmode="lin" valueType="num">
                                      <p:cBhvr>
                                        <p:cTn id="14" dur="1000" fill="hold"/>
                                        <p:tgtEl>
                                          <p:spTgt spid="6150"/>
                                        </p:tgtEl>
                                        <p:attrNameLst>
                                          <p:attrName>ppt_x</p:attrName>
                                        </p:attrNameLst>
                                      </p:cBhvr>
                                      <p:tavLst>
                                        <p:tav tm="0">
                                          <p:val>
                                            <p:strVal val="#ppt_x"/>
                                          </p:val>
                                        </p:tav>
                                        <p:tav tm="100000">
                                          <p:val>
                                            <p:strVal val="#ppt_x"/>
                                          </p:val>
                                        </p:tav>
                                      </p:tavLst>
                                    </p:anim>
                                    <p:anim calcmode="lin" valueType="num">
                                      <p:cBhvr>
                                        <p:cTn id="15" dur="1000" fill="hold"/>
                                        <p:tgtEl>
                                          <p:spTgt spid="615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6152"/>
                                        </p:tgtEl>
                                        <p:attrNameLst>
                                          <p:attrName>style.visibility</p:attrName>
                                        </p:attrNameLst>
                                      </p:cBhvr>
                                      <p:to>
                                        <p:strVal val="visible"/>
                                      </p:to>
                                    </p:set>
                                    <p:animEffect transition="in" filter="fade">
                                      <p:cBhvr>
                                        <p:cTn id="19" dur="1000"/>
                                        <p:tgtEl>
                                          <p:spTgt spid="6152"/>
                                        </p:tgtEl>
                                      </p:cBhvr>
                                    </p:animEffect>
                                    <p:anim calcmode="lin" valueType="num">
                                      <p:cBhvr>
                                        <p:cTn id="20" dur="1000" fill="hold"/>
                                        <p:tgtEl>
                                          <p:spTgt spid="6152"/>
                                        </p:tgtEl>
                                        <p:attrNameLst>
                                          <p:attrName>ppt_x</p:attrName>
                                        </p:attrNameLst>
                                      </p:cBhvr>
                                      <p:tavLst>
                                        <p:tav tm="0">
                                          <p:val>
                                            <p:strVal val="#ppt_x"/>
                                          </p:val>
                                        </p:tav>
                                        <p:tav tm="100000">
                                          <p:val>
                                            <p:strVal val="#ppt_x"/>
                                          </p:val>
                                        </p:tav>
                                      </p:tavLst>
                                    </p:anim>
                                    <p:anim calcmode="lin" valueType="num">
                                      <p:cBhvr>
                                        <p:cTn id="21" dur="1000" fill="hold"/>
                                        <p:tgtEl>
                                          <p:spTgt spid="6152"/>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6153"/>
                                        </p:tgtEl>
                                        <p:attrNameLst>
                                          <p:attrName>style.visibility</p:attrName>
                                        </p:attrNameLst>
                                      </p:cBhvr>
                                      <p:to>
                                        <p:strVal val="visible"/>
                                      </p:to>
                                    </p:set>
                                    <p:animEffect transition="in" filter="fade">
                                      <p:cBhvr>
                                        <p:cTn id="25" dur="1000"/>
                                        <p:tgtEl>
                                          <p:spTgt spid="6153"/>
                                        </p:tgtEl>
                                      </p:cBhvr>
                                    </p:animEffect>
                                    <p:anim calcmode="lin" valueType="num">
                                      <p:cBhvr>
                                        <p:cTn id="26" dur="1000" fill="hold"/>
                                        <p:tgtEl>
                                          <p:spTgt spid="6153"/>
                                        </p:tgtEl>
                                        <p:attrNameLst>
                                          <p:attrName>ppt_x</p:attrName>
                                        </p:attrNameLst>
                                      </p:cBhvr>
                                      <p:tavLst>
                                        <p:tav tm="0">
                                          <p:val>
                                            <p:strVal val="#ppt_x"/>
                                          </p:val>
                                        </p:tav>
                                        <p:tav tm="100000">
                                          <p:val>
                                            <p:strVal val="#ppt_x"/>
                                          </p:val>
                                        </p:tav>
                                      </p:tavLst>
                                    </p:anim>
                                    <p:anim calcmode="lin" valueType="num">
                                      <p:cBhvr>
                                        <p:cTn id="27" dur="1000" fill="hold"/>
                                        <p:tgtEl>
                                          <p:spTgt spid="615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P spid="6150" grpId="0"/>
      <p:bldP spid="6152" grpId="0"/>
      <p:bldP spid="6153"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04" name="Group 8"/>
          <p:cNvGrpSpPr>
            <a:grpSpLocks/>
          </p:cNvGrpSpPr>
          <p:nvPr/>
        </p:nvGrpSpPr>
        <p:grpSpPr bwMode="auto">
          <a:xfrm>
            <a:off x="0" y="1295400"/>
            <a:ext cx="8991600" cy="4368800"/>
            <a:chOff x="48" y="1328"/>
            <a:chExt cx="5664" cy="2752"/>
          </a:xfrm>
        </p:grpSpPr>
        <p:sp>
          <p:nvSpPr>
            <p:cNvPr id="73730" name="Text Box 6"/>
            <p:cNvSpPr txBox="1">
              <a:spLocks noChangeArrowheads="1"/>
            </p:cNvSpPr>
            <p:nvPr/>
          </p:nvSpPr>
          <p:spPr bwMode="auto">
            <a:xfrm>
              <a:off x="48" y="3063"/>
              <a:ext cx="5664"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b="0">
                  <a:latin typeface="Helvetica" charset="0"/>
                </a:rPr>
                <a:t>"</a:t>
              </a:r>
              <a:r>
                <a:rPr lang="en-GB" altLang="x-none"/>
                <a:t>Nothing in Biology makes sense except in the light of evolution</a:t>
              </a:r>
              <a:r>
                <a:rPr lang="en-GB" altLang="x-none" b="0">
                  <a:latin typeface="Helvetica" charset="0"/>
                </a:rPr>
                <a:t>”</a:t>
              </a:r>
            </a:p>
            <a:p>
              <a:pPr algn="ctr">
                <a:spcBef>
                  <a:spcPct val="50000"/>
                </a:spcBef>
                <a:buFontTx/>
                <a:buNone/>
              </a:pPr>
              <a:r>
                <a:rPr lang="en-GB" altLang="x-none" sz="2400">
                  <a:solidFill>
                    <a:srgbClr val="0000FF"/>
                  </a:solidFill>
                  <a:latin typeface="Helvetica" charset="0"/>
                </a:rPr>
                <a:t>Christian Theodosius Dobzhansky, 1973.</a:t>
              </a:r>
              <a:endParaRPr lang="en-GB" altLang="x-none" sz="2400" b="0">
                <a:solidFill>
                  <a:srgbClr val="1848A6"/>
                </a:solidFill>
                <a:latin typeface="Helvetica" charset="0"/>
              </a:endParaRPr>
            </a:p>
          </p:txBody>
        </p:sp>
        <p:pic>
          <p:nvPicPr>
            <p:cNvPr id="737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 y="1328"/>
              <a:ext cx="3601"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fade">
                                      <p:cBhvr>
                                        <p:cTn id="7" dur="1000"/>
                                        <p:tgtEl>
                                          <p:spTgt spid="29704"/>
                                        </p:tgtEl>
                                      </p:cBhvr>
                                    </p:animEffect>
                                    <p:anim calcmode="lin" valueType="num">
                                      <p:cBhvr>
                                        <p:cTn id="8" dur="1000" fill="hold"/>
                                        <p:tgtEl>
                                          <p:spTgt spid="29704"/>
                                        </p:tgtEl>
                                        <p:attrNameLst>
                                          <p:attrName>ppt_x</p:attrName>
                                        </p:attrNameLst>
                                      </p:cBhvr>
                                      <p:tavLst>
                                        <p:tav tm="0">
                                          <p:val>
                                            <p:strVal val="#ppt_x"/>
                                          </p:val>
                                        </p:tav>
                                        <p:tav tm="100000">
                                          <p:val>
                                            <p:strVal val="#ppt_x"/>
                                          </p:val>
                                        </p:tav>
                                      </p:tavLst>
                                    </p:anim>
                                    <p:anim calcmode="lin" valueType="num">
                                      <p:cBhvr>
                                        <p:cTn id="9" dur="1000" fill="hold"/>
                                        <p:tgtEl>
                                          <p:spTgt spid="297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7" name="Group 16"/>
          <p:cNvGrpSpPr>
            <a:grpSpLocks/>
          </p:cNvGrpSpPr>
          <p:nvPr/>
        </p:nvGrpSpPr>
        <p:grpSpPr bwMode="auto">
          <a:xfrm>
            <a:off x="1905000" y="1981200"/>
            <a:ext cx="4495800" cy="2743200"/>
            <a:chOff x="1296" y="864"/>
            <a:chExt cx="2832" cy="1728"/>
          </a:xfrm>
        </p:grpSpPr>
        <p:sp>
          <p:nvSpPr>
            <p:cNvPr id="75787" name="Oval 17"/>
            <p:cNvSpPr>
              <a:spLocks noChangeArrowheads="1"/>
            </p:cNvSpPr>
            <p:nvPr/>
          </p:nvSpPr>
          <p:spPr bwMode="auto">
            <a:xfrm>
              <a:off x="2448" y="864"/>
              <a:ext cx="576" cy="528"/>
            </a:xfrm>
            <a:prstGeom prst="ellipse">
              <a:avLst/>
            </a:prstGeom>
            <a:solidFill>
              <a:srgbClr val="0717FF"/>
            </a:solidFill>
            <a:ln w="9525">
              <a:solidFill>
                <a:srgbClr val="0717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75788" name="Oval 18"/>
            <p:cNvSpPr>
              <a:spLocks noChangeArrowheads="1"/>
            </p:cNvSpPr>
            <p:nvPr/>
          </p:nvSpPr>
          <p:spPr bwMode="auto">
            <a:xfrm>
              <a:off x="1296" y="2016"/>
              <a:ext cx="576" cy="528"/>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75789" name="Oval 19"/>
            <p:cNvSpPr>
              <a:spLocks noChangeArrowheads="1"/>
            </p:cNvSpPr>
            <p:nvPr/>
          </p:nvSpPr>
          <p:spPr bwMode="auto">
            <a:xfrm>
              <a:off x="3552" y="2064"/>
              <a:ext cx="576" cy="528"/>
            </a:xfrm>
            <a:prstGeom prst="ellipse">
              <a:avLst/>
            </a:prstGeom>
            <a:solidFill>
              <a:schemeClr val="hlink"/>
            </a:solidFill>
            <a:ln w="9525">
              <a:solidFill>
                <a:schemeClr val="hlink"/>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grpSp>
      <p:sp>
        <p:nvSpPr>
          <p:cNvPr id="31764" name="Line 20"/>
          <p:cNvSpPr>
            <a:spLocks noChangeShapeType="1"/>
          </p:cNvSpPr>
          <p:nvPr/>
        </p:nvSpPr>
        <p:spPr bwMode="auto">
          <a:xfrm flipH="1">
            <a:off x="2362200" y="2362200"/>
            <a:ext cx="1828800" cy="1828800"/>
          </a:xfrm>
          <a:prstGeom prst="line">
            <a:avLst/>
          </a:prstGeom>
          <a:noFill/>
          <a:ln w="57150">
            <a:solidFill>
              <a:srgbClr val="DC0C1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1765" name="Line 21"/>
          <p:cNvSpPr>
            <a:spLocks noChangeShapeType="1"/>
          </p:cNvSpPr>
          <p:nvPr/>
        </p:nvSpPr>
        <p:spPr bwMode="auto">
          <a:xfrm>
            <a:off x="4191000" y="2362200"/>
            <a:ext cx="1752600" cy="1905000"/>
          </a:xfrm>
          <a:prstGeom prst="line">
            <a:avLst/>
          </a:prstGeom>
          <a:noFill/>
          <a:ln w="57150">
            <a:solidFill>
              <a:srgbClr val="DC0C1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5780" name="Text Box 22"/>
          <p:cNvSpPr txBox="1">
            <a:spLocks noChangeArrowheads="1"/>
          </p:cNvSpPr>
          <p:nvPr/>
        </p:nvSpPr>
        <p:spPr bwMode="auto">
          <a:xfrm>
            <a:off x="1752600" y="4953000"/>
            <a:ext cx="129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t>Gene1 </a:t>
            </a:r>
            <a:endParaRPr lang="fr-FR" altLang="x-none" sz="2400" b="0"/>
          </a:p>
        </p:txBody>
      </p:sp>
      <p:sp>
        <p:nvSpPr>
          <p:cNvPr id="75781" name="Text Box 23"/>
          <p:cNvSpPr txBox="1">
            <a:spLocks noChangeArrowheads="1"/>
          </p:cNvSpPr>
          <p:nvPr/>
        </p:nvSpPr>
        <p:spPr bwMode="auto">
          <a:xfrm>
            <a:off x="5410200" y="4953000"/>
            <a:ext cx="121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t>Gene2</a:t>
            </a:r>
            <a:endParaRPr lang="fr-FR" altLang="x-none" sz="2400" b="0"/>
          </a:p>
        </p:txBody>
      </p:sp>
      <p:sp>
        <p:nvSpPr>
          <p:cNvPr id="75782" name="Text Box 24"/>
          <p:cNvSpPr txBox="1">
            <a:spLocks noChangeArrowheads="1"/>
          </p:cNvSpPr>
          <p:nvPr/>
        </p:nvSpPr>
        <p:spPr bwMode="auto">
          <a:xfrm>
            <a:off x="2895600" y="1447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t>Common ancestor</a:t>
            </a:r>
            <a:endParaRPr lang="fr-FR" altLang="x-none" sz="2400" b="0"/>
          </a:p>
        </p:txBody>
      </p:sp>
      <p:sp>
        <p:nvSpPr>
          <p:cNvPr id="75783" name="Text Box 25"/>
          <p:cNvSpPr txBox="1">
            <a:spLocks noChangeArrowheads="1"/>
          </p:cNvSpPr>
          <p:nvPr/>
        </p:nvSpPr>
        <p:spPr bwMode="auto">
          <a:xfrm>
            <a:off x="1295400" y="152400"/>
            <a:ext cx="59436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3600">
                <a:solidFill>
                  <a:srgbClr val="0717FF"/>
                </a:solidFill>
              </a:rPr>
              <a:t>Search for similarity</a:t>
            </a:r>
            <a:endParaRPr lang="fr-FR" altLang="x-none" sz="2400" b="0"/>
          </a:p>
        </p:txBody>
      </p:sp>
      <p:sp>
        <p:nvSpPr>
          <p:cNvPr id="75784" name="Text Box 26"/>
          <p:cNvSpPr txBox="1">
            <a:spLocks noChangeArrowheads="1"/>
          </p:cNvSpPr>
          <p:nvPr/>
        </p:nvSpPr>
        <p:spPr bwMode="auto">
          <a:xfrm>
            <a:off x="152400" y="838200"/>
            <a:ext cx="891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FF0000"/>
                </a:solidFill>
                <a:latin typeface="Times" charset="0"/>
              </a:rPr>
              <a:t>One of the most frequent activity in Bioinformatics</a:t>
            </a:r>
            <a:endParaRPr lang="en-GB" altLang="x-none" sz="2400" b="0">
              <a:solidFill>
                <a:srgbClr val="FF0000"/>
              </a:solidFill>
              <a:latin typeface="Times" charset="0"/>
            </a:endParaRPr>
          </a:p>
        </p:txBody>
      </p:sp>
      <p:sp>
        <p:nvSpPr>
          <p:cNvPr id="31771" name="Text Box 27"/>
          <p:cNvSpPr txBox="1">
            <a:spLocks noChangeArrowheads="1"/>
          </p:cNvSpPr>
          <p:nvPr/>
        </p:nvSpPr>
        <p:spPr bwMode="auto">
          <a:xfrm>
            <a:off x="2133600" y="5638800"/>
            <a:ext cx="4724400" cy="1076325"/>
          </a:xfrm>
          <a:prstGeom prst="rect">
            <a:avLst/>
          </a:prstGeom>
          <a:solidFill>
            <a:srgbClr val="FFFF00"/>
          </a:solidFill>
          <a:ln w="9525">
            <a:solidFill>
              <a:srgbClr val="0717FF"/>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0717FF"/>
                </a:solidFill>
              </a:rPr>
              <a:t>Homology is inferred by sequence similarity</a:t>
            </a:r>
            <a:r>
              <a:rPr lang="fr-FR" altLang="x-none" sz="2400" b="0"/>
              <a:t> </a:t>
            </a:r>
          </a:p>
        </p:txBody>
      </p:sp>
      <p:sp>
        <p:nvSpPr>
          <p:cNvPr id="75786" name="Text Box 28"/>
          <p:cNvSpPr txBox="1">
            <a:spLocks noChangeArrowheads="1"/>
          </p:cNvSpPr>
          <p:nvPr/>
        </p:nvSpPr>
        <p:spPr bwMode="auto">
          <a:xfrm>
            <a:off x="6248400" y="1981200"/>
            <a:ext cx="2667000" cy="1927225"/>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21EFD"/>
                </a:solidFill>
              </a:rPr>
              <a:t>Two genes are homologs if and only if they derive from the same ancestor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31764"/>
                                        </p:tgtEl>
                                        <p:attrNameLst>
                                          <p:attrName>style.visibility</p:attrName>
                                        </p:attrNameLst>
                                      </p:cBhvr>
                                      <p:to>
                                        <p:strVal val="visible"/>
                                      </p:to>
                                    </p:set>
                                    <p:animEffect transition="in" filter="checkerboard(down)">
                                      <p:cBhvr>
                                        <p:cTn id="7" dur="500"/>
                                        <p:tgtEl>
                                          <p:spTgt spid="31764"/>
                                        </p:tgtEl>
                                      </p:cBhvr>
                                    </p:animEffect>
                                  </p:childTnLst>
                                </p:cTn>
                              </p:par>
                            </p:childTnLst>
                          </p:cTn>
                        </p:par>
                        <p:par>
                          <p:cTn id="8" fill="hold" nodeType="afterGroup">
                            <p:stCondLst>
                              <p:cond delay="500"/>
                            </p:stCondLst>
                            <p:childTnLst>
                              <p:par>
                                <p:cTn id="9" presetID="5" presetClass="entr" presetSubtype="5" fill="hold" grpId="0" nodeType="afterEffect">
                                  <p:stCondLst>
                                    <p:cond delay="0"/>
                                  </p:stCondLst>
                                  <p:childTnLst>
                                    <p:set>
                                      <p:cBhvr>
                                        <p:cTn id="10" dur="1" fill="hold">
                                          <p:stCondLst>
                                            <p:cond delay="0"/>
                                          </p:stCondLst>
                                        </p:cTn>
                                        <p:tgtEl>
                                          <p:spTgt spid="31765"/>
                                        </p:tgtEl>
                                        <p:attrNameLst>
                                          <p:attrName>style.visibility</p:attrName>
                                        </p:attrNameLst>
                                      </p:cBhvr>
                                      <p:to>
                                        <p:strVal val="visible"/>
                                      </p:to>
                                    </p:set>
                                    <p:animEffect transition="in" filter="checkerboard(down)">
                                      <p:cBhvr>
                                        <p:cTn id="11" dur="500"/>
                                        <p:tgtEl>
                                          <p:spTgt spid="31765"/>
                                        </p:tgtEl>
                                      </p:cBhvr>
                                    </p:animEffect>
                                  </p:childTnLst>
                                </p:cTn>
                              </p:par>
                            </p:childTnLst>
                          </p:cTn>
                        </p:par>
                        <p:par>
                          <p:cTn id="12" fill="hold" nodeType="afterGroup">
                            <p:stCondLst>
                              <p:cond delay="1000"/>
                            </p:stCondLst>
                            <p:childTnLst>
                              <p:par>
                                <p:cTn id="13" presetID="30" presetClass="entr" presetSubtype="0" fill="hold" grpId="0" nodeType="afterEffect">
                                  <p:stCondLst>
                                    <p:cond delay="0"/>
                                  </p:stCondLst>
                                  <p:childTnLst>
                                    <p:set>
                                      <p:cBhvr>
                                        <p:cTn id="14" dur="1" fill="hold">
                                          <p:stCondLst>
                                            <p:cond delay="0"/>
                                          </p:stCondLst>
                                        </p:cTn>
                                        <p:tgtEl>
                                          <p:spTgt spid="31771"/>
                                        </p:tgtEl>
                                        <p:attrNameLst>
                                          <p:attrName>style.visibility</p:attrName>
                                        </p:attrNameLst>
                                      </p:cBhvr>
                                      <p:to>
                                        <p:strVal val="visible"/>
                                      </p:to>
                                    </p:set>
                                    <p:animEffect transition="in" filter="fade">
                                      <p:cBhvr>
                                        <p:cTn id="15" dur="800" decel="100000"/>
                                        <p:tgtEl>
                                          <p:spTgt spid="31771"/>
                                        </p:tgtEl>
                                      </p:cBhvr>
                                    </p:animEffect>
                                    <p:anim calcmode="lin" valueType="num">
                                      <p:cBhvr>
                                        <p:cTn id="16" dur="800" decel="100000" fill="hold"/>
                                        <p:tgtEl>
                                          <p:spTgt spid="31771"/>
                                        </p:tgtEl>
                                        <p:attrNameLst>
                                          <p:attrName>style.rotation</p:attrName>
                                        </p:attrNameLst>
                                      </p:cBhvr>
                                      <p:tavLst>
                                        <p:tav tm="0">
                                          <p:val>
                                            <p:fltVal val="-90"/>
                                          </p:val>
                                        </p:tav>
                                        <p:tav tm="100000">
                                          <p:val>
                                            <p:fltVal val="0"/>
                                          </p:val>
                                        </p:tav>
                                      </p:tavLst>
                                    </p:anim>
                                    <p:anim calcmode="lin" valueType="num">
                                      <p:cBhvr>
                                        <p:cTn id="17" dur="800" decel="100000" fill="hold"/>
                                        <p:tgtEl>
                                          <p:spTgt spid="31771"/>
                                        </p:tgtEl>
                                        <p:attrNameLst>
                                          <p:attrName>ppt_x</p:attrName>
                                        </p:attrNameLst>
                                      </p:cBhvr>
                                      <p:tavLst>
                                        <p:tav tm="0">
                                          <p:val>
                                            <p:strVal val="#ppt_x+0.4"/>
                                          </p:val>
                                        </p:tav>
                                        <p:tav tm="100000">
                                          <p:val>
                                            <p:strVal val="#ppt_x-0.05"/>
                                          </p:val>
                                        </p:tav>
                                      </p:tavLst>
                                    </p:anim>
                                    <p:anim calcmode="lin" valueType="num">
                                      <p:cBhvr>
                                        <p:cTn id="18" dur="800" decel="100000" fill="hold"/>
                                        <p:tgtEl>
                                          <p:spTgt spid="31771"/>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31771"/>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3177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4" grpId="0" animBg="1"/>
      <p:bldP spid="31765" grpId="0" animBg="1"/>
      <p:bldP spid="3177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7" name="Object 5"/>
          <p:cNvGraphicFramePr>
            <a:graphicFrameLocks noChangeAspect="1"/>
          </p:cNvGraphicFramePr>
          <p:nvPr>
            <p:extLst>
              <p:ext uri="{D42A27DB-BD31-4B8C-83A1-F6EECF244321}">
                <p14:modId xmlns:p14="http://schemas.microsoft.com/office/powerpoint/2010/main" val="492015032"/>
              </p:ext>
            </p:extLst>
          </p:nvPr>
        </p:nvGraphicFramePr>
        <p:xfrm>
          <a:off x="611560" y="990600"/>
          <a:ext cx="6912768" cy="5678759"/>
        </p:xfrm>
        <a:graphic>
          <a:graphicData uri="http://schemas.openxmlformats.org/presentationml/2006/ole">
            <mc:AlternateContent xmlns:mc="http://schemas.openxmlformats.org/markup-compatibility/2006">
              <mc:Choice xmlns:v="urn:schemas-microsoft-com:vml" Requires="v">
                <p:oleObj spid="_x0000_s78023" name="Document" r:id="rId4" imgW="5969000" imgH="6908800" progId="Word.Document.8">
                  <p:embed/>
                </p:oleObj>
              </mc:Choice>
              <mc:Fallback>
                <p:oleObj name="Document" r:id="rId4" imgW="5969000" imgH="6908800" progId="Word.Document.8">
                  <p:embed/>
                  <p:pic>
                    <p:nvPicPr>
                      <p:cNvPr id="0" name="Object 5"/>
                      <p:cNvPicPr>
                        <a:picLocks noChangeAspect="1" noChangeArrowheads="1"/>
                      </p:cNvPicPr>
                      <p:nvPr/>
                    </p:nvPicPr>
                    <p:blipFill>
                      <a:blip r:embed="rId5"/>
                      <a:srcRect/>
                      <a:stretch>
                        <a:fillRect/>
                      </a:stretch>
                    </p:blipFill>
                    <p:spPr bwMode="auto">
                      <a:xfrm>
                        <a:off x="611560" y="990600"/>
                        <a:ext cx="6912768" cy="5678759"/>
                      </a:xfrm>
                      <a:prstGeom prst="rect">
                        <a:avLst/>
                      </a:prstGeom>
                      <a:noFill/>
                      <a:ln>
                        <a:noFill/>
                      </a:ln>
                      <a:effectLst/>
                      <a:extLst/>
                    </p:spPr>
                  </p:pic>
                </p:oleObj>
              </mc:Fallback>
            </mc:AlternateContent>
          </a:graphicData>
        </a:graphic>
      </p:graphicFrame>
      <p:sp>
        <p:nvSpPr>
          <p:cNvPr id="77826" name="Rectangle 6"/>
          <p:cNvSpPr>
            <a:spLocks noChangeArrowheads="1"/>
          </p:cNvSpPr>
          <p:nvPr/>
        </p:nvSpPr>
        <p:spPr bwMode="auto">
          <a:xfrm>
            <a:off x="0" y="-76200"/>
            <a:ext cx="9143999"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717FF"/>
                </a:solidFill>
                <a:latin typeface="Helvetica" charset="0"/>
              </a:rPr>
              <a:t>Sequence similarity search</a:t>
            </a:r>
          </a:p>
        </p:txBody>
      </p:sp>
      <p:sp>
        <p:nvSpPr>
          <p:cNvPr id="77827" name="Text Box 7"/>
          <p:cNvSpPr txBox="1">
            <a:spLocks noChangeArrowheads="1"/>
          </p:cNvSpPr>
          <p:nvPr/>
        </p:nvSpPr>
        <p:spPr bwMode="auto">
          <a:xfrm>
            <a:off x="153144" y="667544"/>
            <a:ext cx="571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dirty="0">
                <a:solidFill>
                  <a:srgbClr val="021EFD"/>
                </a:solidFill>
              </a:rPr>
              <a:t>http://</a:t>
            </a:r>
            <a:r>
              <a:rPr lang="fr-FR" altLang="x-none" sz="2400" dirty="0" err="1">
                <a:solidFill>
                  <a:srgbClr val="021EFD"/>
                </a:solidFill>
              </a:rPr>
              <a:t>blast.ncbi.nlm.nih.gov</a:t>
            </a:r>
            <a:r>
              <a:rPr lang="fr-FR" altLang="x-none" sz="2400" dirty="0">
                <a:solidFill>
                  <a:srgbClr val="021EFD"/>
                </a:solidFill>
              </a:rPr>
              <a:t>/</a:t>
            </a:r>
            <a:r>
              <a:rPr lang="fr-FR" altLang="x-none" sz="2400" dirty="0" err="1">
                <a:solidFill>
                  <a:srgbClr val="021EFD"/>
                </a:solidFill>
              </a:rPr>
              <a:t>Blast.cgi</a:t>
            </a:r>
            <a:endParaRPr lang="fr-FR" altLang="x-none" sz="2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84997"/>
                                        </p:tgtEl>
                                        <p:attrNameLst>
                                          <p:attrName>style.visibility</p:attrName>
                                        </p:attrNameLst>
                                      </p:cBhvr>
                                      <p:to>
                                        <p:strVal val="visible"/>
                                      </p:to>
                                    </p:set>
                                    <p:animEffect transition="in" filter="fade">
                                      <p:cBhvr>
                                        <p:cTn id="7" dur="1000"/>
                                        <p:tgtEl>
                                          <p:spTgt spid="84997"/>
                                        </p:tgtEl>
                                      </p:cBhvr>
                                    </p:animEffect>
                                    <p:anim calcmode="lin" valueType="num">
                                      <p:cBhvr>
                                        <p:cTn id="8" dur="1000" fill="hold"/>
                                        <p:tgtEl>
                                          <p:spTgt spid="84997"/>
                                        </p:tgtEl>
                                        <p:attrNameLst>
                                          <p:attrName>ppt_x</p:attrName>
                                        </p:attrNameLst>
                                      </p:cBhvr>
                                      <p:tavLst>
                                        <p:tav tm="0">
                                          <p:val>
                                            <p:strVal val="#ppt_x"/>
                                          </p:val>
                                        </p:tav>
                                        <p:tav tm="100000">
                                          <p:val>
                                            <p:strVal val="#ppt_x"/>
                                          </p:val>
                                        </p:tav>
                                      </p:tavLst>
                                    </p:anim>
                                    <p:anim calcmode="lin" valueType="num">
                                      <p:cBhvr>
                                        <p:cTn id="9" dur="1000" fill="hold"/>
                                        <p:tgtEl>
                                          <p:spTgt spid="849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9" name="Group 7"/>
          <p:cNvGrpSpPr>
            <a:grpSpLocks/>
          </p:cNvGrpSpPr>
          <p:nvPr/>
        </p:nvGrpSpPr>
        <p:grpSpPr bwMode="auto">
          <a:xfrm>
            <a:off x="685800" y="762000"/>
            <a:ext cx="7569200" cy="1420813"/>
            <a:chOff x="432" y="480"/>
            <a:chExt cx="4768" cy="895"/>
          </a:xfrm>
        </p:grpSpPr>
        <p:graphicFrame>
          <p:nvGraphicFramePr>
            <p:cNvPr id="79888" name="Object 2"/>
            <p:cNvGraphicFramePr>
              <a:graphicFrameLocks noChangeAspect="1"/>
            </p:cNvGraphicFramePr>
            <p:nvPr/>
          </p:nvGraphicFramePr>
          <p:xfrm>
            <a:off x="3024" y="480"/>
            <a:ext cx="2176" cy="895"/>
          </p:xfrm>
          <a:graphic>
            <a:graphicData uri="http://schemas.openxmlformats.org/presentationml/2006/ole">
              <mc:AlternateContent xmlns:mc="http://schemas.openxmlformats.org/markup-compatibility/2006">
                <mc:Choice xmlns:v="urn:schemas-microsoft-com:vml" Requires="v">
                  <p:oleObj spid="_x0000_s80249" name="Document" r:id="rId4" imgW="6831746" imgH="2768254" progId="Word.Document.8">
                    <p:embed/>
                  </p:oleObj>
                </mc:Choice>
                <mc:Fallback>
                  <p:oleObj name="Document" r:id="rId4" imgW="6831746" imgH="2768254"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480"/>
                          <a:ext cx="2176" cy="8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79889" name="Text Box 4"/>
            <p:cNvSpPr txBox="1">
              <a:spLocks noChangeArrowheads="1"/>
            </p:cNvSpPr>
            <p:nvPr/>
          </p:nvSpPr>
          <p:spPr bwMode="auto">
            <a:xfrm>
              <a:off x="432" y="624"/>
              <a:ext cx="216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latin typeface="Times" charset="0"/>
                </a:rPr>
                <a:t>Local Alignment</a:t>
              </a:r>
              <a:endParaRPr lang="en-GB" altLang="x-none" sz="2400">
                <a:latin typeface="Times" charset="0"/>
              </a:endParaRPr>
            </a:p>
          </p:txBody>
        </p:sp>
      </p:grpSp>
      <p:grpSp>
        <p:nvGrpSpPr>
          <p:cNvPr id="33800" name="Group 8"/>
          <p:cNvGrpSpPr>
            <a:grpSpLocks/>
          </p:cNvGrpSpPr>
          <p:nvPr/>
        </p:nvGrpSpPr>
        <p:grpSpPr bwMode="auto">
          <a:xfrm>
            <a:off x="762000" y="2438400"/>
            <a:ext cx="7519988" cy="1392238"/>
            <a:chOff x="480" y="1536"/>
            <a:chExt cx="4737" cy="877"/>
          </a:xfrm>
        </p:grpSpPr>
        <p:graphicFrame>
          <p:nvGraphicFramePr>
            <p:cNvPr id="79886" name="Object 3"/>
            <p:cNvGraphicFramePr>
              <a:graphicFrameLocks noChangeAspect="1"/>
            </p:cNvGraphicFramePr>
            <p:nvPr/>
          </p:nvGraphicFramePr>
          <p:xfrm>
            <a:off x="3024" y="1536"/>
            <a:ext cx="2193" cy="877"/>
          </p:xfrm>
          <a:graphic>
            <a:graphicData uri="http://schemas.openxmlformats.org/presentationml/2006/ole">
              <mc:AlternateContent xmlns:mc="http://schemas.openxmlformats.org/markup-compatibility/2006">
                <mc:Choice xmlns:v="urn:schemas-microsoft-com:vml" Requires="v">
                  <p:oleObj spid="_x0000_s80250" name="Document" r:id="rId6" imgW="6933333" imgH="2704762" progId="Word.Document.8">
                    <p:embed/>
                  </p:oleObj>
                </mc:Choice>
                <mc:Fallback>
                  <p:oleObj name="Document" r:id="rId6" imgW="6933333" imgH="2704762" progId="Word.Document.8">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4" y="1536"/>
                          <a:ext cx="2193" cy="8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79887" name="Text Box 5"/>
            <p:cNvSpPr txBox="1">
              <a:spLocks noChangeArrowheads="1"/>
            </p:cNvSpPr>
            <p:nvPr/>
          </p:nvSpPr>
          <p:spPr bwMode="auto">
            <a:xfrm>
              <a:off x="480" y="1632"/>
              <a:ext cx="220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latin typeface="Times" charset="0"/>
                </a:rPr>
                <a:t>Global Alignment</a:t>
              </a:r>
              <a:endParaRPr lang="en-GB" altLang="x-none" sz="2400">
                <a:solidFill>
                  <a:srgbClr val="FF0000"/>
                </a:solidFill>
                <a:latin typeface="Times" charset="0"/>
              </a:endParaRPr>
            </a:p>
          </p:txBody>
        </p:sp>
      </p:grpSp>
      <p:sp>
        <p:nvSpPr>
          <p:cNvPr id="79875" name="Text Box 6"/>
          <p:cNvSpPr txBox="1">
            <a:spLocks noChangeArrowheads="1"/>
          </p:cNvSpPr>
          <p:nvPr/>
        </p:nvSpPr>
        <p:spPr bwMode="auto">
          <a:xfrm>
            <a:off x="0" y="-27384"/>
            <a:ext cx="91440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000FF"/>
                </a:solidFill>
                <a:latin typeface="Helvetica" charset="0"/>
              </a:rPr>
              <a:t>Alignments</a:t>
            </a:r>
            <a:endParaRPr lang="fr-FR" altLang="x-none" sz="3600" dirty="0">
              <a:solidFill>
                <a:srgbClr val="FF0000"/>
              </a:solidFill>
              <a:latin typeface="Times" charset="0"/>
            </a:endParaRPr>
          </a:p>
        </p:txBody>
      </p:sp>
      <p:sp>
        <p:nvSpPr>
          <p:cNvPr id="33801" name="Text Box 9"/>
          <p:cNvSpPr txBox="1">
            <a:spLocks noChangeArrowheads="1"/>
          </p:cNvSpPr>
          <p:nvPr/>
        </p:nvSpPr>
        <p:spPr bwMode="auto">
          <a:xfrm>
            <a:off x="304800" y="3962400"/>
            <a:ext cx="37338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fr-FR" altLang="x-none" sz="3600">
                <a:latin typeface="Helvetica" charset="0"/>
              </a:rPr>
              <a:t> Clustal (w, x..)</a:t>
            </a:r>
          </a:p>
        </p:txBody>
      </p:sp>
      <p:sp>
        <p:nvSpPr>
          <p:cNvPr id="33802" name="Text Box 10"/>
          <p:cNvSpPr txBox="1">
            <a:spLocks noChangeArrowheads="1"/>
          </p:cNvSpPr>
          <p:nvPr/>
        </p:nvSpPr>
        <p:spPr bwMode="auto">
          <a:xfrm>
            <a:off x="304800" y="4724400"/>
            <a:ext cx="25908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fr-FR" altLang="x-none" sz="3600">
                <a:latin typeface="Helvetica" charset="0"/>
              </a:rPr>
              <a:t> MUSCLE</a:t>
            </a:r>
          </a:p>
        </p:txBody>
      </p:sp>
      <p:sp>
        <p:nvSpPr>
          <p:cNvPr id="33803" name="Text Box 11"/>
          <p:cNvSpPr txBox="1">
            <a:spLocks noChangeArrowheads="1"/>
          </p:cNvSpPr>
          <p:nvPr/>
        </p:nvSpPr>
        <p:spPr bwMode="auto">
          <a:xfrm>
            <a:off x="304800" y="5486400"/>
            <a:ext cx="24384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fr-FR" altLang="x-none" sz="3600">
                <a:latin typeface="Helvetica" charset="0"/>
              </a:rPr>
              <a:t> MAFFT</a:t>
            </a:r>
          </a:p>
        </p:txBody>
      </p:sp>
      <p:sp>
        <p:nvSpPr>
          <p:cNvPr id="33804" name="Text Box 12"/>
          <p:cNvSpPr txBox="1">
            <a:spLocks noChangeArrowheads="1"/>
          </p:cNvSpPr>
          <p:nvPr/>
        </p:nvSpPr>
        <p:spPr bwMode="auto">
          <a:xfrm>
            <a:off x="3962400" y="4038600"/>
            <a:ext cx="2667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fr-FR" altLang="x-none" sz="3600">
                <a:latin typeface="Helvetica" charset="0"/>
              </a:rPr>
              <a:t> Multalign</a:t>
            </a:r>
          </a:p>
        </p:txBody>
      </p:sp>
      <p:sp>
        <p:nvSpPr>
          <p:cNvPr id="33805" name="Text Box 13"/>
          <p:cNvSpPr txBox="1">
            <a:spLocks noChangeArrowheads="1"/>
          </p:cNvSpPr>
          <p:nvPr/>
        </p:nvSpPr>
        <p:spPr bwMode="auto">
          <a:xfrm>
            <a:off x="3962400" y="4724400"/>
            <a:ext cx="18288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fr-FR" altLang="x-none" sz="3600">
                <a:latin typeface="Helvetica" charset="0"/>
              </a:rPr>
              <a:t> MSA</a:t>
            </a:r>
          </a:p>
        </p:txBody>
      </p:sp>
      <p:sp>
        <p:nvSpPr>
          <p:cNvPr id="33806" name="Text Box 14"/>
          <p:cNvSpPr txBox="1">
            <a:spLocks noChangeArrowheads="1"/>
          </p:cNvSpPr>
          <p:nvPr/>
        </p:nvSpPr>
        <p:spPr bwMode="auto">
          <a:xfrm>
            <a:off x="3962400" y="5486400"/>
            <a:ext cx="2667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fr-FR" altLang="x-none" sz="3600">
                <a:latin typeface="Helvetica" charset="0"/>
              </a:rPr>
              <a:t> DIALIGN</a:t>
            </a:r>
          </a:p>
        </p:txBody>
      </p:sp>
      <p:sp>
        <p:nvSpPr>
          <p:cNvPr id="33807" name="Text Box 15"/>
          <p:cNvSpPr txBox="1">
            <a:spLocks noChangeArrowheads="1"/>
          </p:cNvSpPr>
          <p:nvPr/>
        </p:nvSpPr>
        <p:spPr bwMode="auto">
          <a:xfrm>
            <a:off x="6477000" y="4083050"/>
            <a:ext cx="24384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fr-FR" altLang="x-none" sz="3600">
                <a:latin typeface="Helvetica" charset="0"/>
              </a:rPr>
              <a:t> T-coffee</a:t>
            </a:r>
          </a:p>
        </p:txBody>
      </p:sp>
      <p:sp>
        <p:nvSpPr>
          <p:cNvPr id="33809" name="Text Box 17"/>
          <p:cNvSpPr txBox="1">
            <a:spLocks noChangeArrowheads="1"/>
          </p:cNvSpPr>
          <p:nvPr/>
        </p:nvSpPr>
        <p:spPr bwMode="auto">
          <a:xfrm>
            <a:off x="107504" y="6324600"/>
            <a:ext cx="903649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400" dirty="0">
                <a:solidFill>
                  <a:srgbClr val="0717FF"/>
                </a:solidFill>
              </a:rPr>
              <a:t>http://</a:t>
            </a:r>
            <a:r>
              <a:rPr lang="fr-FR" altLang="x-none" sz="2400" dirty="0" err="1">
                <a:solidFill>
                  <a:srgbClr val="0717FF"/>
                </a:solidFill>
              </a:rPr>
              <a:t>www.expasy.org</a:t>
            </a:r>
            <a:r>
              <a:rPr lang="fr-FR" altLang="x-none" sz="2400" dirty="0">
                <a:solidFill>
                  <a:srgbClr val="0717FF"/>
                </a:solidFill>
              </a:rPr>
              <a:t>/</a:t>
            </a:r>
            <a:r>
              <a:rPr lang="fr-FR" altLang="x-none" sz="2400" dirty="0" err="1">
                <a:solidFill>
                  <a:srgbClr val="0717FF"/>
                </a:solidFill>
              </a:rPr>
              <a:t>genomics</a:t>
            </a:r>
            <a:r>
              <a:rPr lang="fr-FR" altLang="x-none" sz="2400" dirty="0">
                <a:solidFill>
                  <a:srgbClr val="0717FF"/>
                </a:solidFill>
              </a:rPr>
              <a:t>/</a:t>
            </a:r>
            <a:r>
              <a:rPr lang="fr-FR" altLang="x-none" sz="2400" dirty="0" err="1">
                <a:solidFill>
                  <a:srgbClr val="0717FF"/>
                </a:solidFill>
              </a:rPr>
              <a:t>sequence_alignment</a:t>
            </a:r>
            <a:endParaRPr lang="fr-FR" altLang="x-none" sz="2400" b="0" dirty="0"/>
          </a:p>
        </p:txBody>
      </p:sp>
      <p:sp>
        <p:nvSpPr>
          <p:cNvPr id="33810" name="Text Box 18"/>
          <p:cNvSpPr txBox="1">
            <a:spLocks noChangeArrowheads="1"/>
          </p:cNvSpPr>
          <p:nvPr/>
        </p:nvSpPr>
        <p:spPr bwMode="auto">
          <a:xfrm>
            <a:off x="6477000" y="4724400"/>
            <a:ext cx="2667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fr-FR" altLang="x-none" sz="3600">
                <a:latin typeface="Helvetica" charset="0"/>
              </a:rPr>
              <a:t>Probcons</a:t>
            </a:r>
          </a:p>
        </p:txBody>
      </p:sp>
      <p:sp>
        <p:nvSpPr>
          <p:cNvPr id="33811" name="Text Box 19"/>
          <p:cNvSpPr txBox="1">
            <a:spLocks noChangeArrowheads="1"/>
          </p:cNvSpPr>
          <p:nvPr/>
        </p:nvSpPr>
        <p:spPr bwMode="auto">
          <a:xfrm>
            <a:off x="6477000" y="5486400"/>
            <a:ext cx="22098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fr-FR" altLang="x-none" sz="3600">
                <a:latin typeface="Helvetica" charset="0"/>
              </a:rPr>
              <a:t> Kalign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3799"/>
                                        </p:tgtEl>
                                        <p:attrNameLst>
                                          <p:attrName>style.visibility</p:attrName>
                                        </p:attrNameLst>
                                      </p:cBhvr>
                                      <p:to>
                                        <p:strVal val="visible"/>
                                      </p:to>
                                    </p:set>
                                    <p:animEffect transition="in" filter="fade">
                                      <p:cBhvr>
                                        <p:cTn id="7" dur="1000"/>
                                        <p:tgtEl>
                                          <p:spTgt spid="33799"/>
                                        </p:tgtEl>
                                      </p:cBhvr>
                                    </p:animEffect>
                                    <p:anim calcmode="lin" valueType="num">
                                      <p:cBhvr>
                                        <p:cTn id="8" dur="1000" fill="hold"/>
                                        <p:tgtEl>
                                          <p:spTgt spid="33799"/>
                                        </p:tgtEl>
                                        <p:attrNameLst>
                                          <p:attrName>ppt_x</p:attrName>
                                        </p:attrNameLst>
                                      </p:cBhvr>
                                      <p:tavLst>
                                        <p:tav tm="0">
                                          <p:val>
                                            <p:strVal val="#ppt_x"/>
                                          </p:val>
                                        </p:tav>
                                        <p:tav tm="100000">
                                          <p:val>
                                            <p:strVal val="#ppt_x"/>
                                          </p:val>
                                        </p:tav>
                                      </p:tavLst>
                                    </p:anim>
                                    <p:anim calcmode="lin" valueType="num">
                                      <p:cBhvr>
                                        <p:cTn id="9" dur="1000" fill="hold"/>
                                        <p:tgtEl>
                                          <p:spTgt spid="3379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33800"/>
                                        </p:tgtEl>
                                        <p:attrNameLst>
                                          <p:attrName>style.visibility</p:attrName>
                                        </p:attrNameLst>
                                      </p:cBhvr>
                                      <p:to>
                                        <p:strVal val="visible"/>
                                      </p:to>
                                    </p:set>
                                    <p:animEffect transition="in" filter="fade">
                                      <p:cBhvr>
                                        <p:cTn id="13" dur="1000"/>
                                        <p:tgtEl>
                                          <p:spTgt spid="33800"/>
                                        </p:tgtEl>
                                      </p:cBhvr>
                                    </p:animEffect>
                                    <p:anim calcmode="lin" valueType="num">
                                      <p:cBhvr>
                                        <p:cTn id="14" dur="1000" fill="hold"/>
                                        <p:tgtEl>
                                          <p:spTgt spid="33800"/>
                                        </p:tgtEl>
                                        <p:attrNameLst>
                                          <p:attrName>ppt_x</p:attrName>
                                        </p:attrNameLst>
                                      </p:cBhvr>
                                      <p:tavLst>
                                        <p:tav tm="0">
                                          <p:val>
                                            <p:strVal val="#ppt_x"/>
                                          </p:val>
                                        </p:tav>
                                        <p:tav tm="100000">
                                          <p:val>
                                            <p:strVal val="#ppt_x"/>
                                          </p:val>
                                        </p:tav>
                                      </p:tavLst>
                                    </p:anim>
                                    <p:anim calcmode="lin" valueType="num">
                                      <p:cBhvr>
                                        <p:cTn id="15" dur="1000" fill="hold"/>
                                        <p:tgtEl>
                                          <p:spTgt spid="3380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3801"/>
                                        </p:tgtEl>
                                        <p:attrNameLst>
                                          <p:attrName>style.visibility</p:attrName>
                                        </p:attrNameLst>
                                      </p:cBhvr>
                                      <p:to>
                                        <p:strVal val="visible"/>
                                      </p:to>
                                    </p:set>
                                    <p:animEffect transition="in" filter="fade">
                                      <p:cBhvr>
                                        <p:cTn id="19" dur="500"/>
                                        <p:tgtEl>
                                          <p:spTgt spid="33801"/>
                                        </p:tgtEl>
                                      </p:cBhvr>
                                    </p:animEffect>
                                    <p:anim calcmode="lin" valueType="num">
                                      <p:cBhvr>
                                        <p:cTn id="20" dur="500" fill="hold"/>
                                        <p:tgtEl>
                                          <p:spTgt spid="33801"/>
                                        </p:tgtEl>
                                        <p:attrNameLst>
                                          <p:attrName>ppt_x</p:attrName>
                                        </p:attrNameLst>
                                      </p:cBhvr>
                                      <p:tavLst>
                                        <p:tav tm="0">
                                          <p:val>
                                            <p:strVal val="#ppt_x"/>
                                          </p:val>
                                        </p:tav>
                                        <p:tav tm="100000">
                                          <p:val>
                                            <p:strVal val="#ppt_x"/>
                                          </p:val>
                                        </p:tav>
                                      </p:tavLst>
                                    </p:anim>
                                    <p:anim calcmode="lin" valueType="num">
                                      <p:cBhvr>
                                        <p:cTn id="21" dur="500" fill="hold"/>
                                        <p:tgtEl>
                                          <p:spTgt spid="33801"/>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2500"/>
                            </p:stCondLst>
                            <p:childTnLst>
                              <p:par>
                                <p:cTn id="23" presetID="47" presetClass="entr" presetSubtype="0" fill="hold" grpId="0" nodeType="afterEffect">
                                  <p:stCondLst>
                                    <p:cond delay="0"/>
                                  </p:stCondLst>
                                  <p:childTnLst>
                                    <p:set>
                                      <p:cBhvr>
                                        <p:cTn id="24" dur="1" fill="hold">
                                          <p:stCondLst>
                                            <p:cond delay="0"/>
                                          </p:stCondLst>
                                        </p:cTn>
                                        <p:tgtEl>
                                          <p:spTgt spid="33802"/>
                                        </p:tgtEl>
                                        <p:attrNameLst>
                                          <p:attrName>style.visibility</p:attrName>
                                        </p:attrNameLst>
                                      </p:cBhvr>
                                      <p:to>
                                        <p:strVal val="visible"/>
                                      </p:to>
                                    </p:set>
                                    <p:animEffect transition="in" filter="fade">
                                      <p:cBhvr>
                                        <p:cTn id="25" dur="500"/>
                                        <p:tgtEl>
                                          <p:spTgt spid="33802"/>
                                        </p:tgtEl>
                                      </p:cBhvr>
                                    </p:animEffect>
                                    <p:anim calcmode="lin" valueType="num">
                                      <p:cBhvr>
                                        <p:cTn id="26" dur="500" fill="hold"/>
                                        <p:tgtEl>
                                          <p:spTgt spid="33802"/>
                                        </p:tgtEl>
                                        <p:attrNameLst>
                                          <p:attrName>ppt_x</p:attrName>
                                        </p:attrNameLst>
                                      </p:cBhvr>
                                      <p:tavLst>
                                        <p:tav tm="0">
                                          <p:val>
                                            <p:strVal val="#ppt_x"/>
                                          </p:val>
                                        </p:tav>
                                        <p:tav tm="100000">
                                          <p:val>
                                            <p:strVal val="#ppt_x"/>
                                          </p:val>
                                        </p:tav>
                                      </p:tavLst>
                                    </p:anim>
                                    <p:anim calcmode="lin" valueType="num">
                                      <p:cBhvr>
                                        <p:cTn id="27" dur="500" fill="hold"/>
                                        <p:tgtEl>
                                          <p:spTgt spid="3380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3000"/>
                            </p:stCondLst>
                            <p:childTnLst>
                              <p:par>
                                <p:cTn id="29" presetID="47" presetClass="entr" presetSubtype="0" fill="hold" grpId="0" nodeType="afterEffect">
                                  <p:stCondLst>
                                    <p:cond delay="0"/>
                                  </p:stCondLst>
                                  <p:childTnLst>
                                    <p:set>
                                      <p:cBhvr>
                                        <p:cTn id="30" dur="1" fill="hold">
                                          <p:stCondLst>
                                            <p:cond delay="0"/>
                                          </p:stCondLst>
                                        </p:cTn>
                                        <p:tgtEl>
                                          <p:spTgt spid="33803"/>
                                        </p:tgtEl>
                                        <p:attrNameLst>
                                          <p:attrName>style.visibility</p:attrName>
                                        </p:attrNameLst>
                                      </p:cBhvr>
                                      <p:to>
                                        <p:strVal val="visible"/>
                                      </p:to>
                                    </p:set>
                                    <p:animEffect transition="in" filter="fade">
                                      <p:cBhvr>
                                        <p:cTn id="31" dur="500"/>
                                        <p:tgtEl>
                                          <p:spTgt spid="33803"/>
                                        </p:tgtEl>
                                      </p:cBhvr>
                                    </p:animEffect>
                                    <p:anim calcmode="lin" valueType="num">
                                      <p:cBhvr>
                                        <p:cTn id="32" dur="500" fill="hold"/>
                                        <p:tgtEl>
                                          <p:spTgt spid="33803"/>
                                        </p:tgtEl>
                                        <p:attrNameLst>
                                          <p:attrName>ppt_x</p:attrName>
                                        </p:attrNameLst>
                                      </p:cBhvr>
                                      <p:tavLst>
                                        <p:tav tm="0">
                                          <p:val>
                                            <p:strVal val="#ppt_x"/>
                                          </p:val>
                                        </p:tav>
                                        <p:tav tm="100000">
                                          <p:val>
                                            <p:strVal val="#ppt_x"/>
                                          </p:val>
                                        </p:tav>
                                      </p:tavLst>
                                    </p:anim>
                                    <p:anim calcmode="lin" valueType="num">
                                      <p:cBhvr>
                                        <p:cTn id="33" dur="500" fill="hold"/>
                                        <p:tgtEl>
                                          <p:spTgt spid="33803"/>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3500"/>
                            </p:stCondLst>
                            <p:childTnLst>
                              <p:par>
                                <p:cTn id="35" presetID="47" presetClass="entr" presetSubtype="0" fill="hold" grpId="0" nodeType="afterEffect">
                                  <p:stCondLst>
                                    <p:cond delay="0"/>
                                  </p:stCondLst>
                                  <p:childTnLst>
                                    <p:set>
                                      <p:cBhvr>
                                        <p:cTn id="36" dur="1" fill="hold">
                                          <p:stCondLst>
                                            <p:cond delay="0"/>
                                          </p:stCondLst>
                                        </p:cTn>
                                        <p:tgtEl>
                                          <p:spTgt spid="33804"/>
                                        </p:tgtEl>
                                        <p:attrNameLst>
                                          <p:attrName>style.visibility</p:attrName>
                                        </p:attrNameLst>
                                      </p:cBhvr>
                                      <p:to>
                                        <p:strVal val="visible"/>
                                      </p:to>
                                    </p:set>
                                    <p:animEffect transition="in" filter="fade">
                                      <p:cBhvr>
                                        <p:cTn id="37" dur="500"/>
                                        <p:tgtEl>
                                          <p:spTgt spid="33804"/>
                                        </p:tgtEl>
                                      </p:cBhvr>
                                    </p:animEffect>
                                    <p:anim calcmode="lin" valueType="num">
                                      <p:cBhvr>
                                        <p:cTn id="38" dur="500" fill="hold"/>
                                        <p:tgtEl>
                                          <p:spTgt spid="33804"/>
                                        </p:tgtEl>
                                        <p:attrNameLst>
                                          <p:attrName>ppt_x</p:attrName>
                                        </p:attrNameLst>
                                      </p:cBhvr>
                                      <p:tavLst>
                                        <p:tav tm="0">
                                          <p:val>
                                            <p:strVal val="#ppt_x"/>
                                          </p:val>
                                        </p:tav>
                                        <p:tav tm="100000">
                                          <p:val>
                                            <p:strVal val="#ppt_x"/>
                                          </p:val>
                                        </p:tav>
                                      </p:tavLst>
                                    </p:anim>
                                    <p:anim calcmode="lin" valueType="num">
                                      <p:cBhvr>
                                        <p:cTn id="39" dur="500" fill="hold"/>
                                        <p:tgtEl>
                                          <p:spTgt spid="33804"/>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4000"/>
                            </p:stCondLst>
                            <p:childTnLst>
                              <p:par>
                                <p:cTn id="41" presetID="47" presetClass="entr" presetSubtype="0" fill="hold" grpId="0" nodeType="afterEffect">
                                  <p:stCondLst>
                                    <p:cond delay="0"/>
                                  </p:stCondLst>
                                  <p:childTnLst>
                                    <p:set>
                                      <p:cBhvr>
                                        <p:cTn id="42" dur="1" fill="hold">
                                          <p:stCondLst>
                                            <p:cond delay="0"/>
                                          </p:stCondLst>
                                        </p:cTn>
                                        <p:tgtEl>
                                          <p:spTgt spid="33805"/>
                                        </p:tgtEl>
                                        <p:attrNameLst>
                                          <p:attrName>style.visibility</p:attrName>
                                        </p:attrNameLst>
                                      </p:cBhvr>
                                      <p:to>
                                        <p:strVal val="visible"/>
                                      </p:to>
                                    </p:set>
                                    <p:animEffect transition="in" filter="fade">
                                      <p:cBhvr>
                                        <p:cTn id="43" dur="500"/>
                                        <p:tgtEl>
                                          <p:spTgt spid="33805"/>
                                        </p:tgtEl>
                                      </p:cBhvr>
                                    </p:animEffect>
                                    <p:anim calcmode="lin" valueType="num">
                                      <p:cBhvr>
                                        <p:cTn id="44" dur="500" fill="hold"/>
                                        <p:tgtEl>
                                          <p:spTgt spid="33805"/>
                                        </p:tgtEl>
                                        <p:attrNameLst>
                                          <p:attrName>ppt_x</p:attrName>
                                        </p:attrNameLst>
                                      </p:cBhvr>
                                      <p:tavLst>
                                        <p:tav tm="0">
                                          <p:val>
                                            <p:strVal val="#ppt_x"/>
                                          </p:val>
                                        </p:tav>
                                        <p:tav tm="100000">
                                          <p:val>
                                            <p:strVal val="#ppt_x"/>
                                          </p:val>
                                        </p:tav>
                                      </p:tavLst>
                                    </p:anim>
                                    <p:anim calcmode="lin" valueType="num">
                                      <p:cBhvr>
                                        <p:cTn id="45" dur="500" fill="hold"/>
                                        <p:tgtEl>
                                          <p:spTgt spid="33805"/>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4500"/>
                            </p:stCondLst>
                            <p:childTnLst>
                              <p:par>
                                <p:cTn id="47" presetID="47" presetClass="entr" presetSubtype="0" fill="hold" grpId="0" nodeType="afterEffect">
                                  <p:stCondLst>
                                    <p:cond delay="0"/>
                                  </p:stCondLst>
                                  <p:childTnLst>
                                    <p:set>
                                      <p:cBhvr>
                                        <p:cTn id="48" dur="1" fill="hold">
                                          <p:stCondLst>
                                            <p:cond delay="0"/>
                                          </p:stCondLst>
                                        </p:cTn>
                                        <p:tgtEl>
                                          <p:spTgt spid="33806"/>
                                        </p:tgtEl>
                                        <p:attrNameLst>
                                          <p:attrName>style.visibility</p:attrName>
                                        </p:attrNameLst>
                                      </p:cBhvr>
                                      <p:to>
                                        <p:strVal val="visible"/>
                                      </p:to>
                                    </p:set>
                                    <p:animEffect transition="in" filter="fade">
                                      <p:cBhvr>
                                        <p:cTn id="49" dur="500"/>
                                        <p:tgtEl>
                                          <p:spTgt spid="33806"/>
                                        </p:tgtEl>
                                      </p:cBhvr>
                                    </p:animEffect>
                                    <p:anim calcmode="lin" valueType="num">
                                      <p:cBhvr>
                                        <p:cTn id="50" dur="500" fill="hold"/>
                                        <p:tgtEl>
                                          <p:spTgt spid="33806"/>
                                        </p:tgtEl>
                                        <p:attrNameLst>
                                          <p:attrName>ppt_x</p:attrName>
                                        </p:attrNameLst>
                                      </p:cBhvr>
                                      <p:tavLst>
                                        <p:tav tm="0">
                                          <p:val>
                                            <p:strVal val="#ppt_x"/>
                                          </p:val>
                                        </p:tav>
                                        <p:tav tm="100000">
                                          <p:val>
                                            <p:strVal val="#ppt_x"/>
                                          </p:val>
                                        </p:tav>
                                      </p:tavLst>
                                    </p:anim>
                                    <p:anim calcmode="lin" valueType="num">
                                      <p:cBhvr>
                                        <p:cTn id="51" dur="500" fill="hold"/>
                                        <p:tgtEl>
                                          <p:spTgt spid="33806"/>
                                        </p:tgtEl>
                                        <p:attrNameLst>
                                          <p:attrName>ppt_y</p:attrName>
                                        </p:attrNameLst>
                                      </p:cBhvr>
                                      <p:tavLst>
                                        <p:tav tm="0">
                                          <p:val>
                                            <p:strVal val="#ppt_y-.1"/>
                                          </p:val>
                                        </p:tav>
                                        <p:tav tm="100000">
                                          <p:val>
                                            <p:strVal val="#ppt_y"/>
                                          </p:val>
                                        </p:tav>
                                      </p:tavLst>
                                    </p:anim>
                                  </p:childTnLst>
                                </p:cTn>
                              </p:par>
                            </p:childTnLst>
                          </p:cTn>
                        </p:par>
                        <p:par>
                          <p:cTn id="52" fill="hold" nodeType="afterGroup">
                            <p:stCondLst>
                              <p:cond delay="5000"/>
                            </p:stCondLst>
                            <p:childTnLst>
                              <p:par>
                                <p:cTn id="53" presetID="47" presetClass="entr" presetSubtype="0" fill="hold" grpId="0" nodeType="afterEffect">
                                  <p:stCondLst>
                                    <p:cond delay="0"/>
                                  </p:stCondLst>
                                  <p:childTnLst>
                                    <p:set>
                                      <p:cBhvr>
                                        <p:cTn id="54" dur="1" fill="hold">
                                          <p:stCondLst>
                                            <p:cond delay="0"/>
                                          </p:stCondLst>
                                        </p:cTn>
                                        <p:tgtEl>
                                          <p:spTgt spid="33807"/>
                                        </p:tgtEl>
                                        <p:attrNameLst>
                                          <p:attrName>style.visibility</p:attrName>
                                        </p:attrNameLst>
                                      </p:cBhvr>
                                      <p:to>
                                        <p:strVal val="visible"/>
                                      </p:to>
                                    </p:set>
                                    <p:animEffect transition="in" filter="fade">
                                      <p:cBhvr>
                                        <p:cTn id="55" dur="500"/>
                                        <p:tgtEl>
                                          <p:spTgt spid="33807"/>
                                        </p:tgtEl>
                                      </p:cBhvr>
                                    </p:animEffect>
                                    <p:anim calcmode="lin" valueType="num">
                                      <p:cBhvr>
                                        <p:cTn id="56" dur="500" fill="hold"/>
                                        <p:tgtEl>
                                          <p:spTgt spid="33807"/>
                                        </p:tgtEl>
                                        <p:attrNameLst>
                                          <p:attrName>ppt_x</p:attrName>
                                        </p:attrNameLst>
                                      </p:cBhvr>
                                      <p:tavLst>
                                        <p:tav tm="0">
                                          <p:val>
                                            <p:strVal val="#ppt_x"/>
                                          </p:val>
                                        </p:tav>
                                        <p:tav tm="100000">
                                          <p:val>
                                            <p:strVal val="#ppt_x"/>
                                          </p:val>
                                        </p:tav>
                                      </p:tavLst>
                                    </p:anim>
                                    <p:anim calcmode="lin" valueType="num">
                                      <p:cBhvr>
                                        <p:cTn id="57" dur="500" fill="hold"/>
                                        <p:tgtEl>
                                          <p:spTgt spid="33807"/>
                                        </p:tgtEl>
                                        <p:attrNameLst>
                                          <p:attrName>ppt_y</p:attrName>
                                        </p:attrNameLst>
                                      </p:cBhvr>
                                      <p:tavLst>
                                        <p:tav tm="0">
                                          <p:val>
                                            <p:strVal val="#ppt_y-.1"/>
                                          </p:val>
                                        </p:tav>
                                        <p:tav tm="100000">
                                          <p:val>
                                            <p:strVal val="#ppt_y"/>
                                          </p:val>
                                        </p:tav>
                                      </p:tavLst>
                                    </p:anim>
                                  </p:childTnLst>
                                </p:cTn>
                              </p:par>
                            </p:childTnLst>
                          </p:cTn>
                        </p:par>
                        <p:par>
                          <p:cTn id="58" fill="hold" nodeType="afterGroup">
                            <p:stCondLst>
                              <p:cond delay="5500"/>
                            </p:stCondLst>
                            <p:childTnLst>
                              <p:par>
                                <p:cTn id="59" presetID="47" presetClass="entr" presetSubtype="0" fill="hold" grpId="0" nodeType="afterEffect">
                                  <p:stCondLst>
                                    <p:cond delay="0"/>
                                  </p:stCondLst>
                                  <p:childTnLst>
                                    <p:set>
                                      <p:cBhvr>
                                        <p:cTn id="60" dur="1" fill="hold">
                                          <p:stCondLst>
                                            <p:cond delay="0"/>
                                          </p:stCondLst>
                                        </p:cTn>
                                        <p:tgtEl>
                                          <p:spTgt spid="33810"/>
                                        </p:tgtEl>
                                        <p:attrNameLst>
                                          <p:attrName>style.visibility</p:attrName>
                                        </p:attrNameLst>
                                      </p:cBhvr>
                                      <p:to>
                                        <p:strVal val="visible"/>
                                      </p:to>
                                    </p:set>
                                    <p:animEffect transition="in" filter="fade">
                                      <p:cBhvr>
                                        <p:cTn id="61" dur="500"/>
                                        <p:tgtEl>
                                          <p:spTgt spid="33810"/>
                                        </p:tgtEl>
                                      </p:cBhvr>
                                    </p:animEffect>
                                    <p:anim calcmode="lin" valueType="num">
                                      <p:cBhvr>
                                        <p:cTn id="62" dur="500" fill="hold"/>
                                        <p:tgtEl>
                                          <p:spTgt spid="33810"/>
                                        </p:tgtEl>
                                        <p:attrNameLst>
                                          <p:attrName>ppt_x</p:attrName>
                                        </p:attrNameLst>
                                      </p:cBhvr>
                                      <p:tavLst>
                                        <p:tav tm="0">
                                          <p:val>
                                            <p:strVal val="#ppt_x"/>
                                          </p:val>
                                        </p:tav>
                                        <p:tav tm="100000">
                                          <p:val>
                                            <p:strVal val="#ppt_x"/>
                                          </p:val>
                                        </p:tav>
                                      </p:tavLst>
                                    </p:anim>
                                    <p:anim calcmode="lin" valueType="num">
                                      <p:cBhvr>
                                        <p:cTn id="63" dur="500" fill="hold"/>
                                        <p:tgtEl>
                                          <p:spTgt spid="33810"/>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6000"/>
                            </p:stCondLst>
                            <p:childTnLst>
                              <p:par>
                                <p:cTn id="65" presetID="47" presetClass="entr" presetSubtype="0" fill="hold" grpId="0" nodeType="afterEffect">
                                  <p:stCondLst>
                                    <p:cond delay="0"/>
                                  </p:stCondLst>
                                  <p:childTnLst>
                                    <p:set>
                                      <p:cBhvr>
                                        <p:cTn id="66" dur="1" fill="hold">
                                          <p:stCondLst>
                                            <p:cond delay="0"/>
                                          </p:stCondLst>
                                        </p:cTn>
                                        <p:tgtEl>
                                          <p:spTgt spid="33811"/>
                                        </p:tgtEl>
                                        <p:attrNameLst>
                                          <p:attrName>style.visibility</p:attrName>
                                        </p:attrNameLst>
                                      </p:cBhvr>
                                      <p:to>
                                        <p:strVal val="visible"/>
                                      </p:to>
                                    </p:set>
                                    <p:animEffect transition="in" filter="fade">
                                      <p:cBhvr>
                                        <p:cTn id="67" dur="500"/>
                                        <p:tgtEl>
                                          <p:spTgt spid="33811"/>
                                        </p:tgtEl>
                                      </p:cBhvr>
                                    </p:animEffect>
                                    <p:anim calcmode="lin" valueType="num">
                                      <p:cBhvr>
                                        <p:cTn id="68" dur="500" fill="hold"/>
                                        <p:tgtEl>
                                          <p:spTgt spid="33811"/>
                                        </p:tgtEl>
                                        <p:attrNameLst>
                                          <p:attrName>ppt_x</p:attrName>
                                        </p:attrNameLst>
                                      </p:cBhvr>
                                      <p:tavLst>
                                        <p:tav tm="0">
                                          <p:val>
                                            <p:strVal val="#ppt_x"/>
                                          </p:val>
                                        </p:tav>
                                        <p:tav tm="100000">
                                          <p:val>
                                            <p:strVal val="#ppt_x"/>
                                          </p:val>
                                        </p:tav>
                                      </p:tavLst>
                                    </p:anim>
                                    <p:anim calcmode="lin" valueType="num">
                                      <p:cBhvr>
                                        <p:cTn id="69" dur="500" fill="hold"/>
                                        <p:tgtEl>
                                          <p:spTgt spid="33811"/>
                                        </p:tgtEl>
                                        <p:attrNameLst>
                                          <p:attrName>ppt_y</p:attrName>
                                        </p:attrNameLst>
                                      </p:cBhvr>
                                      <p:tavLst>
                                        <p:tav tm="0">
                                          <p:val>
                                            <p:strVal val="#ppt_y-.1"/>
                                          </p:val>
                                        </p:tav>
                                        <p:tav tm="100000">
                                          <p:val>
                                            <p:strVal val="#ppt_y"/>
                                          </p:val>
                                        </p:tav>
                                      </p:tavLst>
                                    </p:anim>
                                  </p:childTnLst>
                                </p:cTn>
                              </p:par>
                            </p:childTnLst>
                          </p:cTn>
                        </p:par>
                        <p:par>
                          <p:cTn id="70" fill="hold" nodeType="afterGroup">
                            <p:stCondLst>
                              <p:cond delay="6500"/>
                            </p:stCondLst>
                            <p:childTnLst>
                              <p:par>
                                <p:cTn id="71" presetID="47" presetClass="entr" presetSubtype="0" fill="hold" grpId="0" nodeType="afterEffect">
                                  <p:stCondLst>
                                    <p:cond delay="0"/>
                                  </p:stCondLst>
                                  <p:childTnLst>
                                    <p:set>
                                      <p:cBhvr>
                                        <p:cTn id="72" dur="1" fill="hold">
                                          <p:stCondLst>
                                            <p:cond delay="0"/>
                                          </p:stCondLst>
                                        </p:cTn>
                                        <p:tgtEl>
                                          <p:spTgt spid="33809"/>
                                        </p:tgtEl>
                                        <p:attrNameLst>
                                          <p:attrName>style.visibility</p:attrName>
                                        </p:attrNameLst>
                                      </p:cBhvr>
                                      <p:to>
                                        <p:strVal val="visible"/>
                                      </p:to>
                                    </p:set>
                                    <p:animEffect transition="in" filter="fade">
                                      <p:cBhvr>
                                        <p:cTn id="73" dur="1000"/>
                                        <p:tgtEl>
                                          <p:spTgt spid="33809"/>
                                        </p:tgtEl>
                                      </p:cBhvr>
                                    </p:animEffect>
                                    <p:anim calcmode="lin" valueType="num">
                                      <p:cBhvr>
                                        <p:cTn id="74" dur="1000" fill="hold"/>
                                        <p:tgtEl>
                                          <p:spTgt spid="33809"/>
                                        </p:tgtEl>
                                        <p:attrNameLst>
                                          <p:attrName>ppt_x</p:attrName>
                                        </p:attrNameLst>
                                      </p:cBhvr>
                                      <p:tavLst>
                                        <p:tav tm="0">
                                          <p:val>
                                            <p:strVal val="#ppt_x"/>
                                          </p:val>
                                        </p:tav>
                                        <p:tav tm="100000">
                                          <p:val>
                                            <p:strVal val="#ppt_x"/>
                                          </p:val>
                                        </p:tav>
                                      </p:tavLst>
                                    </p:anim>
                                    <p:anim calcmode="lin" valueType="num">
                                      <p:cBhvr>
                                        <p:cTn id="75" dur="1000" fill="hold"/>
                                        <p:tgtEl>
                                          <p:spTgt spid="338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1" grpId="0"/>
      <p:bldP spid="33802" grpId="0"/>
      <p:bldP spid="33803" grpId="0"/>
      <p:bldP spid="33804" grpId="0"/>
      <p:bldP spid="33805" grpId="0"/>
      <p:bldP spid="33806" grpId="0"/>
      <p:bldP spid="33807" grpId="0"/>
      <p:bldP spid="33809" grpId="0"/>
      <p:bldP spid="33810" grpId="0"/>
      <p:bldP spid="338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ext Box 2"/>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0717FF"/>
                </a:solidFill>
                <a:latin typeface="Helvetica" charset="0"/>
              </a:rPr>
              <a:t>Motifs finding and Signals</a:t>
            </a:r>
            <a:endParaRPr lang="en-GB" altLang="x-none" sz="2400" b="0" dirty="0"/>
          </a:p>
        </p:txBody>
      </p:sp>
      <p:sp>
        <p:nvSpPr>
          <p:cNvPr id="81922" name="Text Box 3"/>
          <p:cNvSpPr txBox="1">
            <a:spLocks noChangeArrowheads="1"/>
          </p:cNvSpPr>
          <p:nvPr/>
        </p:nvSpPr>
        <p:spPr bwMode="auto">
          <a:xfrm>
            <a:off x="-76200" y="1143000"/>
            <a:ext cx="97536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fr-FR" altLang="x-none" sz="2800"/>
              <a:t> Is there any known motif (domain) in my sequence?</a:t>
            </a:r>
          </a:p>
        </p:txBody>
      </p:sp>
      <p:sp>
        <p:nvSpPr>
          <p:cNvPr id="81923" name="Text Box 4"/>
          <p:cNvSpPr txBox="1">
            <a:spLocks noChangeArrowheads="1"/>
          </p:cNvSpPr>
          <p:nvPr/>
        </p:nvSpPr>
        <p:spPr bwMode="auto">
          <a:xfrm>
            <a:off x="228600" y="1905000"/>
            <a:ext cx="8915400"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dirty="0" err="1">
                <a:solidFill>
                  <a:srgbClr val="0717FF"/>
                </a:solidFill>
                <a:latin typeface="Helvetica" charset="0"/>
              </a:rPr>
              <a:t>rpsblast</a:t>
            </a:r>
            <a:r>
              <a:rPr lang="fr-FR" altLang="x-none" sz="2400" dirty="0">
                <a:solidFill>
                  <a:srgbClr val="0717FF"/>
                </a:solidFill>
                <a:latin typeface="Helvetica" charset="0"/>
              </a:rPr>
              <a:t> versus Common </a:t>
            </a:r>
            <a:r>
              <a:rPr lang="fr-FR" altLang="x-none" sz="2400" dirty="0" err="1">
                <a:solidFill>
                  <a:srgbClr val="0717FF"/>
                </a:solidFill>
                <a:latin typeface="Helvetica" charset="0"/>
              </a:rPr>
              <a:t>Domains</a:t>
            </a:r>
            <a:r>
              <a:rPr lang="fr-FR" altLang="x-none" sz="2400" dirty="0">
                <a:solidFill>
                  <a:srgbClr val="0717FF"/>
                </a:solidFill>
                <a:latin typeface="Helvetica" charset="0"/>
              </a:rPr>
              <a:t> </a:t>
            </a:r>
            <a:r>
              <a:rPr lang="fr-FR" altLang="x-none" sz="2400" dirty="0" err="1">
                <a:solidFill>
                  <a:srgbClr val="0717FF"/>
                </a:solidFill>
                <a:latin typeface="Helvetica" charset="0"/>
              </a:rPr>
              <a:t>Database</a:t>
            </a:r>
            <a:r>
              <a:rPr lang="fr-FR" altLang="x-none" sz="2400" dirty="0">
                <a:solidFill>
                  <a:srgbClr val="0717FF"/>
                </a:solidFill>
                <a:latin typeface="Helvetica" charset="0"/>
              </a:rPr>
              <a:t> (CDD/</a:t>
            </a:r>
            <a:r>
              <a:rPr lang="fr-FR" altLang="x-none" sz="2400" dirty="0" err="1">
                <a:solidFill>
                  <a:srgbClr val="0717FF"/>
                </a:solidFill>
                <a:latin typeface="Helvetica" charset="0"/>
              </a:rPr>
              <a:t>ncbi</a:t>
            </a:r>
            <a:r>
              <a:rPr lang="fr-FR" altLang="x-none" sz="2400" dirty="0">
                <a:solidFill>
                  <a:srgbClr val="0717FF"/>
                </a:solidFill>
                <a:latin typeface="Helvetica" charset="0"/>
              </a:rPr>
              <a:t>)</a:t>
            </a:r>
          </a:p>
          <a:p>
            <a:pPr algn="ctr">
              <a:spcBef>
                <a:spcPct val="50000"/>
              </a:spcBef>
              <a:buFontTx/>
              <a:buNone/>
            </a:pPr>
            <a:r>
              <a:rPr lang="fr-FR" altLang="x-none" sz="2400" dirty="0">
                <a:solidFill>
                  <a:srgbClr val="FB0817"/>
                </a:solidFill>
                <a:latin typeface="Helvetica" charset="0"/>
              </a:rPr>
              <a:t>http://</a:t>
            </a:r>
            <a:r>
              <a:rPr lang="fr-FR" altLang="x-none" sz="2400" dirty="0" err="1">
                <a:solidFill>
                  <a:srgbClr val="FB0817"/>
                </a:solidFill>
                <a:latin typeface="Helvetica" charset="0"/>
              </a:rPr>
              <a:t>www.ncbi.nlm.nih.gov</a:t>
            </a:r>
            <a:r>
              <a:rPr lang="fr-FR" altLang="x-none" sz="2400" dirty="0">
                <a:solidFill>
                  <a:srgbClr val="FB0817"/>
                </a:solidFill>
                <a:latin typeface="Helvetica" charset="0"/>
              </a:rPr>
              <a:t>/Structure/cdd/</a:t>
            </a:r>
            <a:r>
              <a:rPr lang="fr-FR" altLang="x-none" sz="2400" dirty="0" err="1">
                <a:solidFill>
                  <a:srgbClr val="FB0817"/>
                </a:solidFill>
                <a:latin typeface="Helvetica" charset="0"/>
              </a:rPr>
              <a:t>wrpsb.cgi</a:t>
            </a:r>
            <a:endParaRPr lang="fr-FR" altLang="x-none" sz="2400" b="0" dirty="0"/>
          </a:p>
        </p:txBody>
      </p:sp>
      <p:pic>
        <p:nvPicPr>
          <p:cNvPr id="348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56000"/>
            <a:ext cx="91440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4822"/>
                                        </p:tgtEl>
                                        <p:attrNameLst>
                                          <p:attrName>style.visibility</p:attrName>
                                        </p:attrNameLst>
                                      </p:cBhvr>
                                      <p:to>
                                        <p:strVal val="visible"/>
                                      </p:to>
                                    </p:set>
                                    <p:animEffect transition="in" filter="fade">
                                      <p:cBhvr>
                                        <p:cTn id="7" dur="1000"/>
                                        <p:tgtEl>
                                          <p:spTgt spid="34822"/>
                                        </p:tgtEl>
                                      </p:cBhvr>
                                    </p:animEffect>
                                    <p:anim calcmode="lin" valueType="num">
                                      <p:cBhvr>
                                        <p:cTn id="8" dur="1000" fill="hold"/>
                                        <p:tgtEl>
                                          <p:spTgt spid="34822"/>
                                        </p:tgtEl>
                                        <p:attrNameLst>
                                          <p:attrName>ppt_x</p:attrName>
                                        </p:attrNameLst>
                                      </p:cBhvr>
                                      <p:tavLst>
                                        <p:tav tm="0">
                                          <p:val>
                                            <p:strVal val="#ppt_x"/>
                                          </p:val>
                                        </p:tav>
                                        <p:tav tm="100000">
                                          <p:val>
                                            <p:strVal val="#ppt_x"/>
                                          </p:val>
                                        </p:tav>
                                      </p:tavLst>
                                    </p:anim>
                                    <p:anim calcmode="lin" valueType="num">
                                      <p:cBhvr>
                                        <p:cTn id="9" dur="1000" fill="hold"/>
                                        <p:tgtEl>
                                          <p:spTgt spid="348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ext Box 2"/>
          <p:cNvSpPr txBox="1">
            <a:spLocks noChangeArrowheads="1"/>
          </p:cNvSpPr>
          <p:nvPr/>
        </p:nvSpPr>
        <p:spPr bwMode="auto">
          <a:xfrm>
            <a:off x="0" y="-27384"/>
            <a:ext cx="91440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3600">
                <a:solidFill>
                  <a:srgbClr val="0717FF"/>
                </a:solidFill>
                <a:latin typeface="Helvetica" charset="0"/>
              </a:rPr>
              <a:t>Motifs </a:t>
            </a:r>
            <a:r>
              <a:rPr lang="fr-FR" altLang="x-none" sz="3600" dirty="0" err="1">
                <a:solidFill>
                  <a:srgbClr val="0717FF"/>
                </a:solidFill>
                <a:latin typeface="Helvetica" charset="0"/>
              </a:rPr>
              <a:t>finding</a:t>
            </a:r>
            <a:r>
              <a:rPr lang="fr-FR" altLang="x-none" sz="3600" dirty="0">
                <a:solidFill>
                  <a:srgbClr val="0717FF"/>
                </a:solidFill>
                <a:latin typeface="Helvetica" charset="0"/>
              </a:rPr>
              <a:t> and </a:t>
            </a:r>
            <a:r>
              <a:rPr lang="fr-FR" altLang="x-none" sz="3600" dirty="0" err="1">
                <a:solidFill>
                  <a:srgbClr val="0717FF"/>
                </a:solidFill>
                <a:latin typeface="Helvetica" charset="0"/>
              </a:rPr>
              <a:t>Signals</a:t>
            </a:r>
            <a:endParaRPr lang="fr-FR" altLang="x-none" sz="2400" b="0" dirty="0"/>
          </a:p>
        </p:txBody>
      </p:sp>
      <p:sp>
        <p:nvSpPr>
          <p:cNvPr id="83970" name="Text Box 5"/>
          <p:cNvSpPr txBox="1">
            <a:spLocks noChangeArrowheads="1"/>
          </p:cNvSpPr>
          <p:nvPr/>
        </p:nvSpPr>
        <p:spPr bwMode="auto">
          <a:xfrm>
            <a:off x="0" y="685800"/>
            <a:ext cx="9144000" cy="118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dirty="0">
                <a:solidFill>
                  <a:srgbClr val="FB0817"/>
                </a:solidFill>
                <a:latin typeface="Palatino" charset="0"/>
              </a:rPr>
              <a:t>•</a:t>
            </a:r>
            <a:r>
              <a:rPr lang="fr-FR" altLang="x-none" sz="2400" dirty="0">
                <a:solidFill>
                  <a:srgbClr val="0717FF"/>
                </a:solidFill>
                <a:latin typeface="Helvetica" charset="0"/>
              </a:rPr>
              <a:t> MEME/MAST </a:t>
            </a:r>
            <a:r>
              <a:rPr lang="fr-FR" altLang="x-none" sz="2400" dirty="0" err="1">
                <a:solidFill>
                  <a:srgbClr val="0717FF"/>
                </a:solidFill>
                <a:latin typeface="Helvetica" charset="0"/>
              </a:rPr>
              <a:t>find</a:t>
            </a:r>
            <a:r>
              <a:rPr lang="fr-FR" altLang="x-none" sz="2400" dirty="0">
                <a:solidFill>
                  <a:srgbClr val="0717FF"/>
                </a:solidFill>
                <a:latin typeface="Helvetica" charset="0"/>
              </a:rPr>
              <a:t> commun motifs in a set of </a:t>
            </a:r>
            <a:r>
              <a:rPr lang="fr-FR" altLang="x-none" sz="2400" dirty="0" err="1">
                <a:solidFill>
                  <a:srgbClr val="0717FF"/>
                </a:solidFill>
                <a:latin typeface="Helvetica" charset="0"/>
              </a:rPr>
              <a:t>sequences</a:t>
            </a:r>
            <a:endParaRPr lang="fr-FR" altLang="x-none" sz="2400" dirty="0">
              <a:solidFill>
                <a:srgbClr val="0717FF"/>
              </a:solidFill>
              <a:latin typeface="Helvetica" charset="0"/>
            </a:endParaRPr>
          </a:p>
          <a:p>
            <a:pPr algn="ctr">
              <a:spcBef>
                <a:spcPct val="50000"/>
              </a:spcBef>
              <a:buFontTx/>
              <a:buNone/>
            </a:pPr>
            <a:r>
              <a:rPr lang="fr-FR" altLang="x-none" sz="2400" dirty="0">
                <a:solidFill>
                  <a:srgbClr val="FB0817"/>
                </a:solidFill>
                <a:latin typeface="Helvetica" charset="0"/>
              </a:rPr>
              <a:t>http://</a:t>
            </a:r>
            <a:r>
              <a:rPr lang="fr-FR" altLang="x-none" sz="2400" dirty="0" err="1">
                <a:solidFill>
                  <a:srgbClr val="FB0817"/>
                </a:solidFill>
                <a:latin typeface="Helvetica" charset="0"/>
              </a:rPr>
              <a:t>meme-suite.org</a:t>
            </a:r>
            <a:r>
              <a:rPr lang="fr-FR" altLang="x-none" sz="2400" dirty="0">
                <a:solidFill>
                  <a:srgbClr val="FB0817"/>
                </a:solidFill>
                <a:latin typeface="Helvetica" charset="0"/>
              </a:rPr>
              <a:t>/</a:t>
            </a:r>
            <a:endParaRPr lang="fr-FR" altLang="x-none" sz="2400" b="0" dirty="0"/>
          </a:p>
        </p:txBody>
      </p:sp>
      <p:grpSp>
        <p:nvGrpSpPr>
          <p:cNvPr id="52320" name="Group 96"/>
          <p:cNvGrpSpPr>
            <a:grpSpLocks/>
          </p:cNvGrpSpPr>
          <p:nvPr/>
        </p:nvGrpSpPr>
        <p:grpSpPr bwMode="auto">
          <a:xfrm>
            <a:off x="0" y="1828800"/>
            <a:ext cx="9144000" cy="4889500"/>
            <a:chOff x="0" y="1336"/>
            <a:chExt cx="5760" cy="3080"/>
          </a:xfrm>
        </p:grpSpPr>
        <p:grpSp>
          <p:nvGrpSpPr>
            <p:cNvPr id="83972" name="Group 95"/>
            <p:cNvGrpSpPr>
              <a:grpSpLocks/>
            </p:cNvGrpSpPr>
            <p:nvPr/>
          </p:nvGrpSpPr>
          <p:grpSpPr bwMode="auto">
            <a:xfrm>
              <a:off x="0" y="1336"/>
              <a:ext cx="5760" cy="3080"/>
              <a:chOff x="0" y="1336"/>
              <a:chExt cx="5760" cy="3080"/>
            </a:xfrm>
          </p:grpSpPr>
          <p:pic>
            <p:nvPicPr>
              <p:cNvPr id="8397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6"/>
                <a:ext cx="5760" cy="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7" name="Text Box 60"/>
              <p:cNvSpPr txBox="1">
                <a:spLocks noChangeArrowheads="1"/>
              </p:cNvSpPr>
              <p:nvPr/>
            </p:nvSpPr>
            <p:spPr bwMode="auto">
              <a:xfrm>
                <a:off x="624" y="4023"/>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SPO10.135</a:t>
                </a:r>
                <a:endParaRPr lang="en-GB" altLang="x-none" sz="2400" b="0">
                  <a:latin typeface="Times" charset="0"/>
                </a:endParaRPr>
              </a:p>
            </p:txBody>
          </p:sp>
        </p:grpSp>
        <p:grpSp>
          <p:nvGrpSpPr>
            <p:cNvPr id="83973" name="Group 94"/>
            <p:cNvGrpSpPr>
              <a:grpSpLocks/>
            </p:cNvGrpSpPr>
            <p:nvPr/>
          </p:nvGrpSpPr>
          <p:grpSpPr bwMode="auto">
            <a:xfrm>
              <a:off x="1728" y="1584"/>
              <a:ext cx="0" cy="2400"/>
              <a:chOff x="1104" y="864"/>
              <a:chExt cx="0" cy="2400"/>
            </a:xfrm>
          </p:grpSpPr>
          <p:sp>
            <p:nvSpPr>
              <p:cNvPr id="83974" name="Line 61"/>
              <p:cNvSpPr>
                <a:spLocks noChangeShapeType="1"/>
              </p:cNvSpPr>
              <p:nvPr/>
            </p:nvSpPr>
            <p:spPr bwMode="auto">
              <a:xfrm>
                <a:off x="1104" y="864"/>
                <a:ext cx="0" cy="124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83975" name="Line 62"/>
              <p:cNvSpPr>
                <a:spLocks noChangeShapeType="1"/>
              </p:cNvSpPr>
              <p:nvPr/>
            </p:nvSpPr>
            <p:spPr bwMode="auto">
              <a:xfrm>
                <a:off x="1104" y="2112"/>
                <a:ext cx="0" cy="115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52320"/>
                                        </p:tgtEl>
                                        <p:attrNameLst>
                                          <p:attrName>style.visibility</p:attrName>
                                        </p:attrNameLst>
                                      </p:cBhvr>
                                      <p:to>
                                        <p:strVal val="visible"/>
                                      </p:to>
                                    </p:set>
                                    <p:animEffect transition="in" filter="fade">
                                      <p:cBhvr>
                                        <p:cTn id="7" dur="1000"/>
                                        <p:tgtEl>
                                          <p:spTgt spid="52320"/>
                                        </p:tgtEl>
                                      </p:cBhvr>
                                    </p:animEffect>
                                    <p:anim calcmode="lin" valueType="num">
                                      <p:cBhvr>
                                        <p:cTn id="8" dur="1000" fill="hold"/>
                                        <p:tgtEl>
                                          <p:spTgt spid="52320"/>
                                        </p:tgtEl>
                                        <p:attrNameLst>
                                          <p:attrName>ppt_x</p:attrName>
                                        </p:attrNameLst>
                                      </p:cBhvr>
                                      <p:tavLst>
                                        <p:tav tm="0">
                                          <p:val>
                                            <p:strVal val="#ppt_x"/>
                                          </p:val>
                                        </p:tav>
                                        <p:tav tm="100000">
                                          <p:val>
                                            <p:strVal val="#ppt_x"/>
                                          </p:val>
                                        </p:tav>
                                      </p:tavLst>
                                    </p:anim>
                                    <p:anim calcmode="lin" valueType="num">
                                      <p:cBhvr>
                                        <p:cTn id="9" dur="1000" fill="hold"/>
                                        <p:tgtEl>
                                          <p:spTgt spid="523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ext Box 2"/>
          <p:cNvSpPr txBox="1">
            <a:spLocks noChangeArrowheads="1"/>
          </p:cNvSpPr>
          <p:nvPr/>
        </p:nvSpPr>
        <p:spPr bwMode="auto">
          <a:xfrm>
            <a:off x="0" y="-27384"/>
            <a:ext cx="91440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3600">
                <a:solidFill>
                  <a:srgbClr val="0717FF"/>
                </a:solidFill>
                <a:latin typeface="Helvetica" charset="0"/>
              </a:rPr>
              <a:t>Phylogeny</a:t>
            </a:r>
            <a:r>
              <a:rPr lang="fr-FR" altLang="x-none" sz="3600" dirty="0">
                <a:solidFill>
                  <a:srgbClr val="0717FF"/>
                </a:solidFill>
                <a:latin typeface="Helvetica" charset="0"/>
              </a:rPr>
              <a:t> - Evolution</a:t>
            </a:r>
          </a:p>
        </p:txBody>
      </p:sp>
      <p:pic>
        <p:nvPicPr>
          <p:cNvPr id="399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914400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Text Box 7"/>
          <p:cNvSpPr txBox="1">
            <a:spLocks noChangeArrowheads="1"/>
          </p:cNvSpPr>
          <p:nvPr/>
        </p:nvSpPr>
        <p:spPr bwMode="auto">
          <a:xfrm>
            <a:off x="0" y="55626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400" dirty="0">
                <a:solidFill>
                  <a:srgbClr val="FB0817"/>
                </a:solidFill>
                <a:latin typeface="Helvetica" charset="0"/>
              </a:rPr>
              <a:t>http://</a:t>
            </a:r>
            <a:r>
              <a:rPr lang="fr-FR" altLang="x-none" sz="2400" dirty="0" err="1">
                <a:solidFill>
                  <a:srgbClr val="FB0817"/>
                </a:solidFill>
                <a:latin typeface="Helvetica" charset="0"/>
              </a:rPr>
              <a:t>evolution.genetics.washington.</a:t>
            </a:r>
            <a:r>
              <a:rPr lang="fr-FR" altLang="x-none" sz="2000" dirty="0" err="1">
                <a:solidFill>
                  <a:srgbClr val="FB0817"/>
                </a:solidFill>
                <a:latin typeface="Helvetica" charset="0"/>
              </a:rPr>
              <a:t>edu</a:t>
            </a:r>
            <a:r>
              <a:rPr lang="fr-FR" altLang="x-none" sz="2000" dirty="0">
                <a:solidFill>
                  <a:srgbClr val="FB0817"/>
                </a:solidFill>
                <a:latin typeface="Helvetica" charset="0"/>
              </a:rPr>
              <a:t>/</a:t>
            </a:r>
            <a:r>
              <a:rPr lang="fr-FR" altLang="x-none" sz="2000" dirty="0" err="1">
                <a:solidFill>
                  <a:srgbClr val="FB0817"/>
                </a:solidFill>
                <a:latin typeface="Helvetica" charset="0"/>
              </a:rPr>
              <a:t>phylip</a:t>
            </a:r>
            <a:r>
              <a:rPr lang="fr-FR" altLang="x-none" sz="2000" dirty="0">
                <a:solidFill>
                  <a:srgbClr val="FB0817"/>
                </a:solidFill>
                <a:latin typeface="Helvetica" charset="0"/>
              </a:rPr>
              <a:t>/</a:t>
            </a:r>
            <a:r>
              <a:rPr lang="fr-FR" altLang="x-none" sz="2000" dirty="0" err="1">
                <a:solidFill>
                  <a:srgbClr val="FB0817"/>
                </a:solidFill>
                <a:latin typeface="Helvetica" charset="0"/>
              </a:rPr>
              <a:t>software</a:t>
            </a:r>
            <a:r>
              <a:rPr lang="fr-FR" altLang="x-none" sz="2400" dirty="0" err="1">
                <a:solidFill>
                  <a:srgbClr val="FB0817"/>
                </a:solidFill>
                <a:latin typeface="Helvetica" charset="0"/>
              </a:rPr>
              <a:t>.html</a:t>
            </a:r>
            <a:endParaRPr lang="fr-FR" altLang="x-none" sz="2400" b="0" dirty="0"/>
          </a:p>
        </p:txBody>
      </p:sp>
      <p:sp>
        <p:nvSpPr>
          <p:cNvPr id="39944" name="Text Box 8"/>
          <p:cNvSpPr txBox="1">
            <a:spLocks noChangeArrowheads="1"/>
          </p:cNvSpPr>
          <p:nvPr/>
        </p:nvSpPr>
        <p:spPr bwMode="auto">
          <a:xfrm>
            <a:off x="0" y="62484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Helvetica" charset="0"/>
              </a:rPr>
              <a:t>Includes a large list of methods and programs</a:t>
            </a:r>
            <a:endParaRPr lang="fr-FR" altLang="x-none" sz="2400" b="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9941"/>
                                        </p:tgtEl>
                                        <p:attrNameLst>
                                          <p:attrName>style.visibility</p:attrName>
                                        </p:attrNameLst>
                                      </p:cBhvr>
                                      <p:to>
                                        <p:strVal val="visible"/>
                                      </p:to>
                                    </p:set>
                                    <p:animEffect transition="in" filter="fade">
                                      <p:cBhvr>
                                        <p:cTn id="7" dur="1000"/>
                                        <p:tgtEl>
                                          <p:spTgt spid="39941"/>
                                        </p:tgtEl>
                                      </p:cBhvr>
                                    </p:animEffect>
                                    <p:anim calcmode="lin" valueType="num">
                                      <p:cBhvr>
                                        <p:cTn id="8" dur="1000" fill="hold"/>
                                        <p:tgtEl>
                                          <p:spTgt spid="39941"/>
                                        </p:tgtEl>
                                        <p:attrNameLst>
                                          <p:attrName>ppt_x</p:attrName>
                                        </p:attrNameLst>
                                      </p:cBhvr>
                                      <p:tavLst>
                                        <p:tav tm="0">
                                          <p:val>
                                            <p:strVal val="#ppt_x"/>
                                          </p:val>
                                        </p:tav>
                                        <p:tav tm="100000">
                                          <p:val>
                                            <p:strVal val="#ppt_x"/>
                                          </p:val>
                                        </p:tav>
                                      </p:tavLst>
                                    </p:anim>
                                    <p:anim calcmode="lin" valueType="num">
                                      <p:cBhvr>
                                        <p:cTn id="9" dur="1000" fill="hold"/>
                                        <p:tgtEl>
                                          <p:spTgt spid="39941"/>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9943"/>
                                        </p:tgtEl>
                                        <p:attrNameLst>
                                          <p:attrName>style.visibility</p:attrName>
                                        </p:attrNameLst>
                                      </p:cBhvr>
                                      <p:to>
                                        <p:strVal val="visible"/>
                                      </p:to>
                                    </p:set>
                                    <p:animEffect transition="in" filter="fade">
                                      <p:cBhvr>
                                        <p:cTn id="13" dur="1000"/>
                                        <p:tgtEl>
                                          <p:spTgt spid="39943"/>
                                        </p:tgtEl>
                                      </p:cBhvr>
                                    </p:animEffect>
                                    <p:anim calcmode="lin" valueType="num">
                                      <p:cBhvr>
                                        <p:cTn id="14" dur="1000" fill="hold"/>
                                        <p:tgtEl>
                                          <p:spTgt spid="39943"/>
                                        </p:tgtEl>
                                        <p:attrNameLst>
                                          <p:attrName>ppt_x</p:attrName>
                                        </p:attrNameLst>
                                      </p:cBhvr>
                                      <p:tavLst>
                                        <p:tav tm="0">
                                          <p:val>
                                            <p:strVal val="#ppt_x"/>
                                          </p:val>
                                        </p:tav>
                                        <p:tav tm="100000">
                                          <p:val>
                                            <p:strVal val="#ppt_x"/>
                                          </p:val>
                                        </p:tav>
                                      </p:tavLst>
                                    </p:anim>
                                    <p:anim calcmode="lin" valueType="num">
                                      <p:cBhvr>
                                        <p:cTn id="15" dur="1000" fill="hold"/>
                                        <p:tgtEl>
                                          <p:spTgt spid="39943"/>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9944"/>
                                        </p:tgtEl>
                                        <p:attrNameLst>
                                          <p:attrName>style.visibility</p:attrName>
                                        </p:attrNameLst>
                                      </p:cBhvr>
                                      <p:to>
                                        <p:strVal val="visible"/>
                                      </p:to>
                                    </p:set>
                                    <p:animEffect transition="in" filter="fade">
                                      <p:cBhvr>
                                        <p:cTn id="19" dur="1000"/>
                                        <p:tgtEl>
                                          <p:spTgt spid="39944"/>
                                        </p:tgtEl>
                                      </p:cBhvr>
                                    </p:animEffect>
                                    <p:anim calcmode="lin" valueType="num">
                                      <p:cBhvr>
                                        <p:cTn id="20" dur="1000" fill="hold"/>
                                        <p:tgtEl>
                                          <p:spTgt spid="39944"/>
                                        </p:tgtEl>
                                        <p:attrNameLst>
                                          <p:attrName>ppt_x</p:attrName>
                                        </p:attrNameLst>
                                      </p:cBhvr>
                                      <p:tavLst>
                                        <p:tav tm="0">
                                          <p:val>
                                            <p:strVal val="#ppt_x"/>
                                          </p:val>
                                        </p:tav>
                                        <p:tav tm="100000">
                                          <p:val>
                                            <p:strVal val="#ppt_x"/>
                                          </p:val>
                                        </p:tav>
                                      </p:tavLst>
                                    </p:anim>
                                    <p:anim calcmode="lin" valueType="num">
                                      <p:cBhvr>
                                        <p:cTn id="21" dur="1000" fill="hold"/>
                                        <p:tgtEl>
                                          <p:spTgt spid="399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p:bldP spid="39944"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ext Box 2"/>
          <p:cNvSpPr txBox="1">
            <a:spLocks noChangeArrowheads="1"/>
          </p:cNvSpPr>
          <p:nvPr/>
        </p:nvSpPr>
        <p:spPr bwMode="auto">
          <a:xfrm>
            <a:off x="152400" y="1066800"/>
            <a:ext cx="8839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a:p>
            <a:pPr>
              <a:spcBef>
                <a:spcPct val="0"/>
              </a:spcBef>
              <a:buFontTx/>
              <a:buNone/>
            </a:pPr>
            <a:r>
              <a:rPr lang="en-GB" altLang="x-none">
                <a:solidFill>
                  <a:srgbClr val="021EFD"/>
                </a:solidFill>
              </a:rPr>
              <a:t>•</a:t>
            </a:r>
            <a:r>
              <a:rPr lang="en-GB" altLang="x-none"/>
              <a:t> The first protein sequencing was achieved</a:t>
            </a:r>
          </a:p>
          <a:p>
            <a:pPr>
              <a:spcBef>
                <a:spcPct val="0"/>
              </a:spcBef>
              <a:buFontTx/>
              <a:buNone/>
            </a:pPr>
            <a:r>
              <a:rPr lang="en-GB" altLang="x-none"/>
              <a:t>by Frederic Sanger in 1953. </a:t>
            </a:r>
          </a:p>
          <a:p>
            <a:pPr>
              <a:spcBef>
                <a:spcPct val="0"/>
              </a:spcBef>
              <a:buFontTx/>
              <a:buNone/>
            </a:pPr>
            <a:r>
              <a:rPr lang="en-GB" altLang="x-none" sz="2800"/>
              <a:t>He determined the amino acid sequence of the B chain bovine insulin</a:t>
            </a:r>
            <a:endParaRPr lang="en-GB" altLang="x-none"/>
          </a:p>
        </p:txBody>
      </p:sp>
      <p:sp>
        <p:nvSpPr>
          <p:cNvPr id="20482" name="Text Box 3"/>
          <p:cNvSpPr txBox="1">
            <a:spLocks noChangeArrowheads="1"/>
          </p:cNvSpPr>
          <p:nvPr/>
        </p:nvSpPr>
        <p:spPr bwMode="auto">
          <a:xfrm>
            <a:off x="1981200" y="228600"/>
            <a:ext cx="571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FF0000"/>
                </a:solidFill>
              </a:rPr>
              <a:t>First Sequences</a:t>
            </a:r>
            <a:endParaRPr lang="en-GB" altLang="x-none" sz="2400" b="0"/>
          </a:p>
        </p:txBody>
      </p:sp>
      <p:sp>
        <p:nvSpPr>
          <p:cNvPr id="20483" name="Text Box 5"/>
          <p:cNvSpPr txBox="1">
            <a:spLocks noChangeArrowheads="1"/>
          </p:cNvSpPr>
          <p:nvPr/>
        </p:nvSpPr>
        <p:spPr bwMode="auto">
          <a:xfrm>
            <a:off x="304800" y="6415088"/>
            <a:ext cx="861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solidFill>
                  <a:srgbClr val="021EFD"/>
                </a:solidFill>
                <a:hlinkClick r:id="rId3"/>
              </a:rPr>
              <a:t>The early days of DNA sequences.</a:t>
            </a:r>
            <a:r>
              <a:rPr lang="en-GB" altLang="x-none" sz="1800">
                <a:solidFill>
                  <a:srgbClr val="021EFD"/>
                </a:solidFill>
              </a:rPr>
              <a:t>Sanger F.</a:t>
            </a:r>
            <a:r>
              <a:rPr lang="en-GB" altLang="x-none" sz="1800" i="1">
                <a:solidFill>
                  <a:srgbClr val="021EFD"/>
                </a:solidFill>
              </a:rPr>
              <a:t>Nat Med</a:t>
            </a:r>
            <a:r>
              <a:rPr lang="en-GB" altLang="x-none" sz="1800">
                <a:solidFill>
                  <a:srgbClr val="021EFD"/>
                </a:solidFill>
              </a:rPr>
              <a:t>. 2001 Mar;7(3):267-8.</a:t>
            </a:r>
            <a:endParaRPr lang="en-GB" altLang="x-none" sz="1800"/>
          </a:p>
        </p:txBody>
      </p:sp>
      <p:sp>
        <p:nvSpPr>
          <p:cNvPr id="20484" name="Text Box 4"/>
          <p:cNvSpPr txBox="1">
            <a:spLocks noChangeArrowheads="1"/>
          </p:cNvSpPr>
          <p:nvPr/>
        </p:nvSpPr>
        <p:spPr bwMode="auto">
          <a:xfrm>
            <a:off x="304800" y="3810000"/>
            <a:ext cx="8305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21EFD"/>
                </a:solidFill>
              </a:rPr>
              <a:t>•</a:t>
            </a:r>
            <a:r>
              <a:rPr lang="en-GB" altLang="x-none"/>
              <a:t> Wu and Kaiser published the first successful DNA sequence of the bacteriophage lambda in 1968.</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ext Box 2"/>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FB0817"/>
                </a:solidFill>
              </a:rPr>
              <a:t>Bioinformatics in the genome era</a:t>
            </a:r>
          </a:p>
        </p:txBody>
      </p:sp>
      <p:sp>
        <p:nvSpPr>
          <p:cNvPr id="88066" name="Text Box 3"/>
          <p:cNvSpPr txBox="1">
            <a:spLocks noChangeArrowheads="1"/>
          </p:cNvSpPr>
          <p:nvPr/>
        </p:nvSpPr>
        <p:spPr bwMode="auto">
          <a:xfrm>
            <a:off x="228600" y="1143000"/>
            <a:ext cx="8610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B0817"/>
                </a:solidFill>
                <a:latin typeface="Helvetica" charset="0"/>
              </a:rPr>
              <a:t>--&gt;</a:t>
            </a:r>
            <a:r>
              <a:rPr lang="en-GB" altLang="x-none" sz="2800">
                <a:latin typeface="Helvetica" charset="0"/>
              </a:rPr>
              <a:t> Methods used at </a:t>
            </a:r>
            <a:r>
              <a:rPr lang="en-GB" altLang="x-none" sz="2800">
                <a:solidFill>
                  <a:srgbClr val="FB0817"/>
                </a:solidFill>
                <a:latin typeface="Helvetica" charset="0"/>
              </a:rPr>
              <a:t>large-scale</a:t>
            </a:r>
            <a:endParaRPr lang="en-GB" altLang="x-none" sz="2400" b="0"/>
          </a:p>
        </p:txBody>
      </p:sp>
      <p:sp>
        <p:nvSpPr>
          <p:cNvPr id="7172" name="Text Box 4"/>
          <p:cNvSpPr txBox="1">
            <a:spLocks noChangeArrowheads="1"/>
          </p:cNvSpPr>
          <p:nvPr/>
        </p:nvSpPr>
        <p:spPr bwMode="auto">
          <a:xfrm>
            <a:off x="-76200" y="3854450"/>
            <a:ext cx="41148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  -</a:t>
            </a:r>
            <a:r>
              <a:rPr lang="en-GB" altLang="x-none">
                <a:solidFill>
                  <a:srgbClr val="0717FF"/>
                </a:solidFill>
                <a:latin typeface="Helvetica" charset="0"/>
              </a:rPr>
              <a:t>Phylogenomics</a:t>
            </a:r>
            <a:endParaRPr lang="en-GB" altLang="x-none">
              <a:latin typeface="Helvetica" charset="0"/>
            </a:endParaRPr>
          </a:p>
        </p:txBody>
      </p:sp>
      <p:sp>
        <p:nvSpPr>
          <p:cNvPr id="7174" name="Text Box 6"/>
          <p:cNvSpPr txBox="1">
            <a:spLocks noChangeArrowheads="1"/>
          </p:cNvSpPr>
          <p:nvPr/>
        </p:nvSpPr>
        <p:spPr bwMode="auto">
          <a:xfrm>
            <a:off x="-76200" y="1752600"/>
            <a:ext cx="9525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solidFill>
                  <a:srgbClr val="0717FF"/>
                </a:solidFill>
                <a:latin typeface="Helvetica" charset="0"/>
              </a:rPr>
              <a:t>Genome assembly/Gene prediction resources</a:t>
            </a:r>
            <a:endParaRPr lang="en-GB" altLang="x-none">
              <a:latin typeface="Helvetica" charset="0"/>
            </a:endParaRPr>
          </a:p>
        </p:txBody>
      </p:sp>
      <p:sp>
        <p:nvSpPr>
          <p:cNvPr id="7175" name="Text Box 7"/>
          <p:cNvSpPr txBox="1">
            <a:spLocks noChangeArrowheads="1"/>
          </p:cNvSpPr>
          <p:nvPr/>
        </p:nvSpPr>
        <p:spPr bwMode="auto">
          <a:xfrm>
            <a:off x="-76200" y="2438400"/>
            <a:ext cx="7315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solidFill>
                  <a:srgbClr val="0717FF"/>
                </a:solidFill>
                <a:latin typeface="Helvetica" charset="0"/>
              </a:rPr>
              <a:t>Large-scale genome comparisons</a:t>
            </a:r>
            <a:endParaRPr lang="en-GB" altLang="x-none">
              <a:latin typeface="Helvetica" charset="0"/>
            </a:endParaRPr>
          </a:p>
        </p:txBody>
      </p:sp>
      <p:sp>
        <p:nvSpPr>
          <p:cNvPr id="7176" name="Text Box 8"/>
          <p:cNvSpPr txBox="1">
            <a:spLocks noChangeArrowheads="1"/>
          </p:cNvSpPr>
          <p:nvPr/>
        </p:nvSpPr>
        <p:spPr bwMode="auto">
          <a:xfrm>
            <a:off x="-76200" y="3154363"/>
            <a:ext cx="92964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  -</a:t>
            </a:r>
            <a:r>
              <a:rPr lang="en-GB" altLang="x-none">
                <a:solidFill>
                  <a:srgbClr val="0717FF"/>
                </a:solidFill>
                <a:latin typeface="Helvetica" charset="0"/>
              </a:rPr>
              <a:t>Paralogs, Orthologs inference and clustering</a:t>
            </a:r>
            <a:endParaRPr lang="en-GB" altLang="x-none">
              <a:latin typeface="Helvetica" charset="0"/>
            </a:endParaRPr>
          </a:p>
        </p:txBody>
      </p:sp>
      <p:sp>
        <p:nvSpPr>
          <p:cNvPr id="7177" name="Text Box 9"/>
          <p:cNvSpPr txBox="1">
            <a:spLocks noChangeArrowheads="1"/>
          </p:cNvSpPr>
          <p:nvPr/>
        </p:nvSpPr>
        <p:spPr bwMode="auto">
          <a:xfrm>
            <a:off x="-76200" y="5334000"/>
            <a:ext cx="63246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solidFill>
                  <a:srgbClr val="0717FF"/>
                </a:solidFill>
                <a:latin typeface="Helvetica" charset="0"/>
              </a:rPr>
              <a:t>Relationships visualization</a:t>
            </a:r>
            <a:endParaRPr lang="en-GB" altLang="x-none">
              <a:latin typeface="Helvetica" charset="0"/>
            </a:endParaRPr>
          </a:p>
        </p:txBody>
      </p:sp>
      <p:sp>
        <p:nvSpPr>
          <p:cNvPr id="7178" name="Text Box 10"/>
          <p:cNvSpPr txBox="1">
            <a:spLocks noChangeArrowheads="1"/>
          </p:cNvSpPr>
          <p:nvPr/>
        </p:nvSpPr>
        <p:spPr bwMode="auto">
          <a:xfrm>
            <a:off x="-76200" y="4572000"/>
            <a:ext cx="5791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solidFill>
                  <a:srgbClr val="0717FF"/>
                </a:solidFill>
                <a:latin typeface="Helvetica" charset="0"/>
              </a:rPr>
              <a:t>Whole genome alignments</a:t>
            </a:r>
            <a:endParaRPr lang="en-GB" altLang="x-none">
              <a:latin typeface="Helvetica" charset="0"/>
            </a:endParaRPr>
          </a:p>
        </p:txBody>
      </p:sp>
      <p:sp>
        <p:nvSpPr>
          <p:cNvPr id="49161" name="Text Box 9"/>
          <p:cNvSpPr txBox="1">
            <a:spLocks noChangeArrowheads="1"/>
          </p:cNvSpPr>
          <p:nvPr/>
        </p:nvSpPr>
        <p:spPr bwMode="auto">
          <a:xfrm>
            <a:off x="0" y="6096000"/>
            <a:ext cx="922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New tools and methods for NGS data analyses</a:t>
            </a:r>
            <a:endParaRPr lang="en-GB" altLang="x-none" b="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fade">
                                      <p:cBhvr>
                                        <p:cTn id="7" dur="1000"/>
                                        <p:tgtEl>
                                          <p:spTgt spid="7174"/>
                                        </p:tgtEl>
                                      </p:cBhvr>
                                    </p:animEffect>
                                    <p:anim calcmode="lin" valueType="num">
                                      <p:cBhvr>
                                        <p:cTn id="8" dur="1000" fill="hold"/>
                                        <p:tgtEl>
                                          <p:spTgt spid="7174"/>
                                        </p:tgtEl>
                                        <p:attrNameLst>
                                          <p:attrName>ppt_x</p:attrName>
                                        </p:attrNameLst>
                                      </p:cBhvr>
                                      <p:tavLst>
                                        <p:tav tm="0">
                                          <p:val>
                                            <p:strVal val="#ppt_x"/>
                                          </p:val>
                                        </p:tav>
                                        <p:tav tm="100000">
                                          <p:val>
                                            <p:strVal val="#ppt_x"/>
                                          </p:val>
                                        </p:tav>
                                      </p:tavLst>
                                    </p:anim>
                                    <p:anim calcmode="lin" valueType="num">
                                      <p:cBhvr>
                                        <p:cTn id="9" dur="1000" fill="hold"/>
                                        <p:tgtEl>
                                          <p:spTgt spid="717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175"/>
                                        </p:tgtEl>
                                        <p:attrNameLst>
                                          <p:attrName>style.visibility</p:attrName>
                                        </p:attrNameLst>
                                      </p:cBhvr>
                                      <p:to>
                                        <p:strVal val="visible"/>
                                      </p:to>
                                    </p:set>
                                    <p:animEffect transition="in" filter="fade">
                                      <p:cBhvr>
                                        <p:cTn id="13" dur="1000"/>
                                        <p:tgtEl>
                                          <p:spTgt spid="7175"/>
                                        </p:tgtEl>
                                      </p:cBhvr>
                                    </p:animEffect>
                                    <p:anim calcmode="lin" valueType="num">
                                      <p:cBhvr>
                                        <p:cTn id="14" dur="1000" fill="hold"/>
                                        <p:tgtEl>
                                          <p:spTgt spid="7175"/>
                                        </p:tgtEl>
                                        <p:attrNameLst>
                                          <p:attrName>ppt_x</p:attrName>
                                        </p:attrNameLst>
                                      </p:cBhvr>
                                      <p:tavLst>
                                        <p:tav tm="0">
                                          <p:val>
                                            <p:strVal val="#ppt_x"/>
                                          </p:val>
                                        </p:tav>
                                        <p:tav tm="100000">
                                          <p:val>
                                            <p:strVal val="#ppt_x"/>
                                          </p:val>
                                        </p:tav>
                                      </p:tavLst>
                                    </p:anim>
                                    <p:anim calcmode="lin" valueType="num">
                                      <p:cBhvr>
                                        <p:cTn id="15" dur="1000" fill="hold"/>
                                        <p:tgtEl>
                                          <p:spTgt spid="7175"/>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7176"/>
                                        </p:tgtEl>
                                        <p:attrNameLst>
                                          <p:attrName>style.visibility</p:attrName>
                                        </p:attrNameLst>
                                      </p:cBhvr>
                                      <p:to>
                                        <p:strVal val="visible"/>
                                      </p:to>
                                    </p:set>
                                    <p:animEffect transition="in" filter="fade">
                                      <p:cBhvr>
                                        <p:cTn id="19" dur="1000"/>
                                        <p:tgtEl>
                                          <p:spTgt spid="7176"/>
                                        </p:tgtEl>
                                      </p:cBhvr>
                                    </p:animEffect>
                                    <p:anim calcmode="lin" valueType="num">
                                      <p:cBhvr>
                                        <p:cTn id="20" dur="1000" fill="hold"/>
                                        <p:tgtEl>
                                          <p:spTgt spid="7176"/>
                                        </p:tgtEl>
                                        <p:attrNameLst>
                                          <p:attrName>ppt_x</p:attrName>
                                        </p:attrNameLst>
                                      </p:cBhvr>
                                      <p:tavLst>
                                        <p:tav tm="0">
                                          <p:val>
                                            <p:strVal val="#ppt_x"/>
                                          </p:val>
                                        </p:tav>
                                        <p:tav tm="100000">
                                          <p:val>
                                            <p:strVal val="#ppt_x"/>
                                          </p:val>
                                        </p:tav>
                                      </p:tavLst>
                                    </p:anim>
                                    <p:anim calcmode="lin" valueType="num">
                                      <p:cBhvr>
                                        <p:cTn id="21" dur="1000" fill="hold"/>
                                        <p:tgtEl>
                                          <p:spTgt spid="7176"/>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7172"/>
                                        </p:tgtEl>
                                        <p:attrNameLst>
                                          <p:attrName>style.visibility</p:attrName>
                                        </p:attrNameLst>
                                      </p:cBhvr>
                                      <p:to>
                                        <p:strVal val="visible"/>
                                      </p:to>
                                    </p:set>
                                    <p:animEffect transition="in" filter="fade">
                                      <p:cBhvr>
                                        <p:cTn id="25" dur="1000"/>
                                        <p:tgtEl>
                                          <p:spTgt spid="7172"/>
                                        </p:tgtEl>
                                      </p:cBhvr>
                                    </p:animEffect>
                                    <p:anim calcmode="lin" valueType="num">
                                      <p:cBhvr>
                                        <p:cTn id="26" dur="1000" fill="hold"/>
                                        <p:tgtEl>
                                          <p:spTgt spid="7172"/>
                                        </p:tgtEl>
                                        <p:attrNameLst>
                                          <p:attrName>ppt_x</p:attrName>
                                        </p:attrNameLst>
                                      </p:cBhvr>
                                      <p:tavLst>
                                        <p:tav tm="0">
                                          <p:val>
                                            <p:strVal val="#ppt_x"/>
                                          </p:val>
                                        </p:tav>
                                        <p:tav tm="100000">
                                          <p:val>
                                            <p:strVal val="#ppt_x"/>
                                          </p:val>
                                        </p:tav>
                                      </p:tavLst>
                                    </p:anim>
                                    <p:anim calcmode="lin" valueType="num">
                                      <p:cBhvr>
                                        <p:cTn id="27" dur="1000" fill="hold"/>
                                        <p:tgtEl>
                                          <p:spTgt spid="717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7178"/>
                                        </p:tgtEl>
                                        <p:attrNameLst>
                                          <p:attrName>style.visibility</p:attrName>
                                        </p:attrNameLst>
                                      </p:cBhvr>
                                      <p:to>
                                        <p:strVal val="visible"/>
                                      </p:to>
                                    </p:set>
                                    <p:animEffect transition="in" filter="fade">
                                      <p:cBhvr>
                                        <p:cTn id="31" dur="1000"/>
                                        <p:tgtEl>
                                          <p:spTgt spid="7178"/>
                                        </p:tgtEl>
                                      </p:cBhvr>
                                    </p:animEffect>
                                    <p:anim calcmode="lin" valueType="num">
                                      <p:cBhvr>
                                        <p:cTn id="32" dur="1000" fill="hold"/>
                                        <p:tgtEl>
                                          <p:spTgt spid="7178"/>
                                        </p:tgtEl>
                                        <p:attrNameLst>
                                          <p:attrName>ppt_x</p:attrName>
                                        </p:attrNameLst>
                                      </p:cBhvr>
                                      <p:tavLst>
                                        <p:tav tm="0">
                                          <p:val>
                                            <p:strVal val="#ppt_x"/>
                                          </p:val>
                                        </p:tav>
                                        <p:tav tm="100000">
                                          <p:val>
                                            <p:strVal val="#ppt_x"/>
                                          </p:val>
                                        </p:tav>
                                      </p:tavLst>
                                    </p:anim>
                                    <p:anim calcmode="lin" valueType="num">
                                      <p:cBhvr>
                                        <p:cTn id="33" dur="1000" fill="hold"/>
                                        <p:tgtEl>
                                          <p:spTgt spid="7178"/>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7177"/>
                                        </p:tgtEl>
                                        <p:attrNameLst>
                                          <p:attrName>style.visibility</p:attrName>
                                        </p:attrNameLst>
                                      </p:cBhvr>
                                      <p:to>
                                        <p:strVal val="visible"/>
                                      </p:to>
                                    </p:set>
                                    <p:animEffect transition="in" filter="fade">
                                      <p:cBhvr>
                                        <p:cTn id="37" dur="1000"/>
                                        <p:tgtEl>
                                          <p:spTgt spid="7177"/>
                                        </p:tgtEl>
                                      </p:cBhvr>
                                    </p:animEffect>
                                    <p:anim calcmode="lin" valueType="num">
                                      <p:cBhvr>
                                        <p:cTn id="38" dur="1000" fill="hold"/>
                                        <p:tgtEl>
                                          <p:spTgt spid="7177"/>
                                        </p:tgtEl>
                                        <p:attrNameLst>
                                          <p:attrName>ppt_x</p:attrName>
                                        </p:attrNameLst>
                                      </p:cBhvr>
                                      <p:tavLst>
                                        <p:tav tm="0">
                                          <p:val>
                                            <p:strVal val="#ppt_x"/>
                                          </p:val>
                                        </p:tav>
                                        <p:tav tm="100000">
                                          <p:val>
                                            <p:strVal val="#ppt_x"/>
                                          </p:val>
                                        </p:tav>
                                      </p:tavLst>
                                    </p:anim>
                                    <p:anim calcmode="lin" valueType="num">
                                      <p:cBhvr>
                                        <p:cTn id="39" dur="1000" fill="hold"/>
                                        <p:tgtEl>
                                          <p:spTgt spid="7177"/>
                                        </p:tgtEl>
                                        <p:attrNameLst>
                                          <p:attrName>ppt_y</p:attrName>
                                        </p:attrNameLst>
                                      </p:cBhvr>
                                      <p:tavLst>
                                        <p:tav tm="0">
                                          <p:val>
                                            <p:strVal val="#ppt_y-.1"/>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49161"/>
                                        </p:tgtEl>
                                        <p:attrNameLst>
                                          <p:attrName>style.visibility</p:attrName>
                                        </p:attrNameLst>
                                      </p:cBhvr>
                                      <p:to>
                                        <p:strVal val="visible"/>
                                      </p:to>
                                    </p:set>
                                    <p:animEffect transition="in" filter="fade">
                                      <p:cBhvr>
                                        <p:cTn id="42" dur="1000"/>
                                        <p:tgtEl>
                                          <p:spTgt spid="49161"/>
                                        </p:tgtEl>
                                      </p:cBhvr>
                                    </p:animEffect>
                                    <p:anim calcmode="lin" valueType="num">
                                      <p:cBhvr>
                                        <p:cTn id="43" dur="1000" fill="hold"/>
                                        <p:tgtEl>
                                          <p:spTgt spid="49161"/>
                                        </p:tgtEl>
                                        <p:attrNameLst>
                                          <p:attrName>ppt_x</p:attrName>
                                        </p:attrNameLst>
                                      </p:cBhvr>
                                      <p:tavLst>
                                        <p:tav tm="0">
                                          <p:val>
                                            <p:strVal val="#ppt_x"/>
                                          </p:val>
                                        </p:tav>
                                        <p:tav tm="100000">
                                          <p:val>
                                            <p:strVal val="#ppt_x"/>
                                          </p:val>
                                        </p:tav>
                                      </p:tavLst>
                                    </p:anim>
                                    <p:anim calcmode="lin" valueType="num">
                                      <p:cBhvr>
                                        <p:cTn id="44" dur="900" decel="100000" fill="hold"/>
                                        <p:tgtEl>
                                          <p:spTgt spid="49161"/>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4916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4" grpId="0"/>
      <p:bldP spid="7175" grpId="0"/>
      <p:bldP spid="7176" grpId="0"/>
      <p:bldP spid="7177" grpId="0"/>
      <p:bldP spid="7178" grpId="0"/>
      <p:bldP spid="49161"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3" name="Text Box 4"/>
          <p:cNvSpPr txBox="1">
            <a:spLocks noChangeArrowheads="1"/>
          </p:cNvSpPr>
          <p:nvPr/>
        </p:nvSpPr>
        <p:spPr bwMode="auto">
          <a:xfrm>
            <a:off x="1752600" y="304800"/>
            <a:ext cx="62484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latin typeface="Helvetica" charset="0"/>
              </a:rPr>
              <a:t>Gene prediction resources</a:t>
            </a:r>
            <a:endParaRPr lang="en-GB" altLang="x-none">
              <a:latin typeface="Helvetica" charset="0"/>
            </a:endParaRPr>
          </a:p>
        </p:txBody>
      </p:sp>
      <p:sp>
        <p:nvSpPr>
          <p:cNvPr id="54277" name="Text Box 5"/>
          <p:cNvSpPr txBox="1">
            <a:spLocks noChangeArrowheads="1"/>
          </p:cNvSpPr>
          <p:nvPr/>
        </p:nvSpPr>
        <p:spPr bwMode="auto">
          <a:xfrm>
            <a:off x="533400" y="2362200"/>
            <a:ext cx="6248400" cy="118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latin typeface="Helvetica" charset="0"/>
              </a:rPr>
              <a:t> </a:t>
            </a:r>
            <a:r>
              <a:rPr lang="en-GB" altLang="x-none" err="1">
                <a:latin typeface="Helvetica" charset="0"/>
              </a:rPr>
              <a:t>Genscan</a:t>
            </a:r>
            <a:endParaRPr lang="en-GB" altLang="x-none" sz="2400" b="0"/>
          </a:p>
          <a:p>
            <a:pPr>
              <a:spcBef>
                <a:spcPct val="50000"/>
              </a:spcBef>
              <a:buFontTx/>
              <a:buNone/>
            </a:pPr>
            <a:r>
              <a:rPr lang="en-GB" altLang="x-none" sz="2400">
                <a:solidFill>
                  <a:srgbClr val="0717FF"/>
                </a:solidFill>
                <a:latin typeface="Helvetica" charset="0"/>
              </a:rPr>
              <a:t>http://</a:t>
            </a:r>
            <a:r>
              <a:rPr lang="en-GB" altLang="x-none" sz="2400" err="1">
                <a:solidFill>
                  <a:srgbClr val="0717FF"/>
                </a:solidFill>
                <a:latin typeface="Helvetica" charset="0"/>
              </a:rPr>
              <a:t>genes.mit.edu</a:t>
            </a:r>
            <a:r>
              <a:rPr lang="en-GB" altLang="x-none" sz="2400">
                <a:solidFill>
                  <a:srgbClr val="0717FF"/>
                </a:solidFill>
                <a:latin typeface="Helvetica" charset="0"/>
              </a:rPr>
              <a:t>/</a:t>
            </a:r>
            <a:r>
              <a:rPr lang="en-GB" altLang="x-none" sz="2400" err="1">
                <a:solidFill>
                  <a:srgbClr val="0717FF"/>
                </a:solidFill>
                <a:latin typeface="Helvetica" charset="0"/>
              </a:rPr>
              <a:t>GENSCANinfo.html</a:t>
            </a:r>
            <a:endParaRPr lang="en-GB" altLang="x-none" sz="2400">
              <a:solidFill>
                <a:srgbClr val="0717FF"/>
              </a:solidFill>
              <a:latin typeface="Helvetica" charset="0"/>
            </a:endParaRPr>
          </a:p>
        </p:txBody>
      </p:sp>
      <p:sp>
        <p:nvSpPr>
          <p:cNvPr id="90115" name="Text Box 6"/>
          <p:cNvSpPr txBox="1">
            <a:spLocks noChangeArrowheads="1"/>
          </p:cNvSpPr>
          <p:nvPr/>
        </p:nvSpPr>
        <p:spPr bwMode="auto">
          <a:xfrm>
            <a:off x="228600" y="1143000"/>
            <a:ext cx="8305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From newly sequenced genomes, most popular:</a:t>
            </a:r>
          </a:p>
        </p:txBody>
      </p:sp>
      <p:sp>
        <p:nvSpPr>
          <p:cNvPr id="90116" name="Text Box 8"/>
          <p:cNvSpPr txBox="1">
            <a:spLocks noChangeArrowheads="1"/>
          </p:cNvSpPr>
          <p:nvPr/>
        </p:nvSpPr>
        <p:spPr bwMode="auto">
          <a:xfrm>
            <a:off x="304800" y="1752600"/>
            <a:ext cx="25908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Helvetica" charset="0"/>
              </a:rPr>
              <a:t>Eukaryotes:</a:t>
            </a:r>
            <a:r>
              <a:rPr lang="en-GB" altLang="x-none" sz="2400" b="0"/>
              <a:t> </a:t>
            </a:r>
          </a:p>
        </p:txBody>
      </p:sp>
      <p:sp>
        <p:nvSpPr>
          <p:cNvPr id="90117" name="Text Box 9"/>
          <p:cNvSpPr txBox="1">
            <a:spLocks noChangeArrowheads="1"/>
          </p:cNvSpPr>
          <p:nvPr/>
        </p:nvSpPr>
        <p:spPr bwMode="auto">
          <a:xfrm>
            <a:off x="457200" y="4953000"/>
            <a:ext cx="3429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latin typeface="Helvetica" charset="0"/>
              </a:rPr>
              <a:t>Prokaryotes:</a:t>
            </a:r>
            <a:endParaRPr lang="en-GB" altLang="x-none" b="0">
              <a:latin typeface="Helvetica" charset="0"/>
            </a:endParaRPr>
          </a:p>
        </p:txBody>
      </p:sp>
      <p:sp>
        <p:nvSpPr>
          <p:cNvPr id="54282" name="Text Box 10"/>
          <p:cNvSpPr txBox="1">
            <a:spLocks noChangeArrowheads="1"/>
          </p:cNvSpPr>
          <p:nvPr/>
        </p:nvSpPr>
        <p:spPr bwMode="auto">
          <a:xfrm>
            <a:off x="533400" y="3657600"/>
            <a:ext cx="6553200" cy="118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latin typeface="Helvetica" charset="0"/>
              </a:rPr>
              <a:t> </a:t>
            </a:r>
            <a:r>
              <a:rPr lang="en-GB" altLang="x-none" err="1">
                <a:latin typeface="Helvetica" charset="0"/>
              </a:rPr>
              <a:t>Genmark</a:t>
            </a:r>
            <a:endParaRPr lang="en-GB" altLang="x-none" sz="2400" b="0"/>
          </a:p>
          <a:p>
            <a:pPr>
              <a:spcBef>
                <a:spcPct val="50000"/>
              </a:spcBef>
              <a:buFontTx/>
              <a:buNone/>
            </a:pPr>
            <a:r>
              <a:rPr lang="en-GB" altLang="x-none" sz="2400">
                <a:solidFill>
                  <a:srgbClr val="0717FF"/>
                </a:solidFill>
                <a:latin typeface="Helvetica" charset="0"/>
              </a:rPr>
              <a:t>http://</a:t>
            </a:r>
            <a:r>
              <a:rPr lang="en-GB" altLang="x-none" sz="2400" err="1">
                <a:solidFill>
                  <a:srgbClr val="0717FF"/>
                </a:solidFill>
                <a:latin typeface="Helvetica" charset="0"/>
              </a:rPr>
              <a:t>opal.biology.gatech.edu</a:t>
            </a:r>
            <a:r>
              <a:rPr lang="en-GB" altLang="x-none" sz="2400">
                <a:solidFill>
                  <a:srgbClr val="0717FF"/>
                </a:solidFill>
                <a:latin typeface="Helvetica" charset="0"/>
              </a:rPr>
              <a:t>/</a:t>
            </a:r>
            <a:r>
              <a:rPr lang="en-GB" altLang="x-none" sz="2400" err="1">
                <a:solidFill>
                  <a:srgbClr val="0717FF"/>
                </a:solidFill>
                <a:latin typeface="Helvetica" charset="0"/>
              </a:rPr>
              <a:t>GeneMark</a:t>
            </a:r>
            <a:r>
              <a:rPr lang="en-GB" altLang="x-none" sz="2400">
                <a:solidFill>
                  <a:srgbClr val="0717FF"/>
                </a:solidFill>
                <a:latin typeface="Helvetica" charset="0"/>
              </a:rPr>
              <a:t>/</a:t>
            </a:r>
          </a:p>
        </p:txBody>
      </p:sp>
      <p:sp>
        <p:nvSpPr>
          <p:cNvPr id="54283" name="Text Box 11"/>
          <p:cNvSpPr txBox="1">
            <a:spLocks noChangeArrowheads="1"/>
          </p:cNvSpPr>
          <p:nvPr/>
        </p:nvSpPr>
        <p:spPr bwMode="auto">
          <a:xfrm>
            <a:off x="457200" y="5548313"/>
            <a:ext cx="7162800" cy="1189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a:latin typeface="Helvetica" charset="0"/>
              </a:rPr>
              <a:t> Glimmer</a:t>
            </a:r>
            <a:endParaRPr lang="en-GB" altLang="x-none" sz="2400" b="0"/>
          </a:p>
          <a:p>
            <a:pPr>
              <a:spcBef>
                <a:spcPct val="50000"/>
              </a:spcBef>
              <a:buFontTx/>
              <a:buNone/>
            </a:pPr>
            <a:r>
              <a:rPr lang="en-GB" altLang="x-none" sz="2400">
                <a:solidFill>
                  <a:srgbClr val="0717FF"/>
                </a:solidFill>
                <a:latin typeface="Helvetica" charset="0"/>
              </a:rPr>
              <a:t>http://</a:t>
            </a:r>
            <a:r>
              <a:rPr lang="en-GB" altLang="x-none" sz="2400" err="1">
                <a:solidFill>
                  <a:srgbClr val="0717FF"/>
                </a:solidFill>
                <a:latin typeface="Helvetica" charset="0"/>
              </a:rPr>
              <a:t>ccb.jhu.edu</a:t>
            </a:r>
            <a:r>
              <a:rPr lang="en-GB" altLang="x-none" sz="2400">
                <a:solidFill>
                  <a:srgbClr val="0717FF"/>
                </a:solidFill>
                <a:latin typeface="Helvetica" charset="0"/>
              </a:rPr>
              <a:t>/software/glimmer/</a:t>
            </a:r>
            <a:r>
              <a:rPr lang="en-GB" altLang="x-none" sz="2400" err="1">
                <a:solidFill>
                  <a:srgbClr val="0717FF"/>
                </a:solidFill>
                <a:latin typeface="Helvetica" charset="0"/>
              </a:rPr>
              <a:t>index.shtml</a:t>
            </a:r>
            <a:endParaRPr lang="en-GB" altLang="x-none" sz="2400">
              <a:solidFill>
                <a:srgbClr val="0717FF"/>
              </a:solidFill>
              <a:latin typeface="Helvetica"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4277"/>
                                        </p:tgtEl>
                                        <p:attrNameLst>
                                          <p:attrName>style.visibility</p:attrName>
                                        </p:attrNameLst>
                                      </p:cBhvr>
                                      <p:to>
                                        <p:strVal val="visible"/>
                                      </p:to>
                                    </p:set>
                                    <p:animEffect transition="in" filter="fade">
                                      <p:cBhvr>
                                        <p:cTn id="7" dur="1000"/>
                                        <p:tgtEl>
                                          <p:spTgt spid="54277"/>
                                        </p:tgtEl>
                                      </p:cBhvr>
                                    </p:animEffect>
                                    <p:anim calcmode="lin" valueType="num">
                                      <p:cBhvr>
                                        <p:cTn id="8" dur="1000" fill="hold"/>
                                        <p:tgtEl>
                                          <p:spTgt spid="54277"/>
                                        </p:tgtEl>
                                        <p:attrNameLst>
                                          <p:attrName>ppt_x</p:attrName>
                                        </p:attrNameLst>
                                      </p:cBhvr>
                                      <p:tavLst>
                                        <p:tav tm="0">
                                          <p:val>
                                            <p:strVal val="#ppt_x"/>
                                          </p:val>
                                        </p:tav>
                                        <p:tav tm="100000">
                                          <p:val>
                                            <p:strVal val="#ppt_x"/>
                                          </p:val>
                                        </p:tav>
                                      </p:tavLst>
                                    </p:anim>
                                    <p:anim calcmode="lin" valueType="num">
                                      <p:cBhvr>
                                        <p:cTn id="9" dur="1000" fill="hold"/>
                                        <p:tgtEl>
                                          <p:spTgt spid="54277"/>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4282"/>
                                        </p:tgtEl>
                                        <p:attrNameLst>
                                          <p:attrName>style.visibility</p:attrName>
                                        </p:attrNameLst>
                                      </p:cBhvr>
                                      <p:to>
                                        <p:strVal val="visible"/>
                                      </p:to>
                                    </p:set>
                                    <p:animEffect transition="in" filter="fade">
                                      <p:cBhvr>
                                        <p:cTn id="13" dur="1000"/>
                                        <p:tgtEl>
                                          <p:spTgt spid="54282"/>
                                        </p:tgtEl>
                                      </p:cBhvr>
                                    </p:animEffect>
                                    <p:anim calcmode="lin" valueType="num">
                                      <p:cBhvr>
                                        <p:cTn id="14" dur="1000" fill="hold"/>
                                        <p:tgtEl>
                                          <p:spTgt spid="54282"/>
                                        </p:tgtEl>
                                        <p:attrNameLst>
                                          <p:attrName>ppt_x</p:attrName>
                                        </p:attrNameLst>
                                      </p:cBhvr>
                                      <p:tavLst>
                                        <p:tav tm="0">
                                          <p:val>
                                            <p:strVal val="#ppt_x"/>
                                          </p:val>
                                        </p:tav>
                                        <p:tav tm="100000">
                                          <p:val>
                                            <p:strVal val="#ppt_x"/>
                                          </p:val>
                                        </p:tav>
                                      </p:tavLst>
                                    </p:anim>
                                    <p:anim calcmode="lin" valueType="num">
                                      <p:cBhvr>
                                        <p:cTn id="15" dur="1000" fill="hold"/>
                                        <p:tgtEl>
                                          <p:spTgt spid="54282"/>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4283"/>
                                        </p:tgtEl>
                                        <p:attrNameLst>
                                          <p:attrName>style.visibility</p:attrName>
                                        </p:attrNameLst>
                                      </p:cBhvr>
                                      <p:to>
                                        <p:strVal val="visible"/>
                                      </p:to>
                                    </p:set>
                                    <p:animEffect transition="in" filter="fade">
                                      <p:cBhvr>
                                        <p:cTn id="19" dur="1000"/>
                                        <p:tgtEl>
                                          <p:spTgt spid="54283"/>
                                        </p:tgtEl>
                                      </p:cBhvr>
                                    </p:animEffect>
                                    <p:anim calcmode="lin" valueType="num">
                                      <p:cBhvr>
                                        <p:cTn id="20" dur="1000" fill="hold"/>
                                        <p:tgtEl>
                                          <p:spTgt spid="54283"/>
                                        </p:tgtEl>
                                        <p:attrNameLst>
                                          <p:attrName>ppt_x</p:attrName>
                                        </p:attrNameLst>
                                      </p:cBhvr>
                                      <p:tavLst>
                                        <p:tav tm="0">
                                          <p:val>
                                            <p:strVal val="#ppt_x"/>
                                          </p:val>
                                        </p:tav>
                                        <p:tav tm="100000">
                                          <p:val>
                                            <p:strVal val="#ppt_x"/>
                                          </p:val>
                                        </p:tav>
                                      </p:tavLst>
                                    </p:anim>
                                    <p:anim calcmode="lin" valueType="num">
                                      <p:cBhvr>
                                        <p:cTn id="21" dur="1000" fill="hold"/>
                                        <p:tgtEl>
                                          <p:spTgt spid="542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p:bldP spid="54282" grpId="0"/>
      <p:bldP spid="5428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3"/>
          <p:cNvSpPr>
            <a:spLocks noChangeArrowheads="1"/>
          </p:cNvSpPr>
          <p:nvPr/>
        </p:nvSpPr>
        <p:spPr bwMode="auto">
          <a:xfrm>
            <a:off x="0" y="0"/>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latin typeface="Helvetica" charset="0"/>
              </a:rPr>
              <a:t>Large-scale genome comparisons</a:t>
            </a:r>
            <a:endParaRPr lang="fr-FR" altLang="x-none" sz="2800" dirty="0">
              <a:latin typeface="Times" charset="0"/>
            </a:endParaRPr>
          </a:p>
        </p:txBody>
      </p:sp>
      <p:sp>
        <p:nvSpPr>
          <p:cNvPr id="55300" name="Text Box 4"/>
          <p:cNvSpPr txBox="1">
            <a:spLocks noChangeArrowheads="1"/>
          </p:cNvSpPr>
          <p:nvPr/>
        </p:nvSpPr>
        <p:spPr bwMode="auto">
          <a:xfrm>
            <a:off x="-76200" y="685800"/>
            <a:ext cx="922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sz="2400">
                <a:latin typeface="Helvetica" charset="0"/>
              </a:rPr>
              <a:t>Duplication (genes, chromosome segments, whole genome)</a:t>
            </a:r>
            <a:endParaRPr lang="en-GB" altLang="x-none" sz="2800">
              <a:latin typeface="Times" charset="0"/>
            </a:endParaRPr>
          </a:p>
        </p:txBody>
      </p:sp>
      <p:sp>
        <p:nvSpPr>
          <p:cNvPr id="55301" name="Text Box 5"/>
          <p:cNvSpPr txBox="1">
            <a:spLocks noChangeArrowheads="1"/>
          </p:cNvSpPr>
          <p:nvPr/>
        </p:nvSpPr>
        <p:spPr bwMode="auto">
          <a:xfrm>
            <a:off x="-76200" y="1357313"/>
            <a:ext cx="87010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FB0817"/>
                </a:solidFill>
                <a:latin typeface="Palatino" charset="0"/>
              </a:rPr>
              <a:t>•</a:t>
            </a:r>
            <a:r>
              <a:rPr lang="en-GB" altLang="x-none" sz="2800">
                <a:solidFill>
                  <a:srgbClr val="0000FF"/>
                </a:solidFill>
                <a:latin typeface="Helvetica" charset="0"/>
              </a:rPr>
              <a:t>Conservation (genes, chromosomes, segments);</a:t>
            </a:r>
            <a:endParaRPr lang="en-GB" altLang="x-none" sz="2800">
              <a:solidFill>
                <a:srgbClr val="0000FF"/>
              </a:solidFill>
              <a:latin typeface="Times" charset="0"/>
            </a:endParaRPr>
          </a:p>
        </p:txBody>
      </p:sp>
      <p:sp>
        <p:nvSpPr>
          <p:cNvPr id="55302" name="Text Box 6"/>
          <p:cNvSpPr txBox="1">
            <a:spLocks noChangeArrowheads="1"/>
          </p:cNvSpPr>
          <p:nvPr/>
        </p:nvSpPr>
        <p:spPr bwMode="auto">
          <a:xfrm>
            <a:off x="-76200" y="2147888"/>
            <a:ext cx="861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sz="2800">
                <a:latin typeface="Helvetica" charset="0"/>
              </a:rPr>
              <a:t>Specificity (species-specific genes);</a:t>
            </a:r>
          </a:p>
        </p:txBody>
      </p:sp>
      <p:sp>
        <p:nvSpPr>
          <p:cNvPr id="55303" name="Text Box 7"/>
          <p:cNvSpPr txBox="1">
            <a:spLocks noChangeArrowheads="1"/>
          </p:cNvSpPr>
          <p:nvPr/>
        </p:nvSpPr>
        <p:spPr bwMode="auto">
          <a:xfrm>
            <a:off x="-76200" y="2787650"/>
            <a:ext cx="9448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sz="3600">
                <a:solidFill>
                  <a:srgbClr val="0717FF"/>
                </a:solidFill>
                <a:latin typeface="Palatino" charset="0"/>
              </a:rPr>
              <a:t>Inferring </a:t>
            </a:r>
            <a:r>
              <a:rPr lang="en-GB" altLang="x-none" sz="2800">
                <a:solidFill>
                  <a:srgbClr val="0717FF"/>
                </a:solidFill>
                <a:latin typeface="Helvetica" charset="0"/>
              </a:rPr>
              <a:t>Paralogs</a:t>
            </a:r>
            <a:r>
              <a:rPr lang="en-GB" altLang="x-none" sz="2800">
                <a:solidFill>
                  <a:srgbClr val="0000FF"/>
                </a:solidFill>
                <a:latin typeface="Helvetica" charset="0"/>
              </a:rPr>
              <a:t>, orthologs and clustering;</a:t>
            </a:r>
            <a:endParaRPr lang="en-GB" altLang="x-none" sz="2800">
              <a:solidFill>
                <a:srgbClr val="0000FF"/>
              </a:solidFill>
              <a:latin typeface="Times" charset="0"/>
            </a:endParaRPr>
          </a:p>
        </p:txBody>
      </p:sp>
      <p:sp>
        <p:nvSpPr>
          <p:cNvPr id="55306" name="Text Box 10"/>
          <p:cNvSpPr txBox="1">
            <a:spLocks noChangeArrowheads="1"/>
          </p:cNvSpPr>
          <p:nvPr/>
        </p:nvSpPr>
        <p:spPr bwMode="auto">
          <a:xfrm>
            <a:off x="-76200" y="3505200"/>
            <a:ext cx="8915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sz="2800">
                <a:latin typeface="Times" charset="0"/>
              </a:rPr>
              <a:t> </a:t>
            </a:r>
            <a:r>
              <a:rPr lang="en-GB" altLang="x-none" sz="2800">
                <a:latin typeface="Helvetica" charset="0"/>
              </a:rPr>
              <a:t>Shared motifs in clusters of paralogs, orthologs;</a:t>
            </a:r>
          </a:p>
        </p:txBody>
      </p:sp>
      <p:sp>
        <p:nvSpPr>
          <p:cNvPr id="55307" name="Text Box 11"/>
          <p:cNvSpPr txBox="1">
            <a:spLocks noChangeArrowheads="1"/>
          </p:cNvSpPr>
          <p:nvPr/>
        </p:nvSpPr>
        <p:spPr bwMode="auto">
          <a:xfrm>
            <a:off x="-76200" y="4252913"/>
            <a:ext cx="518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Palatino" charset="0"/>
              </a:rPr>
              <a:t>•</a:t>
            </a:r>
            <a:r>
              <a:rPr lang="en-GB" altLang="x-none" sz="2800">
                <a:solidFill>
                  <a:srgbClr val="0000FF"/>
                </a:solidFill>
                <a:latin typeface="Times" charset="0"/>
              </a:rPr>
              <a:t> Protein conservation profiles;</a:t>
            </a:r>
          </a:p>
        </p:txBody>
      </p:sp>
      <p:sp>
        <p:nvSpPr>
          <p:cNvPr id="55308" name="Text Box 12"/>
          <p:cNvSpPr txBox="1">
            <a:spLocks noChangeArrowheads="1"/>
          </p:cNvSpPr>
          <p:nvPr/>
        </p:nvSpPr>
        <p:spPr bwMode="auto">
          <a:xfrm>
            <a:off x="-76200" y="5072063"/>
            <a:ext cx="8839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70000"/>
              </a:lnSpc>
              <a:spcBef>
                <a:spcPct val="50000"/>
              </a:spcBef>
              <a:buFontTx/>
              <a:buNone/>
            </a:pPr>
            <a:r>
              <a:rPr lang="en-GB" altLang="x-none" sz="3600">
                <a:solidFill>
                  <a:srgbClr val="FB0817"/>
                </a:solidFill>
                <a:latin typeface="Palatino" charset="0"/>
              </a:rPr>
              <a:t>•</a:t>
            </a:r>
            <a:r>
              <a:rPr lang="en-GB" altLang="x-none" sz="2800">
                <a:latin typeface="Helvetica" charset="0"/>
              </a:rPr>
              <a:t>Gene Transfer, introgression between species;</a:t>
            </a:r>
            <a:r>
              <a:rPr lang="en-GB" altLang="x-none" sz="2800">
                <a:latin typeface="Times"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fade">
                                      <p:cBhvr>
                                        <p:cTn id="7" dur="1000"/>
                                        <p:tgtEl>
                                          <p:spTgt spid="55300"/>
                                        </p:tgtEl>
                                      </p:cBhvr>
                                    </p:animEffect>
                                    <p:anim calcmode="lin" valueType="num">
                                      <p:cBhvr>
                                        <p:cTn id="8" dur="1000" fill="hold"/>
                                        <p:tgtEl>
                                          <p:spTgt spid="55300"/>
                                        </p:tgtEl>
                                        <p:attrNameLst>
                                          <p:attrName>ppt_x</p:attrName>
                                        </p:attrNameLst>
                                      </p:cBhvr>
                                      <p:tavLst>
                                        <p:tav tm="0">
                                          <p:val>
                                            <p:strVal val="#ppt_x"/>
                                          </p:val>
                                        </p:tav>
                                        <p:tav tm="100000">
                                          <p:val>
                                            <p:strVal val="#ppt_x"/>
                                          </p:val>
                                        </p:tav>
                                      </p:tavLst>
                                    </p:anim>
                                    <p:anim calcmode="lin" valueType="num">
                                      <p:cBhvr>
                                        <p:cTn id="9" dur="1000" fill="hold"/>
                                        <p:tgtEl>
                                          <p:spTgt spid="5530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5301"/>
                                        </p:tgtEl>
                                        <p:attrNameLst>
                                          <p:attrName>style.visibility</p:attrName>
                                        </p:attrNameLst>
                                      </p:cBhvr>
                                      <p:to>
                                        <p:strVal val="visible"/>
                                      </p:to>
                                    </p:set>
                                    <p:animEffect transition="in" filter="fade">
                                      <p:cBhvr>
                                        <p:cTn id="13" dur="1000"/>
                                        <p:tgtEl>
                                          <p:spTgt spid="55301"/>
                                        </p:tgtEl>
                                      </p:cBhvr>
                                    </p:animEffect>
                                    <p:anim calcmode="lin" valueType="num">
                                      <p:cBhvr>
                                        <p:cTn id="14" dur="1000" fill="hold"/>
                                        <p:tgtEl>
                                          <p:spTgt spid="55301"/>
                                        </p:tgtEl>
                                        <p:attrNameLst>
                                          <p:attrName>ppt_x</p:attrName>
                                        </p:attrNameLst>
                                      </p:cBhvr>
                                      <p:tavLst>
                                        <p:tav tm="0">
                                          <p:val>
                                            <p:strVal val="#ppt_x"/>
                                          </p:val>
                                        </p:tav>
                                        <p:tav tm="100000">
                                          <p:val>
                                            <p:strVal val="#ppt_x"/>
                                          </p:val>
                                        </p:tav>
                                      </p:tavLst>
                                    </p:anim>
                                    <p:anim calcmode="lin" valueType="num">
                                      <p:cBhvr>
                                        <p:cTn id="15" dur="1000" fill="hold"/>
                                        <p:tgtEl>
                                          <p:spTgt spid="55301"/>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5302"/>
                                        </p:tgtEl>
                                        <p:attrNameLst>
                                          <p:attrName>style.visibility</p:attrName>
                                        </p:attrNameLst>
                                      </p:cBhvr>
                                      <p:to>
                                        <p:strVal val="visible"/>
                                      </p:to>
                                    </p:set>
                                    <p:animEffect transition="in" filter="fade">
                                      <p:cBhvr>
                                        <p:cTn id="19" dur="1000"/>
                                        <p:tgtEl>
                                          <p:spTgt spid="55302"/>
                                        </p:tgtEl>
                                      </p:cBhvr>
                                    </p:animEffect>
                                    <p:anim calcmode="lin" valueType="num">
                                      <p:cBhvr>
                                        <p:cTn id="20" dur="1000" fill="hold"/>
                                        <p:tgtEl>
                                          <p:spTgt spid="55302"/>
                                        </p:tgtEl>
                                        <p:attrNameLst>
                                          <p:attrName>ppt_x</p:attrName>
                                        </p:attrNameLst>
                                      </p:cBhvr>
                                      <p:tavLst>
                                        <p:tav tm="0">
                                          <p:val>
                                            <p:strVal val="#ppt_x"/>
                                          </p:val>
                                        </p:tav>
                                        <p:tav tm="100000">
                                          <p:val>
                                            <p:strVal val="#ppt_x"/>
                                          </p:val>
                                        </p:tav>
                                      </p:tavLst>
                                    </p:anim>
                                    <p:anim calcmode="lin" valueType="num">
                                      <p:cBhvr>
                                        <p:cTn id="21" dur="1000" fill="hold"/>
                                        <p:tgtEl>
                                          <p:spTgt spid="55302"/>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5303"/>
                                        </p:tgtEl>
                                        <p:attrNameLst>
                                          <p:attrName>style.visibility</p:attrName>
                                        </p:attrNameLst>
                                      </p:cBhvr>
                                      <p:to>
                                        <p:strVal val="visible"/>
                                      </p:to>
                                    </p:set>
                                    <p:animEffect transition="in" filter="fade">
                                      <p:cBhvr>
                                        <p:cTn id="25" dur="1000"/>
                                        <p:tgtEl>
                                          <p:spTgt spid="55303"/>
                                        </p:tgtEl>
                                      </p:cBhvr>
                                    </p:animEffect>
                                    <p:anim calcmode="lin" valueType="num">
                                      <p:cBhvr>
                                        <p:cTn id="26" dur="1000" fill="hold"/>
                                        <p:tgtEl>
                                          <p:spTgt spid="55303"/>
                                        </p:tgtEl>
                                        <p:attrNameLst>
                                          <p:attrName>ppt_x</p:attrName>
                                        </p:attrNameLst>
                                      </p:cBhvr>
                                      <p:tavLst>
                                        <p:tav tm="0">
                                          <p:val>
                                            <p:strVal val="#ppt_x"/>
                                          </p:val>
                                        </p:tav>
                                        <p:tav tm="100000">
                                          <p:val>
                                            <p:strVal val="#ppt_x"/>
                                          </p:val>
                                        </p:tav>
                                      </p:tavLst>
                                    </p:anim>
                                    <p:anim calcmode="lin" valueType="num">
                                      <p:cBhvr>
                                        <p:cTn id="27" dur="1000" fill="hold"/>
                                        <p:tgtEl>
                                          <p:spTgt spid="55303"/>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5306"/>
                                        </p:tgtEl>
                                        <p:attrNameLst>
                                          <p:attrName>style.visibility</p:attrName>
                                        </p:attrNameLst>
                                      </p:cBhvr>
                                      <p:to>
                                        <p:strVal val="visible"/>
                                      </p:to>
                                    </p:set>
                                    <p:animEffect transition="in" filter="fade">
                                      <p:cBhvr>
                                        <p:cTn id="31" dur="1000"/>
                                        <p:tgtEl>
                                          <p:spTgt spid="55306"/>
                                        </p:tgtEl>
                                      </p:cBhvr>
                                    </p:animEffect>
                                    <p:anim calcmode="lin" valueType="num">
                                      <p:cBhvr>
                                        <p:cTn id="32" dur="1000" fill="hold"/>
                                        <p:tgtEl>
                                          <p:spTgt spid="55306"/>
                                        </p:tgtEl>
                                        <p:attrNameLst>
                                          <p:attrName>ppt_x</p:attrName>
                                        </p:attrNameLst>
                                      </p:cBhvr>
                                      <p:tavLst>
                                        <p:tav tm="0">
                                          <p:val>
                                            <p:strVal val="#ppt_x"/>
                                          </p:val>
                                        </p:tav>
                                        <p:tav tm="100000">
                                          <p:val>
                                            <p:strVal val="#ppt_x"/>
                                          </p:val>
                                        </p:tav>
                                      </p:tavLst>
                                    </p:anim>
                                    <p:anim calcmode="lin" valueType="num">
                                      <p:cBhvr>
                                        <p:cTn id="33" dur="1000" fill="hold"/>
                                        <p:tgtEl>
                                          <p:spTgt spid="55306"/>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55307"/>
                                        </p:tgtEl>
                                        <p:attrNameLst>
                                          <p:attrName>style.visibility</p:attrName>
                                        </p:attrNameLst>
                                      </p:cBhvr>
                                      <p:to>
                                        <p:strVal val="visible"/>
                                      </p:to>
                                    </p:set>
                                    <p:animEffect transition="in" filter="fade">
                                      <p:cBhvr>
                                        <p:cTn id="37" dur="1000"/>
                                        <p:tgtEl>
                                          <p:spTgt spid="55307"/>
                                        </p:tgtEl>
                                      </p:cBhvr>
                                    </p:animEffect>
                                    <p:anim calcmode="lin" valueType="num">
                                      <p:cBhvr>
                                        <p:cTn id="38" dur="1000" fill="hold"/>
                                        <p:tgtEl>
                                          <p:spTgt spid="55307"/>
                                        </p:tgtEl>
                                        <p:attrNameLst>
                                          <p:attrName>ppt_x</p:attrName>
                                        </p:attrNameLst>
                                      </p:cBhvr>
                                      <p:tavLst>
                                        <p:tav tm="0">
                                          <p:val>
                                            <p:strVal val="#ppt_x"/>
                                          </p:val>
                                        </p:tav>
                                        <p:tav tm="100000">
                                          <p:val>
                                            <p:strVal val="#ppt_x"/>
                                          </p:val>
                                        </p:tav>
                                      </p:tavLst>
                                    </p:anim>
                                    <p:anim calcmode="lin" valueType="num">
                                      <p:cBhvr>
                                        <p:cTn id="39" dur="1000" fill="hold"/>
                                        <p:tgtEl>
                                          <p:spTgt spid="55307"/>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55308"/>
                                        </p:tgtEl>
                                        <p:attrNameLst>
                                          <p:attrName>style.visibility</p:attrName>
                                        </p:attrNameLst>
                                      </p:cBhvr>
                                      <p:to>
                                        <p:strVal val="visible"/>
                                      </p:to>
                                    </p:set>
                                    <p:animEffect transition="in" filter="fade">
                                      <p:cBhvr>
                                        <p:cTn id="43" dur="1000"/>
                                        <p:tgtEl>
                                          <p:spTgt spid="55308"/>
                                        </p:tgtEl>
                                      </p:cBhvr>
                                    </p:animEffect>
                                    <p:anim calcmode="lin" valueType="num">
                                      <p:cBhvr>
                                        <p:cTn id="44" dur="1000" fill="hold"/>
                                        <p:tgtEl>
                                          <p:spTgt spid="55308"/>
                                        </p:tgtEl>
                                        <p:attrNameLst>
                                          <p:attrName>ppt_x</p:attrName>
                                        </p:attrNameLst>
                                      </p:cBhvr>
                                      <p:tavLst>
                                        <p:tav tm="0">
                                          <p:val>
                                            <p:strVal val="#ppt_x"/>
                                          </p:val>
                                        </p:tav>
                                        <p:tav tm="100000">
                                          <p:val>
                                            <p:strVal val="#ppt_x"/>
                                          </p:val>
                                        </p:tav>
                                      </p:tavLst>
                                    </p:anim>
                                    <p:anim calcmode="lin" valueType="num">
                                      <p:cBhvr>
                                        <p:cTn id="45" dur="1000" fill="hold"/>
                                        <p:tgtEl>
                                          <p:spTgt spid="553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P spid="55301" grpId="0"/>
      <p:bldP spid="55302" grpId="0"/>
      <p:bldP spid="55303" grpId="0"/>
      <p:bldP spid="55306" grpId="0"/>
      <p:bldP spid="55307" grpId="0"/>
      <p:bldP spid="55308"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Line 2"/>
          <p:cNvSpPr>
            <a:spLocks noChangeShapeType="1"/>
          </p:cNvSpPr>
          <p:nvPr/>
        </p:nvSpPr>
        <p:spPr bwMode="auto">
          <a:xfrm>
            <a:off x="4038600" y="1981200"/>
            <a:ext cx="1066800" cy="0"/>
          </a:xfrm>
          <a:prstGeom prst="line">
            <a:avLst/>
          </a:prstGeom>
          <a:noFill/>
          <a:ln w="5715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94210" name="Text Box 3"/>
          <p:cNvSpPr txBox="1">
            <a:spLocks noChangeArrowheads="1"/>
          </p:cNvSpPr>
          <p:nvPr/>
        </p:nvSpPr>
        <p:spPr bwMode="auto">
          <a:xfrm>
            <a:off x="1905000" y="152400"/>
            <a:ext cx="52578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000FF"/>
                </a:solidFill>
                <a:latin typeface="Helvetica" charset="0"/>
              </a:rPr>
              <a:t>Comparing genomes</a:t>
            </a:r>
            <a:endParaRPr lang="en-GB" altLang="x-none" sz="2400" b="0"/>
          </a:p>
        </p:txBody>
      </p:sp>
      <p:sp>
        <p:nvSpPr>
          <p:cNvPr id="56324" name="Text Box 4"/>
          <p:cNvSpPr txBox="1">
            <a:spLocks noChangeArrowheads="1"/>
          </p:cNvSpPr>
          <p:nvPr/>
        </p:nvSpPr>
        <p:spPr bwMode="auto">
          <a:xfrm>
            <a:off x="0" y="1476375"/>
            <a:ext cx="2057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B0817"/>
                </a:solidFill>
                <a:latin typeface="Helvetica" charset="0"/>
              </a:rPr>
              <a:t>Intra-species</a:t>
            </a:r>
            <a:endParaRPr lang="en-GB" altLang="x-none" sz="2400" b="0">
              <a:latin typeface="Times" charset="0"/>
            </a:endParaRPr>
          </a:p>
        </p:txBody>
      </p:sp>
      <p:sp>
        <p:nvSpPr>
          <p:cNvPr id="56325" name="Text Box 5"/>
          <p:cNvSpPr txBox="1">
            <a:spLocks noChangeArrowheads="1"/>
          </p:cNvSpPr>
          <p:nvPr/>
        </p:nvSpPr>
        <p:spPr bwMode="auto">
          <a:xfrm>
            <a:off x="228600" y="3321050"/>
            <a:ext cx="3276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717FF"/>
                </a:solidFill>
                <a:latin typeface="Helvetica" charset="0"/>
              </a:rPr>
              <a:t>Inter-species</a:t>
            </a:r>
            <a:endParaRPr lang="en-GB" altLang="x-none" sz="3600" b="0">
              <a:solidFill>
                <a:srgbClr val="FF0000"/>
              </a:solidFill>
              <a:latin typeface="Times" charset="0"/>
            </a:endParaRPr>
          </a:p>
        </p:txBody>
      </p:sp>
      <p:sp>
        <p:nvSpPr>
          <p:cNvPr id="56326" name="Line 6"/>
          <p:cNvSpPr>
            <a:spLocks noChangeShapeType="1"/>
          </p:cNvSpPr>
          <p:nvPr/>
        </p:nvSpPr>
        <p:spPr bwMode="auto">
          <a:xfrm flipH="1">
            <a:off x="2590800" y="4572000"/>
            <a:ext cx="762000" cy="2286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56327" name="Line 7"/>
          <p:cNvSpPr>
            <a:spLocks noChangeShapeType="1"/>
          </p:cNvSpPr>
          <p:nvPr/>
        </p:nvSpPr>
        <p:spPr bwMode="auto">
          <a:xfrm flipV="1">
            <a:off x="2743200" y="4953000"/>
            <a:ext cx="685800" cy="2286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56328" name="Line 8"/>
          <p:cNvSpPr>
            <a:spLocks noChangeShapeType="1"/>
          </p:cNvSpPr>
          <p:nvPr/>
        </p:nvSpPr>
        <p:spPr bwMode="auto">
          <a:xfrm>
            <a:off x="5257800" y="4419600"/>
            <a:ext cx="609600" cy="30480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56329" name="Line 9"/>
          <p:cNvSpPr>
            <a:spLocks noChangeShapeType="1"/>
          </p:cNvSpPr>
          <p:nvPr/>
        </p:nvSpPr>
        <p:spPr bwMode="auto">
          <a:xfrm flipH="1" flipV="1">
            <a:off x="5181600" y="4724400"/>
            <a:ext cx="685800" cy="30480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56330" name="Line 10"/>
          <p:cNvSpPr>
            <a:spLocks noChangeShapeType="1"/>
          </p:cNvSpPr>
          <p:nvPr/>
        </p:nvSpPr>
        <p:spPr bwMode="auto">
          <a:xfrm>
            <a:off x="2743200" y="5791200"/>
            <a:ext cx="3200400" cy="0"/>
          </a:xfrm>
          <a:prstGeom prst="line">
            <a:avLst/>
          </a:prstGeom>
          <a:noFill/>
          <a:ln w="571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56331" name="Line 11"/>
          <p:cNvSpPr>
            <a:spLocks noChangeShapeType="1"/>
          </p:cNvSpPr>
          <p:nvPr/>
        </p:nvSpPr>
        <p:spPr bwMode="auto">
          <a:xfrm flipH="1">
            <a:off x="2590800" y="6096000"/>
            <a:ext cx="3429000" cy="0"/>
          </a:xfrm>
          <a:prstGeom prst="line">
            <a:avLst/>
          </a:prstGeom>
          <a:noFill/>
          <a:ln w="571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56347" name="Group 27"/>
          <p:cNvGrpSpPr>
            <a:grpSpLocks/>
          </p:cNvGrpSpPr>
          <p:nvPr/>
        </p:nvGrpSpPr>
        <p:grpSpPr bwMode="auto">
          <a:xfrm>
            <a:off x="2133600" y="838200"/>
            <a:ext cx="5105400" cy="2362200"/>
            <a:chOff x="1344" y="528"/>
            <a:chExt cx="3216" cy="1488"/>
          </a:xfrm>
        </p:grpSpPr>
        <p:grpSp>
          <p:nvGrpSpPr>
            <p:cNvPr id="94230" name="Group 12"/>
            <p:cNvGrpSpPr>
              <a:grpSpLocks/>
            </p:cNvGrpSpPr>
            <p:nvPr/>
          </p:nvGrpSpPr>
          <p:grpSpPr bwMode="auto">
            <a:xfrm>
              <a:off x="1344" y="528"/>
              <a:ext cx="1056" cy="1488"/>
              <a:chOff x="1344" y="528"/>
              <a:chExt cx="1056" cy="1488"/>
            </a:xfrm>
          </p:grpSpPr>
          <p:sp>
            <p:nvSpPr>
              <p:cNvPr id="94234" name="Oval 13"/>
              <p:cNvSpPr>
                <a:spLocks noChangeArrowheads="1"/>
              </p:cNvSpPr>
              <p:nvPr/>
            </p:nvSpPr>
            <p:spPr bwMode="auto">
              <a:xfrm>
                <a:off x="1344" y="52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94235" name="Text Box 14"/>
              <p:cNvSpPr txBox="1">
                <a:spLocks noChangeArrowheads="1"/>
              </p:cNvSpPr>
              <p:nvPr/>
            </p:nvSpPr>
            <p:spPr bwMode="auto">
              <a:xfrm>
                <a:off x="1680" y="988"/>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endParaRPr lang="en-GB" altLang="x-none" sz="2400" b="0">
                  <a:latin typeface="Times" charset="0"/>
                </a:endParaRPr>
              </a:p>
            </p:txBody>
          </p:sp>
        </p:grpSp>
        <p:grpSp>
          <p:nvGrpSpPr>
            <p:cNvPr id="94231" name="Group 15"/>
            <p:cNvGrpSpPr>
              <a:grpSpLocks/>
            </p:cNvGrpSpPr>
            <p:nvPr/>
          </p:nvGrpSpPr>
          <p:grpSpPr bwMode="auto">
            <a:xfrm>
              <a:off x="3504" y="528"/>
              <a:ext cx="1056" cy="1488"/>
              <a:chOff x="3504" y="528"/>
              <a:chExt cx="1056" cy="1488"/>
            </a:xfrm>
          </p:grpSpPr>
          <p:sp>
            <p:nvSpPr>
              <p:cNvPr id="94232" name="Oval 16"/>
              <p:cNvSpPr>
                <a:spLocks noChangeArrowheads="1"/>
              </p:cNvSpPr>
              <p:nvPr/>
            </p:nvSpPr>
            <p:spPr bwMode="auto">
              <a:xfrm>
                <a:off x="3504" y="52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94233" name="Text Box 17"/>
              <p:cNvSpPr txBox="1">
                <a:spLocks noChangeArrowheads="1"/>
              </p:cNvSpPr>
              <p:nvPr/>
            </p:nvSpPr>
            <p:spPr bwMode="auto">
              <a:xfrm>
                <a:off x="3888" y="988"/>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endParaRPr lang="en-GB" altLang="x-none" sz="2400" b="0">
                  <a:latin typeface="Times" charset="0"/>
                </a:endParaRPr>
              </a:p>
            </p:txBody>
          </p:sp>
        </p:grpSp>
      </p:grpSp>
      <p:grpSp>
        <p:nvGrpSpPr>
          <p:cNvPr id="56348" name="Group 28"/>
          <p:cNvGrpSpPr>
            <a:grpSpLocks/>
          </p:cNvGrpSpPr>
          <p:nvPr/>
        </p:nvGrpSpPr>
        <p:grpSpPr bwMode="auto">
          <a:xfrm>
            <a:off x="1219200" y="3124200"/>
            <a:ext cx="6324600" cy="3429000"/>
            <a:chOff x="768" y="1968"/>
            <a:chExt cx="3984" cy="2160"/>
          </a:xfrm>
        </p:grpSpPr>
        <p:grpSp>
          <p:nvGrpSpPr>
            <p:cNvPr id="94221" name="Group 18"/>
            <p:cNvGrpSpPr>
              <a:grpSpLocks/>
            </p:cNvGrpSpPr>
            <p:nvPr/>
          </p:nvGrpSpPr>
          <p:grpSpPr bwMode="auto">
            <a:xfrm>
              <a:off x="2208" y="1968"/>
              <a:ext cx="1056" cy="1488"/>
              <a:chOff x="2208" y="1968"/>
              <a:chExt cx="1056" cy="1488"/>
            </a:xfrm>
          </p:grpSpPr>
          <p:sp>
            <p:nvSpPr>
              <p:cNvPr id="94228" name="Oval 19"/>
              <p:cNvSpPr>
                <a:spLocks noChangeArrowheads="1"/>
              </p:cNvSpPr>
              <p:nvPr/>
            </p:nvSpPr>
            <p:spPr bwMode="auto">
              <a:xfrm>
                <a:off x="2208" y="196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94229" name="Text Box 20"/>
              <p:cNvSpPr txBox="1">
                <a:spLocks noChangeArrowheads="1"/>
              </p:cNvSpPr>
              <p:nvPr/>
            </p:nvSpPr>
            <p:spPr bwMode="auto">
              <a:xfrm>
                <a:off x="2544" y="2496"/>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p>
            </p:txBody>
          </p:sp>
        </p:grpSp>
        <p:grpSp>
          <p:nvGrpSpPr>
            <p:cNvPr id="94222" name="Group 21"/>
            <p:cNvGrpSpPr>
              <a:grpSpLocks/>
            </p:cNvGrpSpPr>
            <p:nvPr/>
          </p:nvGrpSpPr>
          <p:grpSpPr bwMode="auto">
            <a:xfrm>
              <a:off x="768" y="2784"/>
              <a:ext cx="912" cy="1200"/>
              <a:chOff x="624" y="2640"/>
              <a:chExt cx="1056" cy="1488"/>
            </a:xfrm>
          </p:grpSpPr>
          <p:sp>
            <p:nvSpPr>
              <p:cNvPr id="94226" name="Oval 22"/>
              <p:cNvSpPr>
                <a:spLocks noChangeArrowheads="1"/>
              </p:cNvSpPr>
              <p:nvPr/>
            </p:nvSpPr>
            <p:spPr bwMode="auto">
              <a:xfrm>
                <a:off x="624" y="2640"/>
                <a:ext cx="1056" cy="1488"/>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94227" name="Text Box 23"/>
              <p:cNvSpPr txBox="1">
                <a:spLocks noChangeArrowheads="1"/>
              </p:cNvSpPr>
              <p:nvPr/>
            </p:nvSpPr>
            <p:spPr bwMode="auto">
              <a:xfrm>
                <a:off x="960" y="3148"/>
                <a:ext cx="336"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B</a:t>
                </a:r>
              </a:p>
            </p:txBody>
          </p:sp>
        </p:grpSp>
        <p:grpSp>
          <p:nvGrpSpPr>
            <p:cNvPr id="94223" name="Group 24"/>
            <p:cNvGrpSpPr>
              <a:grpSpLocks/>
            </p:cNvGrpSpPr>
            <p:nvPr/>
          </p:nvGrpSpPr>
          <p:grpSpPr bwMode="auto">
            <a:xfrm>
              <a:off x="3840" y="2304"/>
              <a:ext cx="912" cy="1824"/>
              <a:chOff x="3744" y="2496"/>
              <a:chExt cx="1056" cy="1488"/>
            </a:xfrm>
          </p:grpSpPr>
          <p:sp>
            <p:nvSpPr>
              <p:cNvPr id="94224" name="Oval 25"/>
              <p:cNvSpPr>
                <a:spLocks noChangeArrowheads="1"/>
              </p:cNvSpPr>
              <p:nvPr/>
            </p:nvSpPr>
            <p:spPr bwMode="auto">
              <a:xfrm>
                <a:off x="3744" y="2496"/>
                <a:ext cx="1056" cy="1488"/>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94225" name="Text Box 26"/>
              <p:cNvSpPr txBox="1">
                <a:spLocks noChangeArrowheads="1"/>
              </p:cNvSpPr>
              <p:nvPr/>
            </p:nvSpPr>
            <p:spPr bwMode="auto">
              <a:xfrm>
                <a:off x="4128" y="3024"/>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C</a:t>
                </a:r>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fade">
                                      <p:cBhvr>
                                        <p:cTn id="7" dur="1000"/>
                                        <p:tgtEl>
                                          <p:spTgt spid="56324"/>
                                        </p:tgtEl>
                                      </p:cBhvr>
                                    </p:animEffect>
                                    <p:anim calcmode="lin" valueType="num">
                                      <p:cBhvr>
                                        <p:cTn id="8" dur="1000" fill="hold"/>
                                        <p:tgtEl>
                                          <p:spTgt spid="56324"/>
                                        </p:tgtEl>
                                        <p:attrNameLst>
                                          <p:attrName>ppt_x</p:attrName>
                                        </p:attrNameLst>
                                      </p:cBhvr>
                                      <p:tavLst>
                                        <p:tav tm="0">
                                          <p:val>
                                            <p:strVal val="#ppt_x"/>
                                          </p:val>
                                        </p:tav>
                                        <p:tav tm="100000">
                                          <p:val>
                                            <p:strVal val="#ppt_x"/>
                                          </p:val>
                                        </p:tav>
                                      </p:tavLst>
                                    </p:anim>
                                    <p:anim calcmode="lin" valueType="num">
                                      <p:cBhvr>
                                        <p:cTn id="9" dur="1000" fill="hold"/>
                                        <p:tgtEl>
                                          <p:spTgt spid="5632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56347"/>
                                        </p:tgtEl>
                                        <p:attrNameLst>
                                          <p:attrName>style.visibility</p:attrName>
                                        </p:attrNameLst>
                                      </p:cBhvr>
                                      <p:to>
                                        <p:strVal val="visible"/>
                                      </p:to>
                                    </p:set>
                                    <p:animEffect transition="in" filter="fade">
                                      <p:cBhvr>
                                        <p:cTn id="13" dur="1000"/>
                                        <p:tgtEl>
                                          <p:spTgt spid="56347"/>
                                        </p:tgtEl>
                                      </p:cBhvr>
                                    </p:animEffect>
                                    <p:anim calcmode="lin" valueType="num">
                                      <p:cBhvr>
                                        <p:cTn id="14" dur="1000" fill="hold"/>
                                        <p:tgtEl>
                                          <p:spTgt spid="56347"/>
                                        </p:tgtEl>
                                        <p:attrNameLst>
                                          <p:attrName>ppt_x</p:attrName>
                                        </p:attrNameLst>
                                      </p:cBhvr>
                                      <p:tavLst>
                                        <p:tav tm="0">
                                          <p:val>
                                            <p:strVal val="#ppt_x"/>
                                          </p:val>
                                        </p:tav>
                                        <p:tav tm="100000">
                                          <p:val>
                                            <p:strVal val="#ppt_x"/>
                                          </p:val>
                                        </p:tav>
                                      </p:tavLst>
                                    </p:anim>
                                    <p:anim calcmode="lin" valueType="num">
                                      <p:cBhvr>
                                        <p:cTn id="15" dur="1000" fill="hold"/>
                                        <p:tgtEl>
                                          <p:spTgt spid="56347"/>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9" presetClass="entr" presetSubtype="0" decel="100000" fill="hold" grpId="0" nodeType="afterEffect">
                                  <p:stCondLst>
                                    <p:cond delay="0"/>
                                  </p:stCondLst>
                                  <p:childTnLst>
                                    <p:set>
                                      <p:cBhvr>
                                        <p:cTn id="18" dur="1" fill="hold">
                                          <p:stCondLst>
                                            <p:cond delay="0"/>
                                          </p:stCondLst>
                                        </p:cTn>
                                        <p:tgtEl>
                                          <p:spTgt spid="56322"/>
                                        </p:tgtEl>
                                        <p:attrNameLst>
                                          <p:attrName>style.visibility</p:attrName>
                                        </p:attrNameLst>
                                      </p:cBhvr>
                                      <p:to>
                                        <p:strVal val="visible"/>
                                      </p:to>
                                    </p:set>
                                    <p:anim calcmode="lin" valueType="num">
                                      <p:cBhvr>
                                        <p:cTn id="19" dur="500" fill="hold"/>
                                        <p:tgtEl>
                                          <p:spTgt spid="56322"/>
                                        </p:tgtEl>
                                        <p:attrNameLst>
                                          <p:attrName>ppt_w</p:attrName>
                                        </p:attrNameLst>
                                      </p:cBhvr>
                                      <p:tavLst>
                                        <p:tav tm="0">
                                          <p:val>
                                            <p:fltVal val="0"/>
                                          </p:val>
                                        </p:tav>
                                        <p:tav tm="100000">
                                          <p:val>
                                            <p:strVal val="#ppt_w"/>
                                          </p:val>
                                        </p:tav>
                                      </p:tavLst>
                                    </p:anim>
                                    <p:anim calcmode="lin" valueType="num">
                                      <p:cBhvr>
                                        <p:cTn id="20" dur="500" fill="hold"/>
                                        <p:tgtEl>
                                          <p:spTgt spid="56322"/>
                                        </p:tgtEl>
                                        <p:attrNameLst>
                                          <p:attrName>ppt_h</p:attrName>
                                        </p:attrNameLst>
                                      </p:cBhvr>
                                      <p:tavLst>
                                        <p:tav tm="0">
                                          <p:val>
                                            <p:fltVal val="0"/>
                                          </p:val>
                                        </p:tav>
                                        <p:tav tm="100000">
                                          <p:val>
                                            <p:strVal val="#ppt_h"/>
                                          </p:val>
                                        </p:tav>
                                      </p:tavLst>
                                    </p:anim>
                                    <p:anim calcmode="lin" valueType="num">
                                      <p:cBhvr>
                                        <p:cTn id="21" dur="500" fill="hold"/>
                                        <p:tgtEl>
                                          <p:spTgt spid="56322"/>
                                        </p:tgtEl>
                                        <p:attrNameLst>
                                          <p:attrName>style.rotation</p:attrName>
                                        </p:attrNameLst>
                                      </p:cBhvr>
                                      <p:tavLst>
                                        <p:tav tm="0">
                                          <p:val>
                                            <p:fltVal val="360"/>
                                          </p:val>
                                        </p:tav>
                                        <p:tav tm="100000">
                                          <p:val>
                                            <p:fltVal val="0"/>
                                          </p:val>
                                        </p:tav>
                                      </p:tavLst>
                                    </p:anim>
                                    <p:animEffect transition="in" filter="fade">
                                      <p:cBhvr>
                                        <p:cTn id="22" dur="500"/>
                                        <p:tgtEl>
                                          <p:spTgt spid="56322"/>
                                        </p:tgtEl>
                                      </p:cBhvr>
                                    </p:animEffect>
                                  </p:childTnLst>
                                </p:cTn>
                              </p:par>
                            </p:childTnLst>
                          </p:cTn>
                        </p:par>
                        <p:par>
                          <p:cTn id="23" fill="hold" nodeType="afterGroup">
                            <p:stCondLst>
                              <p:cond delay="2500"/>
                            </p:stCondLst>
                            <p:childTnLst>
                              <p:par>
                                <p:cTn id="24" presetID="47" presetClass="entr" presetSubtype="0" fill="hold" grpId="0" nodeType="afterEffect">
                                  <p:stCondLst>
                                    <p:cond delay="0"/>
                                  </p:stCondLst>
                                  <p:childTnLst>
                                    <p:set>
                                      <p:cBhvr>
                                        <p:cTn id="25" dur="1" fill="hold">
                                          <p:stCondLst>
                                            <p:cond delay="0"/>
                                          </p:stCondLst>
                                        </p:cTn>
                                        <p:tgtEl>
                                          <p:spTgt spid="56325"/>
                                        </p:tgtEl>
                                        <p:attrNameLst>
                                          <p:attrName>style.visibility</p:attrName>
                                        </p:attrNameLst>
                                      </p:cBhvr>
                                      <p:to>
                                        <p:strVal val="visible"/>
                                      </p:to>
                                    </p:set>
                                    <p:animEffect transition="in" filter="fade">
                                      <p:cBhvr>
                                        <p:cTn id="26" dur="1000"/>
                                        <p:tgtEl>
                                          <p:spTgt spid="56325"/>
                                        </p:tgtEl>
                                      </p:cBhvr>
                                    </p:animEffect>
                                    <p:anim calcmode="lin" valueType="num">
                                      <p:cBhvr>
                                        <p:cTn id="27" dur="1000" fill="hold"/>
                                        <p:tgtEl>
                                          <p:spTgt spid="56325"/>
                                        </p:tgtEl>
                                        <p:attrNameLst>
                                          <p:attrName>ppt_x</p:attrName>
                                        </p:attrNameLst>
                                      </p:cBhvr>
                                      <p:tavLst>
                                        <p:tav tm="0">
                                          <p:val>
                                            <p:strVal val="#ppt_x"/>
                                          </p:val>
                                        </p:tav>
                                        <p:tav tm="100000">
                                          <p:val>
                                            <p:strVal val="#ppt_x"/>
                                          </p:val>
                                        </p:tav>
                                      </p:tavLst>
                                    </p:anim>
                                    <p:anim calcmode="lin" valueType="num">
                                      <p:cBhvr>
                                        <p:cTn id="28" dur="1000" fill="hold"/>
                                        <p:tgtEl>
                                          <p:spTgt spid="56325"/>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500"/>
                            </p:stCondLst>
                            <p:childTnLst>
                              <p:par>
                                <p:cTn id="30" presetID="47" presetClass="entr" presetSubtype="0" fill="hold" nodeType="afterEffect">
                                  <p:stCondLst>
                                    <p:cond delay="0"/>
                                  </p:stCondLst>
                                  <p:childTnLst>
                                    <p:set>
                                      <p:cBhvr>
                                        <p:cTn id="31" dur="1" fill="hold">
                                          <p:stCondLst>
                                            <p:cond delay="0"/>
                                          </p:stCondLst>
                                        </p:cTn>
                                        <p:tgtEl>
                                          <p:spTgt spid="56348"/>
                                        </p:tgtEl>
                                        <p:attrNameLst>
                                          <p:attrName>style.visibility</p:attrName>
                                        </p:attrNameLst>
                                      </p:cBhvr>
                                      <p:to>
                                        <p:strVal val="visible"/>
                                      </p:to>
                                    </p:set>
                                    <p:animEffect transition="in" filter="fade">
                                      <p:cBhvr>
                                        <p:cTn id="32" dur="500"/>
                                        <p:tgtEl>
                                          <p:spTgt spid="56348"/>
                                        </p:tgtEl>
                                      </p:cBhvr>
                                    </p:animEffect>
                                    <p:anim calcmode="lin" valueType="num">
                                      <p:cBhvr>
                                        <p:cTn id="33" dur="500" fill="hold"/>
                                        <p:tgtEl>
                                          <p:spTgt spid="56348"/>
                                        </p:tgtEl>
                                        <p:attrNameLst>
                                          <p:attrName>ppt_x</p:attrName>
                                        </p:attrNameLst>
                                      </p:cBhvr>
                                      <p:tavLst>
                                        <p:tav tm="0">
                                          <p:val>
                                            <p:strVal val="#ppt_x"/>
                                          </p:val>
                                        </p:tav>
                                        <p:tav tm="100000">
                                          <p:val>
                                            <p:strVal val="#ppt_x"/>
                                          </p:val>
                                        </p:tav>
                                      </p:tavLst>
                                    </p:anim>
                                    <p:anim calcmode="lin" valueType="num">
                                      <p:cBhvr>
                                        <p:cTn id="34" dur="500" fill="hold"/>
                                        <p:tgtEl>
                                          <p:spTgt spid="56348"/>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4000"/>
                            </p:stCondLst>
                            <p:childTnLst>
                              <p:par>
                                <p:cTn id="36" presetID="47" presetClass="entr" presetSubtype="0" fill="hold" grpId="0" nodeType="afterEffect">
                                  <p:stCondLst>
                                    <p:cond delay="0"/>
                                  </p:stCondLst>
                                  <p:childTnLst>
                                    <p:set>
                                      <p:cBhvr>
                                        <p:cTn id="37" dur="1" fill="hold">
                                          <p:stCondLst>
                                            <p:cond delay="0"/>
                                          </p:stCondLst>
                                        </p:cTn>
                                        <p:tgtEl>
                                          <p:spTgt spid="56326"/>
                                        </p:tgtEl>
                                        <p:attrNameLst>
                                          <p:attrName>style.visibility</p:attrName>
                                        </p:attrNameLst>
                                      </p:cBhvr>
                                      <p:to>
                                        <p:strVal val="visible"/>
                                      </p:to>
                                    </p:set>
                                    <p:animEffect transition="in" filter="fade">
                                      <p:cBhvr>
                                        <p:cTn id="38" dur="500"/>
                                        <p:tgtEl>
                                          <p:spTgt spid="56326"/>
                                        </p:tgtEl>
                                      </p:cBhvr>
                                    </p:animEffect>
                                    <p:anim calcmode="lin" valueType="num">
                                      <p:cBhvr>
                                        <p:cTn id="39" dur="500" fill="hold"/>
                                        <p:tgtEl>
                                          <p:spTgt spid="56326"/>
                                        </p:tgtEl>
                                        <p:attrNameLst>
                                          <p:attrName>ppt_x</p:attrName>
                                        </p:attrNameLst>
                                      </p:cBhvr>
                                      <p:tavLst>
                                        <p:tav tm="0">
                                          <p:val>
                                            <p:strVal val="#ppt_x"/>
                                          </p:val>
                                        </p:tav>
                                        <p:tav tm="100000">
                                          <p:val>
                                            <p:strVal val="#ppt_x"/>
                                          </p:val>
                                        </p:tav>
                                      </p:tavLst>
                                    </p:anim>
                                    <p:anim calcmode="lin" valueType="num">
                                      <p:cBhvr>
                                        <p:cTn id="40" dur="500" fill="hold"/>
                                        <p:tgtEl>
                                          <p:spTgt spid="56326"/>
                                        </p:tgtEl>
                                        <p:attrNameLst>
                                          <p:attrName>ppt_y</p:attrName>
                                        </p:attrNameLst>
                                      </p:cBhvr>
                                      <p:tavLst>
                                        <p:tav tm="0">
                                          <p:val>
                                            <p:strVal val="#ppt_y-.1"/>
                                          </p:val>
                                        </p:tav>
                                        <p:tav tm="100000">
                                          <p:val>
                                            <p:strVal val="#ppt_y"/>
                                          </p:val>
                                        </p:tav>
                                      </p:tavLst>
                                    </p:anim>
                                  </p:childTnLst>
                                </p:cTn>
                              </p:par>
                            </p:childTnLst>
                          </p:cTn>
                        </p:par>
                        <p:par>
                          <p:cTn id="41" fill="hold" nodeType="afterGroup">
                            <p:stCondLst>
                              <p:cond delay="4500"/>
                            </p:stCondLst>
                            <p:childTnLst>
                              <p:par>
                                <p:cTn id="42" presetID="47" presetClass="entr" presetSubtype="0" fill="hold" grpId="0" nodeType="afterEffect">
                                  <p:stCondLst>
                                    <p:cond delay="0"/>
                                  </p:stCondLst>
                                  <p:childTnLst>
                                    <p:set>
                                      <p:cBhvr>
                                        <p:cTn id="43" dur="1" fill="hold">
                                          <p:stCondLst>
                                            <p:cond delay="0"/>
                                          </p:stCondLst>
                                        </p:cTn>
                                        <p:tgtEl>
                                          <p:spTgt spid="56327"/>
                                        </p:tgtEl>
                                        <p:attrNameLst>
                                          <p:attrName>style.visibility</p:attrName>
                                        </p:attrNameLst>
                                      </p:cBhvr>
                                      <p:to>
                                        <p:strVal val="visible"/>
                                      </p:to>
                                    </p:set>
                                    <p:animEffect transition="in" filter="fade">
                                      <p:cBhvr>
                                        <p:cTn id="44" dur="500"/>
                                        <p:tgtEl>
                                          <p:spTgt spid="56327"/>
                                        </p:tgtEl>
                                      </p:cBhvr>
                                    </p:animEffect>
                                    <p:anim calcmode="lin" valueType="num">
                                      <p:cBhvr>
                                        <p:cTn id="45" dur="500" fill="hold"/>
                                        <p:tgtEl>
                                          <p:spTgt spid="56327"/>
                                        </p:tgtEl>
                                        <p:attrNameLst>
                                          <p:attrName>ppt_x</p:attrName>
                                        </p:attrNameLst>
                                      </p:cBhvr>
                                      <p:tavLst>
                                        <p:tav tm="0">
                                          <p:val>
                                            <p:strVal val="#ppt_x"/>
                                          </p:val>
                                        </p:tav>
                                        <p:tav tm="100000">
                                          <p:val>
                                            <p:strVal val="#ppt_x"/>
                                          </p:val>
                                        </p:tav>
                                      </p:tavLst>
                                    </p:anim>
                                    <p:anim calcmode="lin" valueType="num">
                                      <p:cBhvr>
                                        <p:cTn id="46" dur="500" fill="hold"/>
                                        <p:tgtEl>
                                          <p:spTgt spid="56327"/>
                                        </p:tgtEl>
                                        <p:attrNameLst>
                                          <p:attrName>ppt_y</p:attrName>
                                        </p:attrNameLst>
                                      </p:cBhvr>
                                      <p:tavLst>
                                        <p:tav tm="0">
                                          <p:val>
                                            <p:strVal val="#ppt_y-.1"/>
                                          </p:val>
                                        </p:tav>
                                        <p:tav tm="100000">
                                          <p:val>
                                            <p:strVal val="#ppt_y"/>
                                          </p:val>
                                        </p:tav>
                                      </p:tavLst>
                                    </p:anim>
                                  </p:childTnLst>
                                </p:cTn>
                              </p:par>
                            </p:childTnLst>
                          </p:cTn>
                        </p:par>
                        <p:par>
                          <p:cTn id="47" fill="hold" nodeType="afterGroup">
                            <p:stCondLst>
                              <p:cond delay="5000"/>
                            </p:stCondLst>
                            <p:childTnLst>
                              <p:par>
                                <p:cTn id="48" presetID="47" presetClass="entr" presetSubtype="0" fill="hold" grpId="0" nodeType="afterEffect">
                                  <p:stCondLst>
                                    <p:cond delay="0"/>
                                  </p:stCondLst>
                                  <p:childTnLst>
                                    <p:set>
                                      <p:cBhvr>
                                        <p:cTn id="49" dur="1" fill="hold">
                                          <p:stCondLst>
                                            <p:cond delay="0"/>
                                          </p:stCondLst>
                                        </p:cTn>
                                        <p:tgtEl>
                                          <p:spTgt spid="56328"/>
                                        </p:tgtEl>
                                        <p:attrNameLst>
                                          <p:attrName>style.visibility</p:attrName>
                                        </p:attrNameLst>
                                      </p:cBhvr>
                                      <p:to>
                                        <p:strVal val="visible"/>
                                      </p:to>
                                    </p:set>
                                    <p:animEffect transition="in" filter="fade">
                                      <p:cBhvr>
                                        <p:cTn id="50" dur="500"/>
                                        <p:tgtEl>
                                          <p:spTgt spid="56328"/>
                                        </p:tgtEl>
                                      </p:cBhvr>
                                    </p:animEffect>
                                    <p:anim calcmode="lin" valueType="num">
                                      <p:cBhvr>
                                        <p:cTn id="51" dur="500" fill="hold"/>
                                        <p:tgtEl>
                                          <p:spTgt spid="56328"/>
                                        </p:tgtEl>
                                        <p:attrNameLst>
                                          <p:attrName>ppt_x</p:attrName>
                                        </p:attrNameLst>
                                      </p:cBhvr>
                                      <p:tavLst>
                                        <p:tav tm="0">
                                          <p:val>
                                            <p:strVal val="#ppt_x"/>
                                          </p:val>
                                        </p:tav>
                                        <p:tav tm="100000">
                                          <p:val>
                                            <p:strVal val="#ppt_x"/>
                                          </p:val>
                                        </p:tav>
                                      </p:tavLst>
                                    </p:anim>
                                    <p:anim calcmode="lin" valueType="num">
                                      <p:cBhvr>
                                        <p:cTn id="52" dur="500" fill="hold"/>
                                        <p:tgtEl>
                                          <p:spTgt spid="56328"/>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5500"/>
                            </p:stCondLst>
                            <p:childTnLst>
                              <p:par>
                                <p:cTn id="54" presetID="47" presetClass="entr" presetSubtype="0" fill="hold" grpId="0" nodeType="afterEffect">
                                  <p:stCondLst>
                                    <p:cond delay="0"/>
                                  </p:stCondLst>
                                  <p:childTnLst>
                                    <p:set>
                                      <p:cBhvr>
                                        <p:cTn id="55" dur="1" fill="hold">
                                          <p:stCondLst>
                                            <p:cond delay="0"/>
                                          </p:stCondLst>
                                        </p:cTn>
                                        <p:tgtEl>
                                          <p:spTgt spid="56329"/>
                                        </p:tgtEl>
                                        <p:attrNameLst>
                                          <p:attrName>style.visibility</p:attrName>
                                        </p:attrNameLst>
                                      </p:cBhvr>
                                      <p:to>
                                        <p:strVal val="visible"/>
                                      </p:to>
                                    </p:set>
                                    <p:animEffect transition="in" filter="fade">
                                      <p:cBhvr>
                                        <p:cTn id="56" dur="500"/>
                                        <p:tgtEl>
                                          <p:spTgt spid="56329"/>
                                        </p:tgtEl>
                                      </p:cBhvr>
                                    </p:animEffect>
                                    <p:anim calcmode="lin" valueType="num">
                                      <p:cBhvr>
                                        <p:cTn id="57" dur="500" fill="hold"/>
                                        <p:tgtEl>
                                          <p:spTgt spid="56329"/>
                                        </p:tgtEl>
                                        <p:attrNameLst>
                                          <p:attrName>ppt_x</p:attrName>
                                        </p:attrNameLst>
                                      </p:cBhvr>
                                      <p:tavLst>
                                        <p:tav tm="0">
                                          <p:val>
                                            <p:strVal val="#ppt_x"/>
                                          </p:val>
                                        </p:tav>
                                        <p:tav tm="100000">
                                          <p:val>
                                            <p:strVal val="#ppt_x"/>
                                          </p:val>
                                        </p:tav>
                                      </p:tavLst>
                                    </p:anim>
                                    <p:anim calcmode="lin" valueType="num">
                                      <p:cBhvr>
                                        <p:cTn id="58" dur="500" fill="hold"/>
                                        <p:tgtEl>
                                          <p:spTgt spid="56329"/>
                                        </p:tgtEl>
                                        <p:attrNameLst>
                                          <p:attrName>ppt_y</p:attrName>
                                        </p:attrNameLst>
                                      </p:cBhvr>
                                      <p:tavLst>
                                        <p:tav tm="0">
                                          <p:val>
                                            <p:strVal val="#ppt_y-.1"/>
                                          </p:val>
                                        </p:tav>
                                        <p:tav tm="100000">
                                          <p:val>
                                            <p:strVal val="#ppt_y"/>
                                          </p:val>
                                        </p:tav>
                                      </p:tavLst>
                                    </p:anim>
                                  </p:childTnLst>
                                </p:cTn>
                              </p:par>
                            </p:childTnLst>
                          </p:cTn>
                        </p:par>
                        <p:par>
                          <p:cTn id="59" fill="hold" nodeType="afterGroup">
                            <p:stCondLst>
                              <p:cond delay="6000"/>
                            </p:stCondLst>
                            <p:childTnLst>
                              <p:par>
                                <p:cTn id="60" presetID="47" presetClass="entr" presetSubtype="0" fill="hold" grpId="0" nodeType="afterEffect">
                                  <p:stCondLst>
                                    <p:cond delay="0"/>
                                  </p:stCondLst>
                                  <p:childTnLst>
                                    <p:set>
                                      <p:cBhvr>
                                        <p:cTn id="61" dur="1" fill="hold">
                                          <p:stCondLst>
                                            <p:cond delay="0"/>
                                          </p:stCondLst>
                                        </p:cTn>
                                        <p:tgtEl>
                                          <p:spTgt spid="56330"/>
                                        </p:tgtEl>
                                        <p:attrNameLst>
                                          <p:attrName>style.visibility</p:attrName>
                                        </p:attrNameLst>
                                      </p:cBhvr>
                                      <p:to>
                                        <p:strVal val="visible"/>
                                      </p:to>
                                    </p:set>
                                    <p:animEffect transition="in" filter="fade">
                                      <p:cBhvr>
                                        <p:cTn id="62" dur="500"/>
                                        <p:tgtEl>
                                          <p:spTgt spid="56330"/>
                                        </p:tgtEl>
                                      </p:cBhvr>
                                    </p:animEffect>
                                    <p:anim calcmode="lin" valueType="num">
                                      <p:cBhvr>
                                        <p:cTn id="63" dur="500" fill="hold"/>
                                        <p:tgtEl>
                                          <p:spTgt spid="56330"/>
                                        </p:tgtEl>
                                        <p:attrNameLst>
                                          <p:attrName>ppt_x</p:attrName>
                                        </p:attrNameLst>
                                      </p:cBhvr>
                                      <p:tavLst>
                                        <p:tav tm="0">
                                          <p:val>
                                            <p:strVal val="#ppt_x"/>
                                          </p:val>
                                        </p:tav>
                                        <p:tav tm="100000">
                                          <p:val>
                                            <p:strVal val="#ppt_x"/>
                                          </p:val>
                                        </p:tav>
                                      </p:tavLst>
                                    </p:anim>
                                    <p:anim calcmode="lin" valueType="num">
                                      <p:cBhvr>
                                        <p:cTn id="64" dur="500" fill="hold"/>
                                        <p:tgtEl>
                                          <p:spTgt spid="56330"/>
                                        </p:tgtEl>
                                        <p:attrNameLst>
                                          <p:attrName>ppt_y</p:attrName>
                                        </p:attrNameLst>
                                      </p:cBhvr>
                                      <p:tavLst>
                                        <p:tav tm="0">
                                          <p:val>
                                            <p:strVal val="#ppt_y-.1"/>
                                          </p:val>
                                        </p:tav>
                                        <p:tav tm="100000">
                                          <p:val>
                                            <p:strVal val="#ppt_y"/>
                                          </p:val>
                                        </p:tav>
                                      </p:tavLst>
                                    </p:anim>
                                  </p:childTnLst>
                                </p:cTn>
                              </p:par>
                            </p:childTnLst>
                          </p:cTn>
                        </p:par>
                        <p:par>
                          <p:cTn id="65" fill="hold" nodeType="afterGroup">
                            <p:stCondLst>
                              <p:cond delay="6500"/>
                            </p:stCondLst>
                            <p:childTnLst>
                              <p:par>
                                <p:cTn id="66" presetID="47" presetClass="entr" presetSubtype="0" fill="hold" grpId="0" nodeType="afterEffect">
                                  <p:stCondLst>
                                    <p:cond delay="0"/>
                                  </p:stCondLst>
                                  <p:childTnLst>
                                    <p:set>
                                      <p:cBhvr>
                                        <p:cTn id="67" dur="1" fill="hold">
                                          <p:stCondLst>
                                            <p:cond delay="0"/>
                                          </p:stCondLst>
                                        </p:cTn>
                                        <p:tgtEl>
                                          <p:spTgt spid="56331"/>
                                        </p:tgtEl>
                                        <p:attrNameLst>
                                          <p:attrName>style.visibility</p:attrName>
                                        </p:attrNameLst>
                                      </p:cBhvr>
                                      <p:to>
                                        <p:strVal val="visible"/>
                                      </p:to>
                                    </p:set>
                                    <p:animEffect transition="in" filter="fade">
                                      <p:cBhvr>
                                        <p:cTn id="68" dur="500"/>
                                        <p:tgtEl>
                                          <p:spTgt spid="56331"/>
                                        </p:tgtEl>
                                      </p:cBhvr>
                                    </p:animEffect>
                                    <p:anim calcmode="lin" valueType="num">
                                      <p:cBhvr>
                                        <p:cTn id="69" dur="500" fill="hold"/>
                                        <p:tgtEl>
                                          <p:spTgt spid="56331"/>
                                        </p:tgtEl>
                                        <p:attrNameLst>
                                          <p:attrName>ppt_x</p:attrName>
                                        </p:attrNameLst>
                                      </p:cBhvr>
                                      <p:tavLst>
                                        <p:tav tm="0">
                                          <p:val>
                                            <p:strVal val="#ppt_x"/>
                                          </p:val>
                                        </p:tav>
                                        <p:tav tm="100000">
                                          <p:val>
                                            <p:strVal val="#ppt_x"/>
                                          </p:val>
                                        </p:tav>
                                      </p:tavLst>
                                    </p:anim>
                                    <p:anim calcmode="lin" valueType="num">
                                      <p:cBhvr>
                                        <p:cTn id="70" dur="500" fill="hold"/>
                                        <p:tgtEl>
                                          <p:spTgt spid="563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animBg="1"/>
      <p:bldP spid="56324" grpId="0"/>
      <p:bldP spid="56325" grpId="0"/>
      <p:bldP spid="56326" grpId="0" animBg="1"/>
      <p:bldP spid="56327" grpId="0" animBg="1"/>
      <p:bldP spid="56328" grpId="0" animBg="1"/>
      <p:bldP spid="56329" grpId="0" animBg="1"/>
      <p:bldP spid="56330" grpId="0" animBg="1"/>
      <p:bldP spid="563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 Box 2"/>
          <p:cNvSpPr txBox="1">
            <a:spLocks noChangeArrowheads="1"/>
          </p:cNvSpPr>
          <p:nvPr/>
        </p:nvSpPr>
        <p:spPr bwMode="auto">
          <a:xfrm>
            <a:off x="1547664" y="1124744"/>
            <a:ext cx="6192688" cy="5232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Expansion</a:t>
            </a:r>
            <a:r>
              <a:rPr lang="en-GB" altLang="x-none" sz="2800">
                <a:latin typeface="Times" charset="0"/>
              </a:rPr>
              <a:t>, </a:t>
            </a:r>
            <a:r>
              <a:rPr lang="en-GB" altLang="x-none" sz="2800">
                <a:solidFill>
                  <a:srgbClr val="0000FF"/>
                </a:solidFill>
                <a:latin typeface="Times" charset="0"/>
              </a:rPr>
              <a:t>Exchange</a:t>
            </a:r>
            <a:r>
              <a:rPr lang="en-GB" altLang="x-none" sz="2800">
                <a:latin typeface="Times" charset="0"/>
              </a:rPr>
              <a:t> and </a:t>
            </a:r>
            <a:r>
              <a:rPr lang="en-GB" altLang="x-none" sz="2800">
                <a:solidFill>
                  <a:srgbClr val="800080"/>
                </a:solidFill>
                <a:latin typeface="Times" charset="0"/>
              </a:rPr>
              <a:t>Reduction</a:t>
            </a:r>
            <a:r>
              <a:rPr lang="en-GB" altLang="x-none" sz="2800">
                <a:latin typeface="Times" charset="0"/>
              </a:rPr>
              <a:t>.</a:t>
            </a:r>
            <a:endParaRPr lang="en-GB" altLang="x-none" sz="2400" b="0">
              <a:latin typeface="Times" charset="0"/>
            </a:endParaRPr>
          </a:p>
        </p:txBody>
      </p:sp>
      <p:sp>
        <p:nvSpPr>
          <p:cNvPr id="96258" name="Text Box 3"/>
          <p:cNvSpPr txBox="1">
            <a:spLocks noChangeArrowheads="1"/>
          </p:cNvSpPr>
          <p:nvPr/>
        </p:nvSpPr>
        <p:spPr bwMode="auto">
          <a:xfrm>
            <a:off x="0" y="76200"/>
            <a:ext cx="9144000" cy="78175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lnSpc>
                <a:spcPct val="80000"/>
              </a:lnSpc>
              <a:spcBef>
                <a:spcPct val="50000"/>
              </a:spcBef>
              <a:buFontTx/>
              <a:buNone/>
            </a:pPr>
            <a:r>
              <a:rPr lang="en-GB" altLang="x-none" sz="2800">
                <a:solidFill>
                  <a:srgbClr val="0717FF"/>
                </a:solidFill>
                <a:latin typeface="Helvetica" charset="0"/>
              </a:rPr>
              <a:t>Large-scale comparative analyses of proteomes revealed significant evolutionary processes:</a:t>
            </a:r>
            <a:endParaRPr lang="en-GB" altLang="x-none" sz="2800">
              <a:latin typeface="Helvetica" charset="0"/>
            </a:endParaRPr>
          </a:p>
        </p:txBody>
      </p:sp>
      <p:grpSp>
        <p:nvGrpSpPr>
          <p:cNvPr id="6" name="Group 4"/>
          <p:cNvGrpSpPr>
            <a:grpSpLocks/>
          </p:cNvGrpSpPr>
          <p:nvPr/>
        </p:nvGrpSpPr>
        <p:grpSpPr bwMode="auto">
          <a:xfrm>
            <a:off x="990600" y="1905000"/>
            <a:ext cx="7162800" cy="4267200"/>
            <a:chOff x="624" y="1200"/>
            <a:chExt cx="4512" cy="2688"/>
          </a:xfrm>
        </p:grpSpPr>
        <p:sp>
          <p:nvSpPr>
            <p:cNvPr id="96282" name="Line 5"/>
            <p:cNvSpPr>
              <a:spLocks noChangeShapeType="1"/>
            </p:cNvSpPr>
            <p:nvPr/>
          </p:nvSpPr>
          <p:spPr bwMode="auto">
            <a:xfrm>
              <a:off x="2880" y="2160"/>
              <a:ext cx="0" cy="816"/>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96283" name="Group 6"/>
            <p:cNvGrpSpPr>
              <a:grpSpLocks/>
            </p:cNvGrpSpPr>
            <p:nvPr/>
          </p:nvGrpSpPr>
          <p:grpSpPr bwMode="auto">
            <a:xfrm>
              <a:off x="624" y="1200"/>
              <a:ext cx="4512" cy="2688"/>
              <a:chOff x="624" y="1200"/>
              <a:chExt cx="4512" cy="2688"/>
            </a:xfrm>
          </p:grpSpPr>
          <p:sp>
            <p:nvSpPr>
              <p:cNvPr id="96284" name="Text Box 7"/>
              <p:cNvSpPr txBox="1">
                <a:spLocks noChangeArrowheads="1"/>
              </p:cNvSpPr>
              <p:nvPr/>
            </p:nvSpPr>
            <p:spPr bwMode="auto">
              <a:xfrm>
                <a:off x="2448" y="1824"/>
                <a:ext cx="960" cy="30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latin typeface="Times" charset="0"/>
                  </a:rPr>
                  <a:t>Ancestor</a:t>
                </a:r>
                <a:endParaRPr lang="en-GB" altLang="x-none" sz="2400" b="0">
                  <a:latin typeface="Times" charset="0"/>
                </a:endParaRPr>
              </a:p>
            </p:txBody>
          </p:sp>
          <p:sp>
            <p:nvSpPr>
              <p:cNvPr id="96285" name="Text Box 8"/>
              <p:cNvSpPr txBox="1">
                <a:spLocks noChangeArrowheads="1"/>
              </p:cNvSpPr>
              <p:nvPr/>
            </p:nvSpPr>
            <p:spPr bwMode="auto">
              <a:xfrm>
                <a:off x="2208" y="3102"/>
                <a:ext cx="1440" cy="30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latin typeface="Times" charset="0"/>
                  </a:rPr>
                  <a:t>species genome</a:t>
                </a:r>
                <a:endParaRPr lang="en-GB" altLang="x-none" sz="2400" b="0">
                  <a:latin typeface="Times" charset="0"/>
                </a:endParaRPr>
              </a:p>
            </p:txBody>
          </p:sp>
          <p:sp>
            <p:nvSpPr>
              <p:cNvPr id="96286" name="Text Box 9"/>
              <p:cNvSpPr txBox="1">
                <a:spLocks noChangeArrowheads="1"/>
              </p:cNvSpPr>
              <p:nvPr/>
            </p:nvSpPr>
            <p:spPr bwMode="auto">
              <a:xfrm>
                <a:off x="1104" y="1200"/>
                <a:ext cx="35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00FF"/>
                    </a:solidFill>
                    <a:latin typeface="Times" charset="0"/>
                  </a:rPr>
                  <a:t>Evolutionary processes include</a:t>
                </a:r>
              </a:p>
            </p:txBody>
          </p:sp>
          <p:sp>
            <p:nvSpPr>
              <p:cNvPr id="96287" name="Text Box 10"/>
              <p:cNvSpPr txBox="1">
                <a:spLocks noChangeArrowheads="1"/>
              </p:cNvSpPr>
              <p:nvPr/>
            </p:nvSpPr>
            <p:spPr bwMode="auto">
              <a:xfrm>
                <a:off x="2928" y="2256"/>
                <a:ext cx="13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FF00"/>
                    </a:solidFill>
                    <a:latin typeface="Times" charset="0"/>
                  </a:rPr>
                  <a:t>Phylogeny*</a:t>
                </a:r>
                <a:endParaRPr lang="en-GB" altLang="x-none" sz="2400" b="0">
                  <a:latin typeface="Times" charset="0"/>
                </a:endParaRPr>
              </a:p>
            </p:txBody>
          </p:sp>
          <p:sp>
            <p:nvSpPr>
              <p:cNvPr id="96288" name="Line 11"/>
              <p:cNvSpPr>
                <a:spLocks noChangeShapeType="1"/>
              </p:cNvSpPr>
              <p:nvPr/>
            </p:nvSpPr>
            <p:spPr bwMode="auto">
              <a:xfrm>
                <a:off x="624" y="1200"/>
                <a:ext cx="45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96289" name="Line 12"/>
              <p:cNvSpPr>
                <a:spLocks noChangeShapeType="1"/>
              </p:cNvSpPr>
              <p:nvPr/>
            </p:nvSpPr>
            <p:spPr bwMode="auto">
              <a:xfrm>
                <a:off x="624" y="1200"/>
                <a:ext cx="0" cy="26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96290" name="Line 13"/>
              <p:cNvSpPr>
                <a:spLocks noChangeShapeType="1"/>
              </p:cNvSpPr>
              <p:nvPr/>
            </p:nvSpPr>
            <p:spPr bwMode="auto">
              <a:xfrm>
                <a:off x="624" y="3888"/>
                <a:ext cx="45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96291" name="Line 14"/>
              <p:cNvSpPr>
                <a:spLocks noChangeShapeType="1"/>
              </p:cNvSpPr>
              <p:nvPr/>
            </p:nvSpPr>
            <p:spPr bwMode="auto">
              <a:xfrm>
                <a:off x="5136" y="1200"/>
                <a:ext cx="0" cy="26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17" name="Group 15"/>
          <p:cNvGrpSpPr>
            <a:grpSpLocks/>
          </p:cNvGrpSpPr>
          <p:nvPr/>
        </p:nvGrpSpPr>
        <p:grpSpPr bwMode="auto">
          <a:xfrm>
            <a:off x="5486399" y="5334002"/>
            <a:ext cx="2895599" cy="1382713"/>
            <a:chOff x="3456" y="3360"/>
            <a:chExt cx="1728" cy="871"/>
          </a:xfrm>
        </p:grpSpPr>
        <p:sp>
          <p:nvSpPr>
            <p:cNvPr id="96279" name="Text Box 16"/>
            <p:cNvSpPr txBox="1">
              <a:spLocks noChangeArrowheads="1"/>
            </p:cNvSpPr>
            <p:nvPr/>
          </p:nvSpPr>
          <p:spPr bwMode="auto">
            <a:xfrm>
              <a:off x="3456" y="3648"/>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990099"/>
                  </a:solidFill>
                  <a:latin typeface="Times" charset="0"/>
                </a:rPr>
                <a:t>loss</a:t>
              </a:r>
              <a:endParaRPr lang="en-GB" altLang="x-none" sz="2400" b="0">
                <a:latin typeface="Times" charset="0"/>
              </a:endParaRPr>
            </a:p>
          </p:txBody>
        </p:sp>
        <p:sp>
          <p:nvSpPr>
            <p:cNvPr id="96280" name="Line 17"/>
            <p:cNvSpPr>
              <a:spLocks noChangeShapeType="1"/>
            </p:cNvSpPr>
            <p:nvPr/>
          </p:nvSpPr>
          <p:spPr bwMode="auto">
            <a:xfrm>
              <a:off x="3504" y="3360"/>
              <a:ext cx="96" cy="336"/>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96281" name="Text Box 18"/>
            <p:cNvSpPr txBox="1">
              <a:spLocks noChangeArrowheads="1"/>
            </p:cNvSpPr>
            <p:nvPr/>
          </p:nvSpPr>
          <p:spPr bwMode="auto">
            <a:xfrm>
              <a:off x="3833" y="3552"/>
              <a:ext cx="1351"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800080"/>
                  </a:solidFill>
                  <a:latin typeface="Times" charset="0"/>
                </a:rPr>
                <a:t>Reduction*</a:t>
              </a:r>
              <a:endParaRPr lang="en-GB" altLang="x-none" sz="2800">
                <a:solidFill>
                  <a:srgbClr val="800080"/>
                </a:solidFill>
                <a:latin typeface="Times" charset="0"/>
              </a:endParaRPr>
            </a:p>
          </p:txBody>
        </p:sp>
      </p:grpSp>
      <p:sp>
        <p:nvSpPr>
          <p:cNvPr id="21" name="Text Box 19"/>
          <p:cNvSpPr txBox="1">
            <a:spLocks noChangeArrowheads="1"/>
          </p:cNvSpPr>
          <p:nvPr/>
        </p:nvSpPr>
        <p:spPr bwMode="auto">
          <a:xfrm>
            <a:off x="3124200" y="57150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669900"/>
                </a:solidFill>
                <a:latin typeface="Times" charset="0"/>
              </a:rPr>
              <a:t>Rearrangements*</a:t>
            </a:r>
            <a:endParaRPr lang="en-GB" altLang="x-none" sz="1200" b="0">
              <a:latin typeface="Times" charset="0"/>
            </a:endParaRPr>
          </a:p>
        </p:txBody>
      </p:sp>
      <p:grpSp>
        <p:nvGrpSpPr>
          <p:cNvPr id="22" name="Group 20"/>
          <p:cNvGrpSpPr>
            <a:grpSpLocks/>
          </p:cNvGrpSpPr>
          <p:nvPr/>
        </p:nvGrpSpPr>
        <p:grpSpPr bwMode="auto">
          <a:xfrm>
            <a:off x="1143000" y="4724400"/>
            <a:ext cx="7010400" cy="1417638"/>
            <a:chOff x="720" y="2976"/>
            <a:chExt cx="4416" cy="893"/>
          </a:xfrm>
        </p:grpSpPr>
        <p:grpSp>
          <p:nvGrpSpPr>
            <p:cNvPr id="96272" name="Group 21"/>
            <p:cNvGrpSpPr>
              <a:grpSpLocks/>
            </p:cNvGrpSpPr>
            <p:nvPr/>
          </p:nvGrpSpPr>
          <p:grpSpPr bwMode="auto">
            <a:xfrm>
              <a:off x="720" y="2976"/>
              <a:ext cx="4416" cy="893"/>
              <a:chOff x="720" y="2976"/>
              <a:chExt cx="4416" cy="893"/>
            </a:xfrm>
          </p:grpSpPr>
          <p:sp>
            <p:nvSpPr>
              <p:cNvPr id="96274" name="Line 22"/>
              <p:cNvSpPr>
                <a:spLocks noChangeShapeType="1"/>
              </p:cNvSpPr>
              <p:nvPr/>
            </p:nvSpPr>
            <p:spPr bwMode="auto">
              <a:xfrm>
                <a:off x="1440" y="3264"/>
                <a:ext cx="768"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96275" name="Line 23"/>
              <p:cNvSpPr>
                <a:spLocks noChangeShapeType="1"/>
              </p:cNvSpPr>
              <p:nvPr/>
            </p:nvSpPr>
            <p:spPr bwMode="auto">
              <a:xfrm flipH="1">
                <a:off x="3600" y="3264"/>
                <a:ext cx="768"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96276" name="Text Box 24"/>
              <p:cNvSpPr txBox="1">
                <a:spLocks noChangeArrowheads="1"/>
              </p:cNvSpPr>
              <p:nvPr/>
            </p:nvSpPr>
            <p:spPr bwMode="auto">
              <a:xfrm>
                <a:off x="720" y="2976"/>
                <a:ext cx="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HGT</a:t>
                </a:r>
              </a:p>
            </p:txBody>
          </p:sp>
          <p:sp>
            <p:nvSpPr>
              <p:cNvPr id="96277" name="Text Box 25"/>
              <p:cNvSpPr txBox="1">
                <a:spLocks noChangeArrowheads="1"/>
              </p:cNvSpPr>
              <p:nvPr/>
            </p:nvSpPr>
            <p:spPr bwMode="auto">
              <a:xfrm>
                <a:off x="4512" y="3120"/>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HGT</a:t>
                </a:r>
                <a:endParaRPr lang="en-GB" altLang="x-none" sz="2400">
                  <a:solidFill>
                    <a:srgbClr val="FF0000"/>
                  </a:solidFill>
                  <a:latin typeface="Times" charset="0"/>
                </a:endParaRPr>
              </a:p>
            </p:txBody>
          </p:sp>
          <p:sp>
            <p:nvSpPr>
              <p:cNvPr id="96278" name="Text Box 26"/>
              <p:cNvSpPr txBox="1">
                <a:spLocks noChangeArrowheads="1"/>
              </p:cNvSpPr>
              <p:nvPr/>
            </p:nvSpPr>
            <p:spPr bwMode="auto">
              <a:xfrm>
                <a:off x="768" y="3504"/>
                <a:ext cx="13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00FF"/>
                    </a:solidFill>
                    <a:latin typeface="Times" charset="0"/>
                  </a:rPr>
                  <a:t>Exchange*</a:t>
                </a:r>
                <a:endParaRPr lang="en-GB" altLang="x-none" sz="2800">
                  <a:solidFill>
                    <a:srgbClr val="0000FF"/>
                  </a:solidFill>
                  <a:latin typeface="Times" charset="0"/>
                </a:endParaRPr>
              </a:p>
            </p:txBody>
          </p:sp>
        </p:grpSp>
        <p:sp>
          <p:nvSpPr>
            <p:cNvPr id="96273" name="Text Box 27"/>
            <p:cNvSpPr txBox="1">
              <a:spLocks noChangeArrowheads="1"/>
            </p:cNvSpPr>
            <p:nvPr/>
          </p:nvSpPr>
          <p:spPr bwMode="auto">
            <a:xfrm>
              <a:off x="720" y="3264"/>
              <a:ext cx="13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717FF"/>
                  </a:solidFill>
                </a:rPr>
                <a:t>introgression</a:t>
              </a:r>
              <a:endParaRPr lang="en-GB" altLang="x-none" sz="2400" b="0"/>
            </a:p>
          </p:txBody>
        </p:sp>
      </p:grpSp>
      <p:sp>
        <p:nvSpPr>
          <p:cNvPr id="96263" name="Text Box 28"/>
          <p:cNvSpPr txBox="1">
            <a:spLocks noChangeArrowheads="1"/>
          </p:cNvSpPr>
          <p:nvPr/>
        </p:nvSpPr>
        <p:spPr bwMode="auto">
          <a:xfrm>
            <a:off x="2590800" y="42672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GB" altLang="x-none" sz="2400" b="0"/>
          </a:p>
        </p:txBody>
      </p:sp>
      <p:grpSp>
        <p:nvGrpSpPr>
          <p:cNvPr id="31" name="Group 29"/>
          <p:cNvGrpSpPr>
            <a:grpSpLocks/>
          </p:cNvGrpSpPr>
          <p:nvPr/>
        </p:nvGrpSpPr>
        <p:grpSpPr bwMode="auto">
          <a:xfrm>
            <a:off x="1066800" y="2819400"/>
            <a:ext cx="7010400" cy="2286000"/>
            <a:chOff x="672" y="1776"/>
            <a:chExt cx="4416" cy="1440"/>
          </a:xfrm>
        </p:grpSpPr>
        <p:sp>
          <p:nvSpPr>
            <p:cNvPr id="96265" name="Text Box 30"/>
            <p:cNvSpPr txBox="1">
              <a:spLocks noChangeArrowheads="1"/>
            </p:cNvSpPr>
            <p:nvPr/>
          </p:nvSpPr>
          <p:spPr bwMode="auto">
            <a:xfrm>
              <a:off x="768" y="2112"/>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duplication</a:t>
              </a:r>
            </a:p>
          </p:txBody>
        </p:sp>
        <p:sp>
          <p:nvSpPr>
            <p:cNvPr id="96266" name="Text Box 31"/>
            <p:cNvSpPr txBox="1">
              <a:spLocks noChangeArrowheads="1"/>
            </p:cNvSpPr>
            <p:nvPr/>
          </p:nvSpPr>
          <p:spPr bwMode="auto">
            <a:xfrm>
              <a:off x="4320" y="259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genesis</a:t>
              </a:r>
            </a:p>
          </p:txBody>
        </p:sp>
        <p:sp>
          <p:nvSpPr>
            <p:cNvPr id="96267" name="Line 32"/>
            <p:cNvSpPr>
              <a:spLocks noChangeShapeType="1"/>
            </p:cNvSpPr>
            <p:nvPr/>
          </p:nvSpPr>
          <p:spPr bwMode="auto">
            <a:xfrm>
              <a:off x="1632" y="2832"/>
              <a:ext cx="816"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96268" name="Line 33"/>
            <p:cNvSpPr>
              <a:spLocks noChangeShapeType="1"/>
            </p:cNvSpPr>
            <p:nvPr/>
          </p:nvSpPr>
          <p:spPr bwMode="auto">
            <a:xfrm flipH="1">
              <a:off x="3552" y="2784"/>
              <a:ext cx="768" cy="43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96269" name="Text Box 34"/>
            <p:cNvSpPr txBox="1">
              <a:spLocks noChangeArrowheads="1"/>
            </p:cNvSpPr>
            <p:nvPr/>
          </p:nvSpPr>
          <p:spPr bwMode="auto">
            <a:xfrm>
              <a:off x="672" y="1776"/>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latin typeface="Times" charset="0"/>
                </a:rPr>
                <a:t>Expansion*</a:t>
              </a:r>
              <a:endParaRPr lang="en-GB" altLang="x-none" sz="2800">
                <a:solidFill>
                  <a:srgbClr val="FF0000"/>
                </a:solidFill>
                <a:latin typeface="Times" charset="0"/>
              </a:endParaRPr>
            </a:p>
          </p:txBody>
        </p:sp>
        <p:sp>
          <p:nvSpPr>
            <p:cNvPr id="96270" name="Text Box 35"/>
            <p:cNvSpPr txBox="1">
              <a:spLocks noChangeArrowheads="1"/>
            </p:cNvSpPr>
            <p:nvPr/>
          </p:nvSpPr>
          <p:spPr bwMode="auto">
            <a:xfrm>
              <a:off x="720" y="2544"/>
              <a:ext cx="17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B0817"/>
                  </a:solidFill>
                  <a:latin typeface="Helvetica" charset="0"/>
                </a:rPr>
                <a:t>Whole Genome Dup.</a:t>
              </a:r>
              <a:endParaRPr lang="en-GB" altLang="x-none" sz="2000">
                <a:latin typeface="Helvetica" charset="0"/>
              </a:endParaRPr>
            </a:p>
          </p:txBody>
        </p:sp>
        <p:sp>
          <p:nvSpPr>
            <p:cNvPr id="96271" name="Text Box 36"/>
            <p:cNvSpPr txBox="1">
              <a:spLocks noChangeArrowheads="1"/>
            </p:cNvSpPr>
            <p:nvPr/>
          </p:nvSpPr>
          <p:spPr bwMode="auto">
            <a:xfrm>
              <a:off x="720" y="2352"/>
              <a:ext cx="134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B0817"/>
                  </a:solidFill>
                  <a:latin typeface="Helvetica" charset="0"/>
                </a:rPr>
                <a:t>segmental dup.</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47"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47"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par>
                          <p:cTn id="21" fill="hold" nodeType="afterGroup">
                            <p:stCondLst>
                              <p:cond delay="2500"/>
                            </p:stCondLst>
                            <p:childTnLst>
                              <p:par>
                                <p:cTn id="22" presetID="47"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par>
                          <p:cTn id="27" fill="hold" nodeType="afterGroup">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1000"/>
                                        <p:tgtEl>
                                          <p:spTgt spid="21"/>
                                        </p:tgtEl>
                                      </p:cBhvr>
                                    </p:animEffect>
                                    <p:anim calcmode="lin" valueType="num">
                                      <p:cBhvr>
                                        <p:cTn id="31" dur="1000" fill="hold"/>
                                        <p:tgtEl>
                                          <p:spTgt spid="21"/>
                                        </p:tgtEl>
                                        <p:attrNameLst>
                                          <p:attrName>ppt_x</p:attrName>
                                        </p:attrNameLst>
                                      </p:cBhvr>
                                      <p:tavLst>
                                        <p:tav tm="0">
                                          <p:val>
                                            <p:strVal val="#ppt_x"/>
                                          </p:val>
                                        </p:tav>
                                        <p:tav tm="100000">
                                          <p:val>
                                            <p:strVal val="#ppt_x"/>
                                          </p:val>
                                        </p:tav>
                                      </p:tavLst>
                                    </p:anim>
                                    <p:anim calcmode="lin" valueType="num">
                                      <p:cBhvr>
                                        <p:cTn id="3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Line 2"/>
          <p:cNvSpPr>
            <a:spLocks noChangeShapeType="1"/>
          </p:cNvSpPr>
          <p:nvPr/>
        </p:nvSpPr>
        <p:spPr bwMode="auto">
          <a:xfrm>
            <a:off x="5181600" y="2176463"/>
            <a:ext cx="1066800" cy="0"/>
          </a:xfrm>
          <a:prstGeom prst="line">
            <a:avLst/>
          </a:prstGeom>
          <a:noFill/>
          <a:ln w="5715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57347" name="Text Box 3"/>
          <p:cNvSpPr txBox="1">
            <a:spLocks noChangeArrowheads="1"/>
          </p:cNvSpPr>
          <p:nvPr/>
        </p:nvSpPr>
        <p:spPr bwMode="auto">
          <a:xfrm>
            <a:off x="0" y="1338263"/>
            <a:ext cx="3352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Helvetica" charset="0"/>
              </a:rPr>
              <a:t>Intra-species Comparisons</a:t>
            </a:r>
            <a:endParaRPr lang="en-GB" altLang="x-none" sz="2400" b="0">
              <a:latin typeface="Times" charset="0"/>
            </a:endParaRPr>
          </a:p>
        </p:txBody>
      </p:sp>
      <p:grpSp>
        <p:nvGrpSpPr>
          <p:cNvPr id="57356" name="Group 12"/>
          <p:cNvGrpSpPr>
            <a:grpSpLocks/>
          </p:cNvGrpSpPr>
          <p:nvPr/>
        </p:nvGrpSpPr>
        <p:grpSpPr bwMode="auto">
          <a:xfrm>
            <a:off x="3276600" y="1033463"/>
            <a:ext cx="5105400" cy="2362200"/>
            <a:chOff x="2064" y="651"/>
            <a:chExt cx="3216" cy="1488"/>
          </a:xfrm>
        </p:grpSpPr>
        <p:grpSp>
          <p:nvGrpSpPr>
            <p:cNvPr id="97287" name="Group 4"/>
            <p:cNvGrpSpPr>
              <a:grpSpLocks/>
            </p:cNvGrpSpPr>
            <p:nvPr/>
          </p:nvGrpSpPr>
          <p:grpSpPr bwMode="auto">
            <a:xfrm>
              <a:off x="2064" y="651"/>
              <a:ext cx="1056" cy="1488"/>
              <a:chOff x="1344" y="528"/>
              <a:chExt cx="1056" cy="1488"/>
            </a:xfrm>
          </p:grpSpPr>
          <p:sp>
            <p:nvSpPr>
              <p:cNvPr id="97291" name="Oval 5"/>
              <p:cNvSpPr>
                <a:spLocks noChangeArrowheads="1"/>
              </p:cNvSpPr>
              <p:nvPr/>
            </p:nvSpPr>
            <p:spPr bwMode="auto">
              <a:xfrm>
                <a:off x="1344" y="52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97292" name="Text Box 6"/>
              <p:cNvSpPr txBox="1">
                <a:spLocks noChangeArrowheads="1"/>
              </p:cNvSpPr>
              <p:nvPr/>
            </p:nvSpPr>
            <p:spPr bwMode="auto">
              <a:xfrm>
                <a:off x="1680" y="988"/>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endParaRPr lang="en-GB" altLang="x-none" sz="2400" b="0">
                  <a:latin typeface="Times" charset="0"/>
                </a:endParaRPr>
              </a:p>
            </p:txBody>
          </p:sp>
        </p:grpSp>
        <p:grpSp>
          <p:nvGrpSpPr>
            <p:cNvPr id="97288" name="Group 7"/>
            <p:cNvGrpSpPr>
              <a:grpSpLocks/>
            </p:cNvGrpSpPr>
            <p:nvPr/>
          </p:nvGrpSpPr>
          <p:grpSpPr bwMode="auto">
            <a:xfrm>
              <a:off x="4224" y="651"/>
              <a:ext cx="1056" cy="1488"/>
              <a:chOff x="3504" y="528"/>
              <a:chExt cx="1056" cy="1488"/>
            </a:xfrm>
          </p:grpSpPr>
          <p:sp>
            <p:nvSpPr>
              <p:cNvPr id="97289" name="Oval 8"/>
              <p:cNvSpPr>
                <a:spLocks noChangeArrowheads="1"/>
              </p:cNvSpPr>
              <p:nvPr/>
            </p:nvSpPr>
            <p:spPr bwMode="auto">
              <a:xfrm>
                <a:off x="3504" y="52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97290" name="Text Box 9"/>
              <p:cNvSpPr txBox="1">
                <a:spLocks noChangeArrowheads="1"/>
              </p:cNvSpPr>
              <p:nvPr/>
            </p:nvSpPr>
            <p:spPr bwMode="auto">
              <a:xfrm>
                <a:off x="3888" y="988"/>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endParaRPr lang="en-GB" altLang="x-none" sz="2400" b="0">
                  <a:latin typeface="Times" charset="0"/>
                </a:endParaRPr>
              </a:p>
            </p:txBody>
          </p:sp>
        </p:grpSp>
      </p:grpSp>
      <p:sp>
        <p:nvSpPr>
          <p:cNvPr id="57354" name="Text Box 10"/>
          <p:cNvSpPr txBox="1">
            <a:spLocks noChangeArrowheads="1"/>
          </p:cNvSpPr>
          <p:nvPr/>
        </p:nvSpPr>
        <p:spPr bwMode="auto">
          <a:xfrm>
            <a:off x="228600" y="4157663"/>
            <a:ext cx="868680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t>
            </a:r>
            <a:r>
              <a:rPr lang="en-GB" altLang="x-none" sz="3600">
                <a:latin typeface="Times" charset="0"/>
              </a:rPr>
              <a:t> </a:t>
            </a:r>
            <a:r>
              <a:rPr lang="en-GB" altLang="x-none">
                <a:latin typeface="Helvetica" charset="0"/>
              </a:rPr>
              <a:t>Rate of ancestral duplication </a:t>
            </a:r>
          </a:p>
          <a:p>
            <a:pPr>
              <a:spcBef>
                <a:spcPct val="50000"/>
              </a:spcBef>
              <a:buFontTx/>
              <a:buNone/>
            </a:pPr>
            <a:r>
              <a:rPr lang="en-GB" altLang="x-none" sz="2400" err="1">
                <a:latin typeface="Helvetica" charset="0"/>
              </a:rPr>
              <a:t>i.e</a:t>
            </a:r>
            <a:r>
              <a:rPr lang="en-GB" altLang="x-none" sz="2400">
                <a:latin typeface="Helvetica" charset="0"/>
              </a:rPr>
              <a:t> non-unique genes / total number of genes in A.</a:t>
            </a:r>
            <a:endParaRPr lang="fr-FR" altLang="x-none" sz="2400">
              <a:latin typeface="Helvetica" charset="0"/>
            </a:endParaRPr>
          </a:p>
        </p:txBody>
      </p:sp>
      <p:sp>
        <p:nvSpPr>
          <p:cNvPr id="97285" name="Rectangle 11"/>
          <p:cNvSpPr>
            <a:spLocks noChangeArrowheads="1"/>
          </p:cNvSpPr>
          <p:nvPr/>
        </p:nvSpPr>
        <p:spPr bwMode="auto">
          <a:xfrm>
            <a:off x="0" y="-27384"/>
            <a:ext cx="91440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000FF"/>
                </a:solidFill>
                <a:latin typeface="Helvetica" charset="0"/>
              </a:rPr>
              <a:t>Comparing genomes</a:t>
            </a:r>
            <a:endParaRPr lang="fr-FR" altLang="x-none" sz="3600" dirty="0">
              <a:solidFill>
                <a:srgbClr val="0000FF"/>
              </a:solidFill>
              <a:latin typeface="Helvetica" charset="0"/>
            </a:endParaRPr>
          </a:p>
        </p:txBody>
      </p:sp>
      <p:sp>
        <p:nvSpPr>
          <p:cNvPr id="47116" name="Text Box 12"/>
          <p:cNvSpPr txBox="1">
            <a:spLocks noChangeArrowheads="1"/>
          </p:cNvSpPr>
          <p:nvPr/>
        </p:nvSpPr>
        <p:spPr bwMode="auto">
          <a:xfrm>
            <a:off x="152400" y="5911850"/>
            <a:ext cx="883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t>
            </a:r>
            <a:r>
              <a:rPr lang="en-GB" altLang="x-none" sz="3600">
                <a:latin typeface="Times" charset="0"/>
              </a:rPr>
              <a:t> </a:t>
            </a:r>
            <a:r>
              <a:rPr lang="en-GB" altLang="x-none">
                <a:solidFill>
                  <a:srgbClr val="021EFD"/>
                </a:solidFill>
                <a:latin typeface="Helvetica" charset="0"/>
              </a:rPr>
              <a:t>Families of genes - Orphans - Organisation</a:t>
            </a:r>
            <a:endParaRPr lang="en-GB" altLang="x-none">
              <a:latin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fade">
                                      <p:cBhvr>
                                        <p:cTn id="7" dur="1000"/>
                                        <p:tgtEl>
                                          <p:spTgt spid="57347"/>
                                        </p:tgtEl>
                                      </p:cBhvr>
                                    </p:animEffect>
                                    <p:anim calcmode="lin" valueType="num">
                                      <p:cBhvr>
                                        <p:cTn id="8" dur="1000" fill="hold"/>
                                        <p:tgtEl>
                                          <p:spTgt spid="57347"/>
                                        </p:tgtEl>
                                        <p:attrNameLst>
                                          <p:attrName>ppt_x</p:attrName>
                                        </p:attrNameLst>
                                      </p:cBhvr>
                                      <p:tavLst>
                                        <p:tav tm="0">
                                          <p:val>
                                            <p:strVal val="#ppt_x"/>
                                          </p:val>
                                        </p:tav>
                                        <p:tav tm="100000">
                                          <p:val>
                                            <p:strVal val="#ppt_x"/>
                                          </p:val>
                                        </p:tav>
                                      </p:tavLst>
                                    </p:anim>
                                    <p:anim calcmode="lin" valueType="num">
                                      <p:cBhvr>
                                        <p:cTn id="9" dur="1000" fill="hold"/>
                                        <p:tgtEl>
                                          <p:spTgt spid="57347"/>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57356"/>
                                        </p:tgtEl>
                                        <p:attrNameLst>
                                          <p:attrName>style.visibility</p:attrName>
                                        </p:attrNameLst>
                                      </p:cBhvr>
                                      <p:to>
                                        <p:strVal val="visible"/>
                                      </p:to>
                                    </p:set>
                                    <p:animEffect transition="in" filter="fade">
                                      <p:cBhvr>
                                        <p:cTn id="13" dur="500"/>
                                        <p:tgtEl>
                                          <p:spTgt spid="57356"/>
                                        </p:tgtEl>
                                      </p:cBhvr>
                                    </p:animEffect>
                                    <p:anim calcmode="lin" valueType="num">
                                      <p:cBhvr>
                                        <p:cTn id="14" dur="500" fill="hold"/>
                                        <p:tgtEl>
                                          <p:spTgt spid="57356"/>
                                        </p:tgtEl>
                                        <p:attrNameLst>
                                          <p:attrName>ppt_x</p:attrName>
                                        </p:attrNameLst>
                                      </p:cBhvr>
                                      <p:tavLst>
                                        <p:tav tm="0">
                                          <p:val>
                                            <p:strVal val="#ppt_x"/>
                                          </p:val>
                                        </p:tav>
                                        <p:tav tm="100000">
                                          <p:val>
                                            <p:strVal val="#ppt_x"/>
                                          </p:val>
                                        </p:tav>
                                      </p:tavLst>
                                    </p:anim>
                                    <p:anim calcmode="lin" valueType="num">
                                      <p:cBhvr>
                                        <p:cTn id="15" dur="500" fill="hold"/>
                                        <p:tgtEl>
                                          <p:spTgt spid="57356"/>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9" presetClass="entr" presetSubtype="0" decel="100000" fill="hold" grpId="0" nodeType="afterEffect">
                                  <p:stCondLst>
                                    <p:cond delay="0"/>
                                  </p:stCondLst>
                                  <p:childTnLst>
                                    <p:set>
                                      <p:cBhvr>
                                        <p:cTn id="18" dur="1" fill="hold">
                                          <p:stCondLst>
                                            <p:cond delay="0"/>
                                          </p:stCondLst>
                                        </p:cTn>
                                        <p:tgtEl>
                                          <p:spTgt spid="57346"/>
                                        </p:tgtEl>
                                        <p:attrNameLst>
                                          <p:attrName>style.visibility</p:attrName>
                                        </p:attrNameLst>
                                      </p:cBhvr>
                                      <p:to>
                                        <p:strVal val="visible"/>
                                      </p:to>
                                    </p:set>
                                    <p:anim calcmode="lin" valueType="num">
                                      <p:cBhvr>
                                        <p:cTn id="19" dur="500" fill="hold"/>
                                        <p:tgtEl>
                                          <p:spTgt spid="57346"/>
                                        </p:tgtEl>
                                        <p:attrNameLst>
                                          <p:attrName>ppt_w</p:attrName>
                                        </p:attrNameLst>
                                      </p:cBhvr>
                                      <p:tavLst>
                                        <p:tav tm="0">
                                          <p:val>
                                            <p:fltVal val="0"/>
                                          </p:val>
                                        </p:tav>
                                        <p:tav tm="100000">
                                          <p:val>
                                            <p:strVal val="#ppt_w"/>
                                          </p:val>
                                        </p:tav>
                                      </p:tavLst>
                                    </p:anim>
                                    <p:anim calcmode="lin" valueType="num">
                                      <p:cBhvr>
                                        <p:cTn id="20" dur="500" fill="hold"/>
                                        <p:tgtEl>
                                          <p:spTgt spid="57346"/>
                                        </p:tgtEl>
                                        <p:attrNameLst>
                                          <p:attrName>ppt_h</p:attrName>
                                        </p:attrNameLst>
                                      </p:cBhvr>
                                      <p:tavLst>
                                        <p:tav tm="0">
                                          <p:val>
                                            <p:fltVal val="0"/>
                                          </p:val>
                                        </p:tav>
                                        <p:tav tm="100000">
                                          <p:val>
                                            <p:strVal val="#ppt_h"/>
                                          </p:val>
                                        </p:tav>
                                      </p:tavLst>
                                    </p:anim>
                                    <p:anim calcmode="lin" valueType="num">
                                      <p:cBhvr>
                                        <p:cTn id="21" dur="500" fill="hold"/>
                                        <p:tgtEl>
                                          <p:spTgt spid="57346"/>
                                        </p:tgtEl>
                                        <p:attrNameLst>
                                          <p:attrName>style.rotation</p:attrName>
                                        </p:attrNameLst>
                                      </p:cBhvr>
                                      <p:tavLst>
                                        <p:tav tm="0">
                                          <p:val>
                                            <p:fltVal val="360"/>
                                          </p:val>
                                        </p:tav>
                                        <p:tav tm="100000">
                                          <p:val>
                                            <p:fltVal val="0"/>
                                          </p:val>
                                        </p:tav>
                                      </p:tavLst>
                                    </p:anim>
                                    <p:animEffect transition="in" filter="fade">
                                      <p:cBhvr>
                                        <p:cTn id="22" dur="500"/>
                                        <p:tgtEl>
                                          <p:spTgt spid="57346"/>
                                        </p:tgtEl>
                                      </p:cBhvr>
                                    </p:animEffect>
                                  </p:childTnLst>
                                </p:cTn>
                              </p:par>
                            </p:childTnLst>
                          </p:cTn>
                        </p:par>
                        <p:par>
                          <p:cTn id="23" fill="hold" nodeType="afterGroup">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57354"/>
                                        </p:tgtEl>
                                        <p:attrNameLst>
                                          <p:attrName>style.visibility</p:attrName>
                                        </p:attrNameLst>
                                      </p:cBhvr>
                                      <p:to>
                                        <p:strVal val="visible"/>
                                      </p:to>
                                    </p:set>
                                    <p:animEffect transition="in" filter="fade">
                                      <p:cBhvr>
                                        <p:cTn id="26" dur="1000"/>
                                        <p:tgtEl>
                                          <p:spTgt spid="57354"/>
                                        </p:tgtEl>
                                      </p:cBhvr>
                                    </p:animEffect>
                                    <p:anim calcmode="lin" valueType="num">
                                      <p:cBhvr>
                                        <p:cTn id="27" dur="1000" fill="hold"/>
                                        <p:tgtEl>
                                          <p:spTgt spid="57354"/>
                                        </p:tgtEl>
                                        <p:attrNameLst>
                                          <p:attrName>ppt_x</p:attrName>
                                        </p:attrNameLst>
                                      </p:cBhvr>
                                      <p:tavLst>
                                        <p:tav tm="0">
                                          <p:val>
                                            <p:strVal val="#ppt_x"/>
                                          </p:val>
                                        </p:tav>
                                        <p:tav tm="100000">
                                          <p:val>
                                            <p:strVal val="#ppt_x"/>
                                          </p:val>
                                        </p:tav>
                                      </p:tavLst>
                                    </p:anim>
                                    <p:anim calcmode="lin" valueType="num">
                                      <p:cBhvr>
                                        <p:cTn id="28" dur="1000" fill="hold"/>
                                        <p:tgtEl>
                                          <p:spTgt spid="57354"/>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000"/>
                            </p:stCondLst>
                            <p:childTnLst>
                              <p:par>
                                <p:cTn id="30" presetID="37" presetClass="entr" presetSubtype="0" fill="hold" grpId="0" nodeType="afterEffect">
                                  <p:stCondLst>
                                    <p:cond delay="0"/>
                                  </p:stCondLst>
                                  <p:childTnLst>
                                    <p:set>
                                      <p:cBhvr>
                                        <p:cTn id="31" dur="1" fill="hold">
                                          <p:stCondLst>
                                            <p:cond delay="0"/>
                                          </p:stCondLst>
                                        </p:cTn>
                                        <p:tgtEl>
                                          <p:spTgt spid="47116"/>
                                        </p:tgtEl>
                                        <p:attrNameLst>
                                          <p:attrName>style.visibility</p:attrName>
                                        </p:attrNameLst>
                                      </p:cBhvr>
                                      <p:to>
                                        <p:strVal val="visible"/>
                                      </p:to>
                                    </p:set>
                                    <p:animEffect transition="in" filter="fade">
                                      <p:cBhvr>
                                        <p:cTn id="32" dur="1000"/>
                                        <p:tgtEl>
                                          <p:spTgt spid="47116"/>
                                        </p:tgtEl>
                                      </p:cBhvr>
                                    </p:animEffect>
                                    <p:anim calcmode="lin" valueType="num">
                                      <p:cBhvr>
                                        <p:cTn id="33" dur="1000" fill="hold"/>
                                        <p:tgtEl>
                                          <p:spTgt spid="47116"/>
                                        </p:tgtEl>
                                        <p:attrNameLst>
                                          <p:attrName>ppt_x</p:attrName>
                                        </p:attrNameLst>
                                      </p:cBhvr>
                                      <p:tavLst>
                                        <p:tav tm="0">
                                          <p:val>
                                            <p:strVal val="#ppt_x"/>
                                          </p:val>
                                        </p:tav>
                                        <p:tav tm="100000">
                                          <p:val>
                                            <p:strVal val="#ppt_x"/>
                                          </p:val>
                                        </p:tav>
                                      </p:tavLst>
                                    </p:anim>
                                    <p:anim calcmode="lin" valueType="num">
                                      <p:cBhvr>
                                        <p:cTn id="34" dur="900" decel="100000" fill="hold"/>
                                        <p:tgtEl>
                                          <p:spTgt spid="47116"/>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471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animBg="1"/>
      <p:bldP spid="57347" grpId="0"/>
      <p:bldP spid="57354" grpId="0"/>
      <p:bldP spid="47116"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9329" name="Group 8"/>
          <p:cNvGrpSpPr>
            <a:grpSpLocks/>
          </p:cNvGrpSpPr>
          <p:nvPr/>
        </p:nvGrpSpPr>
        <p:grpSpPr bwMode="auto">
          <a:xfrm>
            <a:off x="0" y="0"/>
            <a:ext cx="9144000" cy="6904038"/>
            <a:chOff x="0" y="0"/>
            <a:chExt cx="5760" cy="4349"/>
          </a:xfrm>
        </p:grpSpPr>
        <p:pic>
          <p:nvPicPr>
            <p:cNvPr id="993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68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 Box 5"/>
            <p:cNvSpPr txBox="1">
              <a:spLocks noChangeArrowheads="1"/>
            </p:cNvSpPr>
            <p:nvPr/>
          </p:nvSpPr>
          <p:spPr bwMode="auto">
            <a:xfrm>
              <a:off x="3984" y="4176"/>
              <a:ext cx="17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b="0">
                  <a:latin typeface="Helvetica" charset="0"/>
                </a:rPr>
                <a:t>Kellis et al. 2004. </a:t>
              </a:r>
              <a:r>
                <a:rPr lang="en-GB" altLang="x-none" sz="1200" b="0" i="1">
                  <a:latin typeface="Helvetica" charset="0"/>
                </a:rPr>
                <a:t>Nature</a:t>
              </a:r>
              <a:r>
                <a:rPr lang="en-GB" altLang="x-none" sz="1200" b="0">
                  <a:latin typeface="Helvetica" charset="0"/>
                </a:rPr>
                <a:t>, 428:617-24.</a:t>
              </a:r>
              <a:endParaRPr lang="en-GB" altLang="x-none" sz="2400" b="0"/>
            </a:p>
          </p:txBody>
        </p:sp>
      </p:grpSp>
      <p:sp>
        <p:nvSpPr>
          <p:cNvPr id="99330" name="Text Box 9"/>
          <p:cNvSpPr txBox="1">
            <a:spLocks noChangeArrowheads="1"/>
          </p:cNvSpPr>
          <p:nvPr/>
        </p:nvSpPr>
        <p:spPr bwMode="auto">
          <a:xfrm>
            <a:off x="6172200" y="762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i="1">
                <a:latin typeface="Times" charset="0"/>
              </a:rPr>
              <a:t>S. cerevisiae</a:t>
            </a:r>
            <a:r>
              <a:rPr lang="en-GB" altLang="x-none" sz="2400">
                <a:latin typeface="Times" charset="0"/>
              </a:rPr>
              <a:t> genome</a:t>
            </a:r>
            <a:endParaRPr lang="en-GB" altLang="x-none" sz="2400" b="0">
              <a:latin typeface="Times" charset="0"/>
            </a:endParaRPr>
          </a:p>
        </p:txBody>
      </p:sp>
      <p:sp>
        <p:nvSpPr>
          <p:cNvPr id="99331" name="Text Box 10"/>
          <p:cNvSpPr txBox="1">
            <a:spLocks noChangeArrowheads="1"/>
          </p:cNvSpPr>
          <p:nvPr/>
        </p:nvSpPr>
        <p:spPr bwMode="auto">
          <a:xfrm>
            <a:off x="5105400" y="533400"/>
            <a:ext cx="3962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solidFill>
                  <a:srgbClr val="0717FF"/>
                </a:solidFill>
                <a:latin typeface="Helvetica" charset="0"/>
              </a:rPr>
              <a:t>Colours reveal Duplicated Blocks</a:t>
            </a:r>
            <a:endParaRPr lang="en-GB" altLang="x-none" sz="2400" b="0">
              <a:latin typeface="Times" charset="0"/>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0"/>
            <a:ext cx="5029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8" name="Text Box 3"/>
          <p:cNvSpPr txBox="1">
            <a:spLocks noChangeArrowheads="1"/>
          </p:cNvSpPr>
          <p:nvPr/>
        </p:nvSpPr>
        <p:spPr bwMode="auto">
          <a:xfrm>
            <a:off x="76200" y="3200400"/>
            <a:ext cx="2438400" cy="359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00000"/>
                </a:solidFill>
                <a:latin typeface="Times New Roman" charset="0"/>
              </a:rPr>
              <a:t>Genome duplication. </a:t>
            </a:r>
          </a:p>
          <a:p>
            <a:pPr>
              <a:spcBef>
                <a:spcPct val="50000"/>
              </a:spcBef>
              <a:buFontTx/>
              <a:buNone/>
            </a:pPr>
            <a:r>
              <a:rPr lang="en-GB" altLang="x-none" sz="1200">
                <a:solidFill>
                  <a:srgbClr val="000000"/>
                </a:solidFill>
                <a:latin typeface="Times New Roman" charset="0"/>
              </a:rPr>
              <a:t>a</a:t>
            </a:r>
            <a:r>
              <a:rPr lang="en-GB" altLang="x-none" sz="1200" b="0">
                <a:solidFill>
                  <a:srgbClr val="000000"/>
                </a:solidFill>
                <a:latin typeface="Times New Roman" charset="0"/>
              </a:rPr>
              <a:t>, Distribution of </a:t>
            </a:r>
            <a:r>
              <a:rPr lang="en-GB" altLang="x-none" sz="1200" b="0" i="1">
                <a:solidFill>
                  <a:srgbClr val="000000"/>
                </a:solidFill>
                <a:latin typeface="Times New Roman" charset="0"/>
              </a:rPr>
              <a:t>K</a:t>
            </a:r>
            <a:r>
              <a:rPr lang="en-GB" altLang="x-none" sz="1200" b="0">
                <a:solidFill>
                  <a:srgbClr val="000000"/>
                </a:solidFill>
                <a:latin typeface="Times New Roman" charset="0"/>
              </a:rPr>
              <a:t>s values of duplicated genes in </a:t>
            </a:r>
            <a:r>
              <a:rPr lang="en-GB" altLang="x-none" sz="1200" b="0" i="1">
                <a:solidFill>
                  <a:srgbClr val="000000"/>
                </a:solidFill>
                <a:latin typeface="Times New Roman" charset="0"/>
              </a:rPr>
              <a:t>Tetraodon</a:t>
            </a:r>
            <a:r>
              <a:rPr lang="en-GB" altLang="x-none" sz="1200" b="0">
                <a:solidFill>
                  <a:srgbClr val="000000"/>
                </a:solidFill>
                <a:latin typeface="Times New Roman" charset="0"/>
              </a:rPr>
              <a:t> (left) and </a:t>
            </a:r>
            <a:r>
              <a:rPr lang="en-GB" altLang="x-none" sz="1200" b="0" i="1">
                <a:solidFill>
                  <a:srgbClr val="000000"/>
                </a:solidFill>
                <a:latin typeface="Times New Roman" charset="0"/>
              </a:rPr>
              <a:t>Takifugu</a:t>
            </a:r>
            <a:r>
              <a:rPr lang="en-GB" altLang="x-none" sz="1200" b="0">
                <a:solidFill>
                  <a:srgbClr val="000000"/>
                </a:solidFill>
                <a:latin typeface="Times New Roman" charset="0"/>
              </a:rPr>
              <a:t> (right) genomes. Duplicated genes broadly belong to two categories, depending on their </a:t>
            </a:r>
            <a:r>
              <a:rPr lang="en-GB" altLang="x-none" sz="1200" b="0" i="1">
                <a:solidFill>
                  <a:srgbClr val="000000"/>
                </a:solidFill>
                <a:latin typeface="Times New Roman" charset="0"/>
              </a:rPr>
              <a:t>K</a:t>
            </a:r>
            <a:r>
              <a:rPr lang="en-GB" altLang="x-none" sz="1200" b="0">
                <a:solidFill>
                  <a:srgbClr val="000000"/>
                </a:solidFill>
                <a:latin typeface="Times New Roman" charset="0"/>
              </a:rPr>
              <a:t>s value being below or higher than 0.35 substitutions per site since the divergence between the two puffer fish (arrows).</a:t>
            </a:r>
          </a:p>
          <a:p>
            <a:pPr>
              <a:spcBef>
                <a:spcPct val="50000"/>
              </a:spcBef>
              <a:buFontTx/>
              <a:buNone/>
            </a:pPr>
            <a:r>
              <a:rPr lang="en-GB" altLang="x-none" sz="1200" b="0">
                <a:solidFill>
                  <a:srgbClr val="000000"/>
                </a:solidFill>
                <a:latin typeface="Times New Roman" charset="0"/>
              </a:rPr>
              <a:t> </a:t>
            </a:r>
            <a:r>
              <a:rPr lang="en-GB" altLang="x-none" sz="1200">
                <a:solidFill>
                  <a:srgbClr val="000000"/>
                </a:solidFill>
                <a:latin typeface="Times New Roman" charset="0"/>
              </a:rPr>
              <a:t>b</a:t>
            </a:r>
            <a:r>
              <a:rPr lang="en-GB" altLang="x-none" sz="1200" b="0">
                <a:solidFill>
                  <a:srgbClr val="000000"/>
                </a:solidFill>
                <a:latin typeface="Times New Roman" charset="0"/>
              </a:rPr>
              <a:t>, Global distribution of ancient duplicated genes (</a:t>
            </a:r>
            <a:r>
              <a:rPr lang="en-GB" altLang="x-none" sz="1200" b="0" i="1">
                <a:solidFill>
                  <a:srgbClr val="000000"/>
                </a:solidFill>
                <a:latin typeface="Times New Roman" charset="0"/>
              </a:rPr>
              <a:t>K</a:t>
            </a:r>
            <a:r>
              <a:rPr lang="en-GB" altLang="x-none" sz="1200" b="0">
                <a:solidFill>
                  <a:srgbClr val="000000"/>
                </a:solidFill>
                <a:latin typeface="Times New Roman" charset="0"/>
              </a:rPr>
              <a:t>s &gt; 0.35) in the </a:t>
            </a:r>
            <a:r>
              <a:rPr lang="en-GB" altLang="x-none" sz="1200" b="0" i="1">
                <a:solidFill>
                  <a:srgbClr val="000000"/>
                </a:solidFill>
                <a:latin typeface="Times New Roman" charset="0"/>
              </a:rPr>
              <a:t>Tetraodon</a:t>
            </a:r>
            <a:r>
              <a:rPr lang="en-GB" altLang="x-none" sz="1200" b="0">
                <a:solidFill>
                  <a:srgbClr val="000000"/>
                </a:solidFill>
                <a:latin typeface="Times New Roman" charset="0"/>
              </a:rPr>
              <a:t> genome. The 21 </a:t>
            </a:r>
            <a:r>
              <a:rPr lang="en-GB" altLang="x-none" sz="1200" b="0" i="1">
                <a:solidFill>
                  <a:srgbClr val="000000"/>
                </a:solidFill>
                <a:latin typeface="Times New Roman" charset="0"/>
              </a:rPr>
              <a:t>Tetraodon</a:t>
            </a:r>
            <a:r>
              <a:rPr lang="en-GB" altLang="x-none" sz="1200" b="0">
                <a:solidFill>
                  <a:srgbClr val="000000"/>
                </a:solidFill>
                <a:latin typeface="Times New Roman" charset="0"/>
              </a:rPr>
              <a:t> chromosomes are represented in a circle in numerical order and each line joins duplicated genes at their respective position on a given pair of chromosomes. </a:t>
            </a:r>
          </a:p>
        </p:txBody>
      </p:sp>
      <p:sp>
        <p:nvSpPr>
          <p:cNvPr id="101379" name="Text Box 4"/>
          <p:cNvSpPr txBox="1">
            <a:spLocks noChangeArrowheads="1"/>
          </p:cNvSpPr>
          <p:nvPr/>
        </p:nvSpPr>
        <p:spPr bwMode="auto">
          <a:xfrm>
            <a:off x="6248400" y="6507163"/>
            <a:ext cx="2819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21EFD"/>
                </a:solidFill>
                <a:latin typeface="Times" charset="0"/>
              </a:rPr>
              <a:t>Jaillon et al. </a:t>
            </a:r>
            <a:r>
              <a:rPr lang="en-GB" altLang="x-none" sz="1200" i="1">
                <a:solidFill>
                  <a:srgbClr val="021EFD"/>
                </a:solidFill>
                <a:latin typeface="Times" charset="0"/>
              </a:rPr>
              <a:t>Nature</a:t>
            </a:r>
            <a:r>
              <a:rPr lang="en-GB" altLang="x-none" sz="1200">
                <a:solidFill>
                  <a:srgbClr val="021EFD"/>
                </a:solidFill>
                <a:latin typeface="Times" charset="0"/>
              </a:rPr>
              <a:t> 431, 946-857. 2004.</a:t>
            </a:r>
            <a:endParaRPr lang="en-GB" altLang="x-none" sz="1200" b="0">
              <a:solidFill>
                <a:srgbClr val="021EFD"/>
              </a:solidFill>
              <a:latin typeface="Times" charset="0"/>
            </a:endParaRPr>
          </a:p>
        </p:txBody>
      </p:sp>
      <p:sp>
        <p:nvSpPr>
          <p:cNvPr id="101380" name="Text Box 5"/>
          <p:cNvSpPr txBox="1">
            <a:spLocks noChangeArrowheads="1"/>
          </p:cNvSpPr>
          <p:nvPr/>
        </p:nvSpPr>
        <p:spPr bwMode="auto">
          <a:xfrm>
            <a:off x="7315200" y="4038600"/>
            <a:ext cx="1676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Tetraodon genomes</a:t>
            </a:r>
            <a:endParaRPr lang="en-GB" altLang="x-none" sz="2400" b="0">
              <a:latin typeface="Times"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ext Box 2"/>
          <p:cNvSpPr txBox="1">
            <a:spLocks noChangeArrowheads="1"/>
          </p:cNvSpPr>
          <p:nvPr/>
        </p:nvSpPr>
        <p:spPr bwMode="auto">
          <a:xfrm>
            <a:off x="0" y="-27384"/>
            <a:ext cx="9144000" cy="414337"/>
          </a:xfrm>
          <a:prstGeom prst="rect">
            <a:avLst/>
          </a:prstGeom>
          <a:solidFill>
            <a:srgbClr val="FFFF00"/>
          </a:solidFill>
          <a:ln>
            <a:noFill/>
          </a:ln>
          <a:extLst/>
        </p:spPr>
        <p:txBody>
          <a:bodyPr lIns="0" tIns="0" rIns="0" bIns="0"/>
          <a:lstStyle>
            <a:lvl1pPr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1pPr>
            <a:lvl2pPr marL="392113" indent="-196850"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2pPr>
            <a:lvl3pPr marL="587375" indent="-195263"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3pPr>
            <a:lvl4pPr marL="782638" indent="-195263"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4pPr>
            <a:lvl5pPr marL="979488" indent="-196850"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5pPr>
            <a:lvl6pPr marL="14366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6pPr>
            <a:lvl7pPr marL="18938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7pPr>
            <a:lvl8pPr marL="23510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8pPr>
            <a:lvl9pPr marL="28082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9pPr>
          </a:lstStyle>
          <a:p>
            <a:pPr algn="ctr" eaLnBrk="1">
              <a:lnSpc>
                <a:spcPct val="93000"/>
              </a:lnSpc>
              <a:buClr>
                <a:srgbClr val="000000"/>
              </a:buClr>
              <a:buSzPct val="45000"/>
              <a:buFont typeface="Wingdings" charset="2"/>
              <a:buNone/>
            </a:pPr>
            <a:r>
              <a:rPr lang="en-GB" altLang="x-none" sz="3200" dirty="0">
                <a:solidFill>
                  <a:srgbClr val="021EFD"/>
                </a:solidFill>
                <a:ea typeface="msgothic" charset="-128"/>
                <a:cs typeface="msgothic" charset="-128"/>
              </a:rPr>
              <a:t>The hybrid nuclear genome of </a:t>
            </a:r>
            <a:r>
              <a:rPr lang="en-GB" altLang="x-none" sz="3200" i="1" dirty="0">
                <a:solidFill>
                  <a:srgbClr val="021EFD"/>
                </a:solidFill>
                <a:ea typeface="msgothic" charset="-128"/>
                <a:cs typeface="msgothic" charset="-128"/>
              </a:rPr>
              <a:t>P. </a:t>
            </a:r>
            <a:r>
              <a:rPr lang="en-GB" altLang="x-none" sz="3200" i="1" dirty="0" err="1">
                <a:solidFill>
                  <a:srgbClr val="021EFD"/>
                </a:solidFill>
                <a:ea typeface="msgothic" charset="-128"/>
                <a:cs typeface="msgothic" charset="-128"/>
              </a:rPr>
              <a:t>sorbitophila</a:t>
            </a:r>
            <a:r>
              <a:rPr lang="en-GB" altLang="x-none" sz="3200" dirty="0">
                <a:solidFill>
                  <a:srgbClr val="000000"/>
                </a:solidFill>
                <a:ea typeface="msgothic" charset="-128"/>
                <a:cs typeface="msgothic" charset="-128"/>
              </a:rPr>
              <a:t> </a:t>
            </a:r>
          </a:p>
        </p:txBody>
      </p:sp>
      <p:pic>
        <p:nvPicPr>
          <p:cNvPr id="1024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138" y="6384925"/>
            <a:ext cx="34559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8" y="622300"/>
            <a:ext cx="8364537"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Text Box 5"/>
          <p:cNvSpPr txBox="1">
            <a:spLocks noChangeArrowheads="1"/>
          </p:cNvSpPr>
          <p:nvPr/>
        </p:nvSpPr>
        <p:spPr bwMode="auto">
          <a:xfrm>
            <a:off x="1905000" y="6400800"/>
            <a:ext cx="332263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1pPr>
            <a:lvl2pPr marL="392113" indent="-196850"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2pPr>
            <a:lvl3pPr marL="587375" indent="-195263"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3pPr>
            <a:lvl4pPr marL="782638" indent="-195263"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4pPr>
            <a:lvl5pPr marL="979488" indent="-196850" defTabSz="414338">
              <a:tabLst>
                <a:tab pos="657225" algn="l"/>
                <a:tab pos="1312863" algn="l"/>
                <a:tab pos="1970088" algn="l"/>
                <a:tab pos="2627313" algn="l"/>
                <a:tab pos="3282950" algn="l"/>
              </a:tabLst>
              <a:defRPr sz="2400" b="1">
                <a:solidFill>
                  <a:schemeClr val="tx1"/>
                </a:solidFill>
                <a:latin typeface="Arial" charset="0"/>
                <a:ea typeface="ＭＳ Ｐゴシック" charset="-128"/>
              </a:defRPr>
            </a:lvl5pPr>
            <a:lvl6pPr marL="14366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6pPr>
            <a:lvl7pPr marL="18938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7pPr>
            <a:lvl8pPr marL="23510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8pPr>
            <a:lvl9pPr marL="2808288" indent="-196850" defTabSz="414338" eaLnBrk="0" fontAlgn="base" hangingPunct="0">
              <a:spcBef>
                <a:spcPct val="0"/>
              </a:spcBef>
              <a:spcAft>
                <a:spcPct val="0"/>
              </a:spcAft>
              <a:tabLst>
                <a:tab pos="657225" algn="l"/>
                <a:tab pos="1312863" algn="l"/>
                <a:tab pos="1970088" algn="l"/>
                <a:tab pos="2627313" algn="l"/>
                <a:tab pos="3282950" algn="l"/>
              </a:tabLst>
              <a:defRPr sz="2400" b="1">
                <a:solidFill>
                  <a:schemeClr val="tx1"/>
                </a:solidFill>
                <a:latin typeface="Arial" charset="0"/>
                <a:ea typeface="ＭＳ Ｐゴシック" charset="-128"/>
              </a:defRPr>
            </a:lvl9pPr>
          </a:lstStyle>
          <a:p>
            <a:pPr>
              <a:spcBef>
                <a:spcPct val="50000"/>
              </a:spcBef>
            </a:pPr>
            <a:r>
              <a:rPr lang="en-GB" altLang="x-none" sz="1800">
                <a:solidFill>
                  <a:srgbClr val="0000FF"/>
                </a:solidFill>
                <a:latin typeface="Times" charset="0"/>
              </a:rPr>
              <a:t>Louis et al. G3. 2;299-311. (2012).</a:t>
            </a:r>
          </a:p>
        </p:txBody>
      </p:sp>
      <p:sp>
        <p:nvSpPr>
          <p:cNvPr id="102405" name="Text Box 6"/>
          <p:cNvSpPr txBox="1">
            <a:spLocks noChangeArrowheads="1"/>
          </p:cNvSpPr>
          <p:nvPr/>
        </p:nvSpPr>
        <p:spPr bwMode="auto">
          <a:xfrm>
            <a:off x="98425" y="6613525"/>
            <a:ext cx="4930775"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77788" indent="-77788" defTabSz="414338">
              <a:spcBef>
                <a:spcPct val="20000"/>
              </a:spcBef>
              <a:buChar char="•"/>
              <a:tabLst>
                <a:tab pos="657225" algn="l"/>
                <a:tab pos="1312863" algn="l"/>
                <a:tab pos="1970088" algn="l"/>
                <a:tab pos="2627313" algn="l"/>
                <a:tab pos="3282950" algn="l"/>
                <a:tab pos="3940175" algn="l"/>
                <a:tab pos="4595813" algn="l"/>
              </a:tabLst>
              <a:defRPr sz="3200">
                <a:solidFill>
                  <a:schemeClr val="tx1"/>
                </a:solidFill>
                <a:latin typeface="Arial" charset="0"/>
                <a:ea typeface="ＭＳ Ｐゴシック" charset="-128"/>
              </a:defRPr>
            </a:lvl1pPr>
            <a:lvl2pPr marL="742950" indent="-285750" defTabSz="414338">
              <a:spcBef>
                <a:spcPct val="20000"/>
              </a:spcBef>
              <a:buChar char="–"/>
              <a:tabLst>
                <a:tab pos="657225" algn="l"/>
                <a:tab pos="1312863" algn="l"/>
                <a:tab pos="1970088" algn="l"/>
                <a:tab pos="2627313" algn="l"/>
                <a:tab pos="3282950" algn="l"/>
                <a:tab pos="3940175" algn="l"/>
                <a:tab pos="4595813" algn="l"/>
              </a:tabLst>
              <a:defRPr sz="2800">
                <a:solidFill>
                  <a:schemeClr val="tx1"/>
                </a:solidFill>
                <a:latin typeface="Arial" charset="0"/>
                <a:ea typeface="ＭＳ Ｐゴシック" charset="-128"/>
              </a:defRPr>
            </a:lvl2pPr>
            <a:lvl3pPr marL="1143000" indent="-228600" defTabSz="414338">
              <a:spcBef>
                <a:spcPct val="20000"/>
              </a:spcBef>
              <a:buChar char="•"/>
              <a:tabLst>
                <a:tab pos="657225" algn="l"/>
                <a:tab pos="1312863" algn="l"/>
                <a:tab pos="1970088" algn="l"/>
                <a:tab pos="2627313" algn="l"/>
                <a:tab pos="3282950" algn="l"/>
                <a:tab pos="3940175" algn="l"/>
                <a:tab pos="4595813" algn="l"/>
              </a:tabLst>
              <a:defRPr sz="2400">
                <a:solidFill>
                  <a:schemeClr val="tx1"/>
                </a:solidFill>
                <a:latin typeface="Arial" charset="0"/>
                <a:ea typeface="ＭＳ Ｐゴシック" charset="-128"/>
              </a:defRPr>
            </a:lvl3pPr>
            <a:lvl4pPr marL="1600200" indent="-228600" defTabSz="414338">
              <a:spcBef>
                <a:spcPct val="20000"/>
              </a:spcBef>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4pPr>
            <a:lvl5pPr marL="2057400" indent="-228600" defTabSz="414338">
              <a:spcBef>
                <a:spcPct val="20000"/>
              </a:spcBef>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5pPr>
            <a:lvl6pPr marL="2514600" indent="-228600" defTabSz="414338" eaLnBrk="0" fontAlgn="base" hangingPunct="0">
              <a:spcBef>
                <a:spcPct val="20000"/>
              </a:spcBef>
              <a:spcAft>
                <a:spcPct val="0"/>
              </a:spcAft>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6pPr>
            <a:lvl7pPr marL="2971800" indent="-228600" defTabSz="414338" eaLnBrk="0" fontAlgn="base" hangingPunct="0">
              <a:spcBef>
                <a:spcPct val="20000"/>
              </a:spcBef>
              <a:spcAft>
                <a:spcPct val="0"/>
              </a:spcAft>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7pPr>
            <a:lvl8pPr marL="3429000" indent="-228600" defTabSz="414338" eaLnBrk="0" fontAlgn="base" hangingPunct="0">
              <a:spcBef>
                <a:spcPct val="20000"/>
              </a:spcBef>
              <a:spcAft>
                <a:spcPct val="0"/>
              </a:spcAft>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8pPr>
            <a:lvl9pPr marL="3886200" indent="-228600" defTabSz="414338" eaLnBrk="0" fontAlgn="base" hangingPunct="0">
              <a:spcBef>
                <a:spcPct val="20000"/>
              </a:spcBef>
              <a:spcAft>
                <a:spcPct val="0"/>
              </a:spcAft>
              <a:buChar char="»"/>
              <a:tabLst>
                <a:tab pos="657225" algn="l"/>
                <a:tab pos="1312863" algn="l"/>
                <a:tab pos="1970088" algn="l"/>
                <a:tab pos="2627313" algn="l"/>
                <a:tab pos="3282950" algn="l"/>
                <a:tab pos="3940175" algn="l"/>
                <a:tab pos="4595813" algn="l"/>
              </a:tabLst>
              <a:defRPr sz="2000">
                <a:solidFill>
                  <a:schemeClr val="tx1"/>
                </a:solidFill>
                <a:latin typeface="Arial" charset="0"/>
                <a:ea typeface="ＭＳ Ｐゴシック" charset="-128"/>
              </a:defRPr>
            </a:lvl9pPr>
          </a:lstStyle>
          <a:p>
            <a:pPr eaLnBrk="1">
              <a:lnSpc>
                <a:spcPct val="93000"/>
              </a:lnSpc>
              <a:spcBef>
                <a:spcPct val="0"/>
              </a:spcBef>
              <a:buClr>
                <a:srgbClr val="000000"/>
              </a:buClr>
              <a:buSzPct val="45000"/>
              <a:buFont typeface="Wingdings" charset="2"/>
              <a:buNone/>
            </a:pPr>
            <a:r>
              <a:rPr lang="en-GB" altLang="x-none" sz="900" b="0">
                <a:solidFill>
                  <a:srgbClr val="000000"/>
                </a:solidFill>
              </a:rPr>
              <a:t>©2012 by Genetics Society of America</a:t>
            </a:r>
          </a:p>
        </p:txBody>
      </p:sp>
      <p:sp>
        <p:nvSpPr>
          <p:cNvPr id="102406" name="Text Box 3"/>
          <p:cNvSpPr txBox="1">
            <a:spLocks noChangeArrowheads="1"/>
          </p:cNvSpPr>
          <p:nvPr/>
        </p:nvSpPr>
        <p:spPr bwMode="auto">
          <a:xfrm>
            <a:off x="5638800" y="3810000"/>
            <a:ext cx="342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0000FF"/>
                </a:solidFill>
                <a:latin typeface="Times" charset="0"/>
              </a:rPr>
              <a:t>Whole genome duplication  </a:t>
            </a:r>
            <a:r>
              <a:rPr lang="en-GB" altLang="x-none" sz="2000" i="1">
                <a:solidFill>
                  <a:srgbClr val="0000FF"/>
                </a:solidFill>
                <a:latin typeface="Times" charset="0"/>
              </a:rPr>
              <a:t>Pichia sorbitophila</a:t>
            </a:r>
            <a:endParaRPr lang="en-GB" altLang="x-none" sz="2400" b="0">
              <a:latin typeface="Times"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ext Box 4"/>
          <p:cNvSpPr txBox="1">
            <a:spLocks noChangeArrowheads="1"/>
          </p:cNvSpPr>
          <p:nvPr/>
        </p:nvSpPr>
        <p:spPr bwMode="auto">
          <a:xfrm>
            <a:off x="0" y="1238250"/>
            <a:ext cx="31242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80000"/>
              </a:lnSpc>
              <a:spcBef>
                <a:spcPct val="50000"/>
              </a:spcBef>
              <a:buFontTx/>
              <a:buNone/>
            </a:pPr>
            <a:r>
              <a:rPr lang="en-GB" altLang="x-none" sz="3600">
                <a:solidFill>
                  <a:srgbClr val="FF0000"/>
                </a:solidFill>
                <a:latin typeface="Helvetica" charset="0"/>
              </a:rPr>
              <a:t>Inter-species comparisons</a:t>
            </a:r>
            <a:endParaRPr lang="en-GB" altLang="x-none" sz="3600" b="0">
              <a:solidFill>
                <a:srgbClr val="FF0000"/>
              </a:solidFill>
              <a:latin typeface="Times" charset="0"/>
            </a:endParaRPr>
          </a:p>
        </p:txBody>
      </p:sp>
      <p:grpSp>
        <p:nvGrpSpPr>
          <p:cNvPr id="68613" name="Group 5"/>
          <p:cNvGrpSpPr>
            <a:grpSpLocks/>
          </p:cNvGrpSpPr>
          <p:nvPr/>
        </p:nvGrpSpPr>
        <p:grpSpPr bwMode="auto">
          <a:xfrm>
            <a:off x="2590800" y="685800"/>
            <a:ext cx="6324600" cy="3429000"/>
            <a:chOff x="1632" y="96"/>
            <a:chExt cx="3984" cy="2160"/>
          </a:xfrm>
        </p:grpSpPr>
        <p:sp>
          <p:nvSpPr>
            <p:cNvPr id="104455" name="Line 6"/>
            <p:cNvSpPr>
              <a:spLocks noChangeShapeType="1"/>
            </p:cNvSpPr>
            <p:nvPr/>
          </p:nvSpPr>
          <p:spPr bwMode="auto">
            <a:xfrm flipH="1">
              <a:off x="2496" y="1008"/>
              <a:ext cx="480" cy="14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04456" name="Line 7"/>
            <p:cNvSpPr>
              <a:spLocks noChangeShapeType="1"/>
            </p:cNvSpPr>
            <p:nvPr/>
          </p:nvSpPr>
          <p:spPr bwMode="auto">
            <a:xfrm flipV="1">
              <a:off x="2592" y="1248"/>
              <a:ext cx="432" cy="14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04457" name="Line 8"/>
            <p:cNvSpPr>
              <a:spLocks noChangeShapeType="1"/>
            </p:cNvSpPr>
            <p:nvPr/>
          </p:nvSpPr>
          <p:spPr bwMode="auto">
            <a:xfrm>
              <a:off x="4176" y="912"/>
              <a:ext cx="384" cy="192"/>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04458" name="Line 9"/>
            <p:cNvSpPr>
              <a:spLocks noChangeShapeType="1"/>
            </p:cNvSpPr>
            <p:nvPr/>
          </p:nvSpPr>
          <p:spPr bwMode="auto">
            <a:xfrm flipH="1" flipV="1">
              <a:off x="4128" y="1104"/>
              <a:ext cx="432" cy="192"/>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04459" name="Line 10"/>
            <p:cNvSpPr>
              <a:spLocks noChangeShapeType="1"/>
            </p:cNvSpPr>
            <p:nvPr/>
          </p:nvSpPr>
          <p:spPr bwMode="auto">
            <a:xfrm>
              <a:off x="2592" y="1776"/>
              <a:ext cx="2016" cy="0"/>
            </a:xfrm>
            <a:prstGeom prst="line">
              <a:avLst/>
            </a:prstGeom>
            <a:noFill/>
            <a:ln w="571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04460" name="Line 11"/>
            <p:cNvSpPr>
              <a:spLocks noChangeShapeType="1"/>
            </p:cNvSpPr>
            <p:nvPr/>
          </p:nvSpPr>
          <p:spPr bwMode="auto">
            <a:xfrm flipH="1">
              <a:off x="2496" y="1968"/>
              <a:ext cx="2160" cy="0"/>
            </a:xfrm>
            <a:prstGeom prst="line">
              <a:avLst/>
            </a:prstGeom>
            <a:noFill/>
            <a:ln w="571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104461" name="Group 12"/>
            <p:cNvGrpSpPr>
              <a:grpSpLocks/>
            </p:cNvGrpSpPr>
            <p:nvPr/>
          </p:nvGrpSpPr>
          <p:grpSpPr bwMode="auto">
            <a:xfrm>
              <a:off x="3072" y="96"/>
              <a:ext cx="1056" cy="1488"/>
              <a:chOff x="2208" y="1968"/>
              <a:chExt cx="1056" cy="1488"/>
            </a:xfrm>
          </p:grpSpPr>
          <p:sp>
            <p:nvSpPr>
              <p:cNvPr id="104468" name="Oval 13"/>
              <p:cNvSpPr>
                <a:spLocks noChangeArrowheads="1"/>
              </p:cNvSpPr>
              <p:nvPr/>
            </p:nvSpPr>
            <p:spPr bwMode="auto">
              <a:xfrm>
                <a:off x="2208" y="1968"/>
                <a:ext cx="1056" cy="14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104469" name="Text Box 14"/>
              <p:cNvSpPr txBox="1">
                <a:spLocks noChangeArrowheads="1"/>
              </p:cNvSpPr>
              <p:nvPr/>
            </p:nvSpPr>
            <p:spPr bwMode="auto">
              <a:xfrm>
                <a:off x="2544" y="2496"/>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a:t>
                </a:r>
              </a:p>
            </p:txBody>
          </p:sp>
        </p:grpSp>
        <p:grpSp>
          <p:nvGrpSpPr>
            <p:cNvPr id="104462" name="Group 15"/>
            <p:cNvGrpSpPr>
              <a:grpSpLocks/>
            </p:cNvGrpSpPr>
            <p:nvPr/>
          </p:nvGrpSpPr>
          <p:grpSpPr bwMode="auto">
            <a:xfrm>
              <a:off x="1632" y="912"/>
              <a:ext cx="912" cy="1200"/>
              <a:chOff x="624" y="2640"/>
              <a:chExt cx="1056" cy="1488"/>
            </a:xfrm>
          </p:grpSpPr>
          <p:sp>
            <p:nvSpPr>
              <p:cNvPr id="104466" name="Oval 16"/>
              <p:cNvSpPr>
                <a:spLocks noChangeArrowheads="1"/>
              </p:cNvSpPr>
              <p:nvPr/>
            </p:nvSpPr>
            <p:spPr bwMode="auto">
              <a:xfrm>
                <a:off x="624" y="2640"/>
                <a:ext cx="1056" cy="1488"/>
              </a:xfrm>
              <a:prstGeom prst="ellipse">
                <a:avLst/>
              </a:prstGeom>
              <a:solidFill>
                <a:srgbClr val="00FFFF"/>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104467" name="Text Box 17"/>
              <p:cNvSpPr txBox="1">
                <a:spLocks noChangeArrowheads="1"/>
              </p:cNvSpPr>
              <p:nvPr/>
            </p:nvSpPr>
            <p:spPr bwMode="auto">
              <a:xfrm>
                <a:off x="960" y="3148"/>
                <a:ext cx="336"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B</a:t>
                </a:r>
              </a:p>
            </p:txBody>
          </p:sp>
        </p:grpSp>
        <p:grpSp>
          <p:nvGrpSpPr>
            <p:cNvPr id="104463" name="Group 18"/>
            <p:cNvGrpSpPr>
              <a:grpSpLocks/>
            </p:cNvGrpSpPr>
            <p:nvPr/>
          </p:nvGrpSpPr>
          <p:grpSpPr bwMode="auto">
            <a:xfrm>
              <a:off x="4704" y="432"/>
              <a:ext cx="912" cy="1824"/>
              <a:chOff x="3744" y="2496"/>
              <a:chExt cx="1056" cy="1488"/>
            </a:xfrm>
          </p:grpSpPr>
          <p:sp>
            <p:nvSpPr>
              <p:cNvPr id="104464" name="Oval 19"/>
              <p:cNvSpPr>
                <a:spLocks noChangeArrowheads="1"/>
              </p:cNvSpPr>
              <p:nvPr/>
            </p:nvSpPr>
            <p:spPr bwMode="auto">
              <a:xfrm>
                <a:off x="3744" y="2496"/>
                <a:ext cx="1056" cy="1488"/>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104465" name="Text Box 20"/>
              <p:cNvSpPr txBox="1">
                <a:spLocks noChangeArrowheads="1"/>
              </p:cNvSpPr>
              <p:nvPr/>
            </p:nvSpPr>
            <p:spPr bwMode="auto">
              <a:xfrm>
                <a:off x="4128" y="3024"/>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C</a:t>
                </a:r>
              </a:p>
            </p:txBody>
          </p:sp>
        </p:grpSp>
      </p:grpSp>
      <p:sp>
        <p:nvSpPr>
          <p:cNvPr id="68629" name="Text Box 21"/>
          <p:cNvSpPr txBox="1">
            <a:spLocks noChangeArrowheads="1"/>
          </p:cNvSpPr>
          <p:nvPr/>
        </p:nvSpPr>
        <p:spPr bwMode="auto">
          <a:xfrm>
            <a:off x="-76200" y="4076700"/>
            <a:ext cx="93726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t>
            </a:r>
            <a:r>
              <a:rPr lang="en-GB" altLang="x-none" sz="3600">
                <a:latin typeface="Times" charset="0"/>
              </a:rPr>
              <a:t> </a:t>
            </a:r>
            <a:r>
              <a:rPr lang="en-GB" altLang="x-none">
                <a:latin typeface="Helvetica" charset="0"/>
              </a:rPr>
              <a:t>Rate of ancestral conservation of one species in another species;</a:t>
            </a:r>
            <a:endParaRPr lang="fr-FR" altLang="x-none" b="0">
              <a:latin typeface="Times" charset="0"/>
            </a:endParaRPr>
          </a:p>
        </p:txBody>
      </p:sp>
      <p:sp>
        <p:nvSpPr>
          <p:cNvPr id="68630" name="Text Box 22"/>
          <p:cNvSpPr txBox="1">
            <a:spLocks noChangeArrowheads="1"/>
          </p:cNvSpPr>
          <p:nvPr/>
        </p:nvSpPr>
        <p:spPr bwMode="auto">
          <a:xfrm>
            <a:off x="0" y="5157788"/>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latin typeface="Helvetica" charset="0"/>
              </a:rPr>
              <a:t>i.e genes in A that are conserved in B / total number of genes in A; etc…</a:t>
            </a:r>
            <a:endParaRPr lang="fr-FR" altLang="x-none" sz="2800">
              <a:latin typeface="Helvetica" charset="0"/>
            </a:endParaRPr>
          </a:p>
        </p:txBody>
      </p:sp>
      <p:sp>
        <p:nvSpPr>
          <p:cNvPr id="104453" name="Rectangle 23"/>
          <p:cNvSpPr>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000FF"/>
                </a:solidFill>
                <a:latin typeface="Helvetica" charset="0"/>
              </a:rPr>
              <a:t>Comparing genomes</a:t>
            </a:r>
            <a:endParaRPr lang="fr-FR" altLang="x-none" sz="3600" dirty="0">
              <a:solidFill>
                <a:srgbClr val="0000FF"/>
              </a:solidFill>
              <a:latin typeface="Helvetica" charset="0"/>
            </a:endParaRPr>
          </a:p>
        </p:txBody>
      </p:sp>
      <p:sp>
        <p:nvSpPr>
          <p:cNvPr id="56341" name="Text Box 21"/>
          <p:cNvSpPr txBox="1">
            <a:spLocks noChangeArrowheads="1"/>
          </p:cNvSpPr>
          <p:nvPr/>
        </p:nvSpPr>
        <p:spPr bwMode="auto">
          <a:xfrm>
            <a:off x="0" y="5638800"/>
            <a:ext cx="9144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 </a:t>
            </a:r>
            <a:r>
              <a:rPr lang="en-GB" altLang="x-none" sz="3600">
                <a:solidFill>
                  <a:srgbClr val="2034FF"/>
                </a:solidFill>
                <a:latin typeface="Times" charset="0"/>
              </a:rPr>
              <a:t>specific, core-genome, pan-genome, orthologs, synteny, HGT, loss, introgression</a:t>
            </a:r>
            <a:endParaRPr lang="en-GB" altLang="x-none" sz="3600">
              <a:latin typeface="Times"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fade">
                                      <p:cBhvr>
                                        <p:cTn id="7" dur="1000"/>
                                        <p:tgtEl>
                                          <p:spTgt spid="68612"/>
                                        </p:tgtEl>
                                      </p:cBhvr>
                                    </p:animEffect>
                                    <p:anim calcmode="lin" valueType="num">
                                      <p:cBhvr>
                                        <p:cTn id="8" dur="1000" fill="hold"/>
                                        <p:tgtEl>
                                          <p:spTgt spid="68612"/>
                                        </p:tgtEl>
                                        <p:attrNameLst>
                                          <p:attrName>ppt_x</p:attrName>
                                        </p:attrNameLst>
                                      </p:cBhvr>
                                      <p:tavLst>
                                        <p:tav tm="0">
                                          <p:val>
                                            <p:strVal val="#ppt_x"/>
                                          </p:val>
                                        </p:tav>
                                        <p:tav tm="100000">
                                          <p:val>
                                            <p:strVal val="#ppt_x"/>
                                          </p:val>
                                        </p:tav>
                                      </p:tavLst>
                                    </p:anim>
                                    <p:anim calcmode="lin" valueType="num">
                                      <p:cBhvr>
                                        <p:cTn id="9" dur="1000" fill="hold"/>
                                        <p:tgtEl>
                                          <p:spTgt spid="6861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68613"/>
                                        </p:tgtEl>
                                        <p:attrNameLst>
                                          <p:attrName>style.visibility</p:attrName>
                                        </p:attrNameLst>
                                      </p:cBhvr>
                                      <p:to>
                                        <p:strVal val="visible"/>
                                      </p:to>
                                    </p:set>
                                    <p:animEffect transition="in" filter="fade">
                                      <p:cBhvr>
                                        <p:cTn id="13" dur="1000"/>
                                        <p:tgtEl>
                                          <p:spTgt spid="68613"/>
                                        </p:tgtEl>
                                      </p:cBhvr>
                                    </p:animEffect>
                                    <p:anim calcmode="lin" valueType="num">
                                      <p:cBhvr>
                                        <p:cTn id="14" dur="1000" fill="hold"/>
                                        <p:tgtEl>
                                          <p:spTgt spid="68613"/>
                                        </p:tgtEl>
                                        <p:attrNameLst>
                                          <p:attrName>ppt_x</p:attrName>
                                        </p:attrNameLst>
                                      </p:cBhvr>
                                      <p:tavLst>
                                        <p:tav tm="0">
                                          <p:val>
                                            <p:strVal val="#ppt_x"/>
                                          </p:val>
                                        </p:tav>
                                        <p:tav tm="100000">
                                          <p:val>
                                            <p:strVal val="#ppt_x"/>
                                          </p:val>
                                        </p:tav>
                                      </p:tavLst>
                                    </p:anim>
                                    <p:anim calcmode="lin" valueType="num">
                                      <p:cBhvr>
                                        <p:cTn id="15" dur="1000" fill="hold"/>
                                        <p:tgtEl>
                                          <p:spTgt spid="68613"/>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68629"/>
                                        </p:tgtEl>
                                        <p:attrNameLst>
                                          <p:attrName>style.visibility</p:attrName>
                                        </p:attrNameLst>
                                      </p:cBhvr>
                                      <p:to>
                                        <p:strVal val="visible"/>
                                      </p:to>
                                    </p:set>
                                    <p:animEffect transition="in" filter="fade">
                                      <p:cBhvr>
                                        <p:cTn id="19" dur="1000"/>
                                        <p:tgtEl>
                                          <p:spTgt spid="68629"/>
                                        </p:tgtEl>
                                      </p:cBhvr>
                                    </p:animEffect>
                                    <p:anim calcmode="lin" valueType="num">
                                      <p:cBhvr>
                                        <p:cTn id="20" dur="1000" fill="hold"/>
                                        <p:tgtEl>
                                          <p:spTgt spid="68629"/>
                                        </p:tgtEl>
                                        <p:attrNameLst>
                                          <p:attrName>ppt_x</p:attrName>
                                        </p:attrNameLst>
                                      </p:cBhvr>
                                      <p:tavLst>
                                        <p:tav tm="0">
                                          <p:val>
                                            <p:strVal val="#ppt_x"/>
                                          </p:val>
                                        </p:tav>
                                        <p:tav tm="100000">
                                          <p:val>
                                            <p:strVal val="#ppt_x"/>
                                          </p:val>
                                        </p:tav>
                                      </p:tavLst>
                                    </p:anim>
                                    <p:anim calcmode="lin" valueType="num">
                                      <p:cBhvr>
                                        <p:cTn id="21" dur="1000" fill="hold"/>
                                        <p:tgtEl>
                                          <p:spTgt spid="68629"/>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68630"/>
                                        </p:tgtEl>
                                        <p:attrNameLst>
                                          <p:attrName>style.visibility</p:attrName>
                                        </p:attrNameLst>
                                      </p:cBhvr>
                                      <p:to>
                                        <p:strVal val="visible"/>
                                      </p:to>
                                    </p:set>
                                    <p:animEffect transition="in" filter="fade">
                                      <p:cBhvr>
                                        <p:cTn id="25" dur="1000"/>
                                        <p:tgtEl>
                                          <p:spTgt spid="68630"/>
                                        </p:tgtEl>
                                      </p:cBhvr>
                                    </p:animEffect>
                                    <p:anim calcmode="lin" valueType="num">
                                      <p:cBhvr>
                                        <p:cTn id="26" dur="1000" fill="hold"/>
                                        <p:tgtEl>
                                          <p:spTgt spid="68630"/>
                                        </p:tgtEl>
                                        <p:attrNameLst>
                                          <p:attrName>ppt_x</p:attrName>
                                        </p:attrNameLst>
                                      </p:cBhvr>
                                      <p:tavLst>
                                        <p:tav tm="0">
                                          <p:val>
                                            <p:strVal val="#ppt_x"/>
                                          </p:val>
                                        </p:tav>
                                        <p:tav tm="100000">
                                          <p:val>
                                            <p:strVal val="#ppt_x"/>
                                          </p:val>
                                        </p:tav>
                                      </p:tavLst>
                                    </p:anim>
                                    <p:anim calcmode="lin" valueType="num">
                                      <p:cBhvr>
                                        <p:cTn id="27" dur="1000" fill="hold"/>
                                        <p:tgtEl>
                                          <p:spTgt spid="68630"/>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37" presetClass="entr" presetSubtype="0" fill="hold" grpId="0" nodeType="afterEffect">
                                  <p:stCondLst>
                                    <p:cond delay="0"/>
                                  </p:stCondLst>
                                  <p:childTnLst>
                                    <p:set>
                                      <p:cBhvr>
                                        <p:cTn id="30" dur="1" fill="hold">
                                          <p:stCondLst>
                                            <p:cond delay="0"/>
                                          </p:stCondLst>
                                        </p:cTn>
                                        <p:tgtEl>
                                          <p:spTgt spid="56341"/>
                                        </p:tgtEl>
                                        <p:attrNameLst>
                                          <p:attrName>style.visibility</p:attrName>
                                        </p:attrNameLst>
                                      </p:cBhvr>
                                      <p:to>
                                        <p:strVal val="visible"/>
                                      </p:to>
                                    </p:set>
                                    <p:animEffect transition="in" filter="fade">
                                      <p:cBhvr>
                                        <p:cTn id="31" dur="1000"/>
                                        <p:tgtEl>
                                          <p:spTgt spid="56341"/>
                                        </p:tgtEl>
                                      </p:cBhvr>
                                    </p:animEffect>
                                    <p:anim calcmode="lin" valueType="num">
                                      <p:cBhvr>
                                        <p:cTn id="32" dur="1000" fill="hold"/>
                                        <p:tgtEl>
                                          <p:spTgt spid="56341"/>
                                        </p:tgtEl>
                                        <p:attrNameLst>
                                          <p:attrName>ppt_x</p:attrName>
                                        </p:attrNameLst>
                                      </p:cBhvr>
                                      <p:tavLst>
                                        <p:tav tm="0">
                                          <p:val>
                                            <p:strVal val="#ppt_x"/>
                                          </p:val>
                                        </p:tav>
                                        <p:tav tm="100000">
                                          <p:val>
                                            <p:strVal val="#ppt_x"/>
                                          </p:val>
                                        </p:tav>
                                      </p:tavLst>
                                    </p:anim>
                                    <p:anim calcmode="lin" valueType="num">
                                      <p:cBhvr>
                                        <p:cTn id="33" dur="900" decel="100000" fill="hold"/>
                                        <p:tgtEl>
                                          <p:spTgt spid="5634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634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p:bldP spid="68629" grpId="0"/>
      <p:bldP spid="68630" grpId="0"/>
      <p:bldP spid="56341"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Line 2"/>
          <p:cNvSpPr>
            <a:spLocks noChangeShapeType="1"/>
          </p:cNvSpPr>
          <p:nvPr/>
        </p:nvSpPr>
        <p:spPr bwMode="auto">
          <a:xfrm>
            <a:off x="1295400" y="152400"/>
            <a:ext cx="0" cy="6553200"/>
          </a:xfrm>
          <a:prstGeom prst="line">
            <a:avLst/>
          </a:prstGeom>
          <a:noFill/>
          <a:ln w="57150">
            <a:solidFill>
              <a:srgbClr val="021EFD"/>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30" name="Text Box 3"/>
          <p:cNvSpPr txBox="1">
            <a:spLocks noChangeArrowheads="1"/>
          </p:cNvSpPr>
          <p:nvPr/>
        </p:nvSpPr>
        <p:spPr bwMode="auto">
          <a:xfrm>
            <a:off x="152400" y="3048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1976</a:t>
            </a:r>
            <a:endParaRPr lang="en-GB" altLang="x-none" sz="2400" b="0"/>
          </a:p>
        </p:txBody>
      </p:sp>
      <p:sp>
        <p:nvSpPr>
          <p:cNvPr id="22531" name="Text Box 4"/>
          <p:cNvSpPr txBox="1">
            <a:spLocks noChangeArrowheads="1"/>
          </p:cNvSpPr>
          <p:nvPr/>
        </p:nvSpPr>
        <p:spPr bwMode="auto">
          <a:xfrm>
            <a:off x="152400" y="14478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1977</a:t>
            </a:r>
            <a:endParaRPr lang="en-GB" altLang="x-none" sz="2400" b="0"/>
          </a:p>
        </p:txBody>
      </p:sp>
      <p:sp>
        <p:nvSpPr>
          <p:cNvPr id="22532" name="Text Box 5"/>
          <p:cNvSpPr txBox="1">
            <a:spLocks noChangeArrowheads="1"/>
          </p:cNvSpPr>
          <p:nvPr/>
        </p:nvSpPr>
        <p:spPr bwMode="auto">
          <a:xfrm>
            <a:off x="152400" y="31242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1981</a:t>
            </a:r>
            <a:endParaRPr lang="en-GB" altLang="x-none" sz="2400" b="0"/>
          </a:p>
        </p:txBody>
      </p:sp>
      <p:sp>
        <p:nvSpPr>
          <p:cNvPr id="22533" name="Text Box 6"/>
          <p:cNvSpPr txBox="1">
            <a:spLocks noChangeArrowheads="1"/>
          </p:cNvSpPr>
          <p:nvPr/>
        </p:nvSpPr>
        <p:spPr bwMode="auto">
          <a:xfrm>
            <a:off x="152400" y="45720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1984</a:t>
            </a:r>
            <a:endParaRPr lang="en-GB" altLang="x-none" sz="2400" b="0"/>
          </a:p>
        </p:txBody>
      </p:sp>
      <p:sp>
        <p:nvSpPr>
          <p:cNvPr id="22534" name="Text Box 7"/>
          <p:cNvSpPr txBox="1">
            <a:spLocks noChangeArrowheads="1"/>
          </p:cNvSpPr>
          <p:nvPr/>
        </p:nvSpPr>
        <p:spPr bwMode="auto">
          <a:xfrm>
            <a:off x="152400" y="57150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1986</a:t>
            </a:r>
            <a:endParaRPr lang="en-GB" altLang="x-none" sz="2400" b="0"/>
          </a:p>
        </p:txBody>
      </p:sp>
      <p:grpSp>
        <p:nvGrpSpPr>
          <p:cNvPr id="22535" name="Group 8"/>
          <p:cNvGrpSpPr>
            <a:grpSpLocks/>
          </p:cNvGrpSpPr>
          <p:nvPr/>
        </p:nvGrpSpPr>
        <p:grpSpPr bwMode="auto">
          <a:xfrm>
            <a:off x="1295400" y="228600"/>
            <a:ext cx="7772400" cy="831850"/>
            <a:chOff x="816" y="144"/>
            <a:chExt cx="4896" cy="524"/>
          </a:xfrm>
        </p:grpSpPr>
        <p:sp>
          <p:nvSpPr>
            <p:cNvPr id="22548" name="Text Box 9"/>
            <p:cNvSpPr txBox="1">
              <a:spLocks noChangeArrowheads="1"/>
            </p:cNvSpPr>
            <p:nvPr/>
          </p:nvSpPr>
          <p:spPr bwMode="auto">
            <a:xfrm>
              <a:off x="1008" y="144"/>
              <a:ext cx="4704" cy="52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chemeClr val="tx2"/>
                  </a:solidFill>
                </a:rPr>
                <a:t>Complete sequence of the viral RNA genome of a </a:t>
              </a:r>
              <a:r>
                <a:rPr lang="en-GB" altLang="x-none" sz="2400">
                  <a:solidFill>
                    <a:srgbClr val="FF3333"/>
                  </a:solidFill>
                </a:rPr>
                <a:t>bacteriophage MS2</a:t>
              </a:r>
              <a:r>
                <a:rPr lang="en-GB" altLang="x-none" sz="2400">
                  <a:solidFill>
                    <a:schemeClr val="tx2"/>
                  </a:solidFill>
                </a:rPr>
                <a:t> (Walter Fiers et al. </a:t>
              </a:r>
              <a:r>
                <a:rPr lang="en-GB" altLang="x-none" sz="2400">
                  <a:solidFill>
                    <a:srgbClr val="021EFD"/>
                  </a:solidFill>
                </a:rPr>
                <a:t>3569 bp</a:t>
              </a:r>
              <a:r>
                <a:rPr lang="en-GB" altLang="x-none" sz="2400">
                  <a:solidFill>
                    <a:schemeClr val="tx2"/>
                  </a:solidFill>
                </a:rPr>
                <a:t>).</a:t>
              </a:r>
            </a:p>
          </p:txBody>
        </p:sp>
        <p:sp>
          <p:nvSpPr>
            <p:cNvPr id="22549" name="Line 10"/>
            <p:cNvSpPr>
              <a:spLocks noChangeShapeType="1"/>
            </p:cNvSpPr>
            <p:nvPr/>
          </p:nvSpPr>
          <p:spPr bwMode="auto">
            <a:xfrm>
              <a:off x="816" y="422"/>
              <a:ext cx="19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2536" name="Group 11"/>
          <p:cNvGrpSpPr>
            <a:grpSpLocks/>
          </p:cNvGrpSpPr>
          <p:nvPr/>
        </p:nvGrpSpPr>
        <p:grpSpPr bwMode="auto">
          <a:xfrm>
            <a:off x="1295400" y="1295400"/>
            <a:ext cx="7696200" cy="1196975"/>
            <a:chOff x="816" y="816"/>
            <a:chExt cx="4848" cy="754"/>
          </a:xfrm>
        </p:grpSpPr>
        <p:sp>
          <p:nvSpPr>
            <p:cNvPr id="22546" name="Text Box 12"/>
            <p:cNvSpPr txBox="1">
              <a:spLocks noChangeArrowheads="1"/>
            </p:cNvSpPr>
            <p:nvPr/>
          </p:nvSpPr>
          <p:spPr bwMode="auto">
            <a:xfrm>
              <a:off x="1008" y="816"/>
              <a:ext cx="4656" cy="754"/>
            </a:xfrm>
            <a:prstGeom prst="rect">
              <a:avLst/>
            </a:prstGeom>
            <a:noFill/>
            <a:ln w="9525">
              <a:solidFill>
                <a:srgbClr val="021EF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2400">
                  <a:solidFill>
                    <a:srgbClr val="FF0000"/>
                  </a:solidFill>
                </a:rPr>
                <a:t>Viral genome </a:t>
              </a:r>
              <a:r>
                <a:rPr lang="en-US" altLang="x-none" sz="2400"/>
                <a:t>(</a:t>
              </a:r>
              <a:r>
                <a:rPr lang="en-US" altLang="x-none" sz="2400">
                  <a:solidFill>
                    <a:srgbClr val="070AF2"/>
                  </a:solidFill>
                </a:rPr>
                <a:t>5368 base pairs</a:t>
              </a:r>
              <a:r>
                <a:rPr lang="en-US" altLang="x-none" sz="2400"/>
                <a:t>; encoding 11 genes). Sanger et al. sequence bacteriophage</a:t>
              </a:r>
              <a:r>
                <a:rPr lang="en-US" altLang="x-none" sz="2400">
                  <a:latin typeface="Times" charset="0"/>
                </a:rPr>
                <a:t> </a:t>
              </a:r>
              <a:r>
                <a:rPr lang="en-US" altLang="x-none" sz="2400">
                  <a:latin typeface="Symbol" charset="2"/>
                </a:rPr>
                <a:t>f</a:t>
              </a:r>
              <a:r>
                <a:rPr lang="en-US" altLang="x-none" sz="2400"/>
                <a:t>X174.</a:t>
              </a:r>
              <a:endParaRPr lang="en-GB" altLang="x-none" sz="2400"/>
            </a:p>
          </p:txBody>
        </p:sp>
        <p:sp>
          <p:nvSpPr>
            <p:cNvPr id="22547" name="Line 13"/>
            <p:cNvSpPr>
              <a:spLocks noChangeShapeType="1"/>
            </p:cNvSpPr>
            <p:nvPr/>
          </p:nvSpPr>
          <p:spPr bwMode="auto">
            <a:xfrm>
              <a:off x="816" y="1152"/>
              <a:ext cx="192" cy="0"/>
            </a:xfrm>
            <a:prstGeom prst="line">
              <a:avLst/>
            </a:prstGeom>
            <a:noFill/>
            <a:ln w="38100">
              <a:solidFill>
                <a:srgbClr val="021E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2537" name="Group 14"/>
          <p:cNvGrpSpPr>
            <a:grpSpLocks/>
          </p:cNvGrpSpPr>
          <p:nvPr/>
        </p:nvGrpSpPr>
        <p:grpSpPr bwMode="auto">
          <a:xfrm>
            <a:off x="1295400" y="2819400"/>
            <a:ext cx="7696200" cy="1382713"/>
            <a:chOff x="816" y="1776"/>
            <a:chExt cx="4848" cy="871"/>
          </a:xfrm>
        </p:grpSpPr>
        <p:sp>
          <p:nvSpPr>
            <p:cNvPr id="22544" name="Text Box 15"/>
            <p:cNvSpPr txBox="1">
              <a:spLocks noChangeArrowheads="1"/>
            </p:cNvSpPr>
            <p:nvPr/>
          </p:nvSpPr>
          <p:spPr bwMode="auto">
            <a:xfrm>
              <a:off x="1008" y="1776"/>
              <a:ext cx="4656" cy="871"/>
            </a:xfrm>
            <a:prstGeom prst="rect">
              <a:avLst/>
            </a:prstGeom>
            <a:noFill/>
            <a:ln w="9525">
              <a:solidFill>
                <a:srgbClr val="FF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2800">
                  <a:solidFill>
                    <a:srgbClr val="FF0000"/>
                  </a:solidFill>
                </a:rPr>
                <a:t>Human mitochondrial genome</a:t>
              </a:r>
              <a:r>
                <a:rPr lang="en-US" altLang="x-none" sz="2800">
                  <a:solidFill>
                    <a:srgbClr val="0000FF"/>
                  </a:solidFill>
                </a:rPr>
                <a:t> 16,500 base pairs (</a:t>
              </a:r>
              <a:r>
                <a:rPr lang="en-US" altLang="x-none" sz="2400">
                  <a:solidFill>
                    <a:srgbClr val="0000FF"/>
                  </a:solidFill>
                </a:rPr>
                <a:t>encodes 13 proteins, 2 rRNA, 22 tRNA</a:t>
              </a:r>
              <a:r>
                <a:rPr lang="en-US" altLang="x-none" sz="2800">
                  <a:solidFill>
                    <a:srgbClr val="0000FF"/>
                  </a:solidFill>
                </a:rPr>
                <a:t>)(</a:t>
              </a:r>
              <a:r>
                <a:rPr lang="en-US" altLang="x-none" sz="2800">
                  <a:solidFill>
                    <a:srgbClr val="FD1408"/>
                  </a:solidFill>
                </a:rPr>
                <a:t>Sanger et al.</a:t>
              </a:r>
              <a:r>
                <a:rPr lang="en-US" altLang="x-none" sz="2800">
                  <a:solidFill>
                    <a:srgbClr val="0000FF"/>
                  </a:solidFill>
                </a:rPr>
                <a:t>)</a:t>
              </a:r>
              <a:endParaRPr lang="en-GB" altLang="x-none" sz="2800">
                <a:solidFill>
                  <a:srgbClr val="0000FF"/>
                </a:solidFill>
              </a:endParaRPr>
            </a:p>
          </p:txBody>
        </p:sp>
        <p:sp>
          <p:nvSpPr>
            <p:cNvPr id="22545" name="Line 16"/>
            <p:cNvSpPr>
              <a:spLocks noChangeShapeType="1"/>
            </p:cNvSpPr>
            <p:nvPr/>
          </p:nvSpPr>
          <p:spPr bwMode="auto">
            <a:xfrm>
              <a:off x="816" y="2208"/>
              <a:ext cx="192" cy="0"/>
            </a:xfrm>
            <a:prstGeom prst="line">
              <a:avLst/>
            </a:prstGeom>
            <a:noFill/>
            <a:ln w="38100">
              <a:solidFill>
                <a:srgbClr val="FF33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2538" name="Group 17"/>
          <p:cNvGrpSpPr>
            <a:grpSpLocks/>
          </p:cNvGrpSpPr>
          <p:nvPr/>
        </p:nvGrpSpPr>
        <p:grpSpPr bwMode="auto">
          <a:xfrm>
            <a:off x="1295400" y="4495800"/>
            <a:ext cx="7696200" cy="831850"/>
            <a:chOff x="816" y="2832"/>
            <a:chExt cx="4848" cy="524"/>
          </a:xfrm>
        </p:grpSpPr>
        <p:sp>
          <p:nvSpPr>
            <p:cNvPr id="22542" name="Text Box 18"/>
            <p:cNvSpPr txBox="1">
              <a:spLocks noChangeArrowheads="1"/>
            </p:cNvSpPr>
            <p:nvPr/>
          </p:nvSpPr>
          <p:spPr bwMode="auto">
            <a:xfrm>
              <a:off x="1008" y="2832"/>
              <a:ext cx="4656" cy="524"/>
            </a:xfrm>
            <a:prstGeom prst="rect">
              <a:avLst/>
            </a:prstGeom>
            <a:noFill/>
            <a:ln w="9525">
              <a:solidFill>
                <a:srgbClr val="FF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rPr>
                <a:t>Complete sequence of the </a:t>
              </a:r>
              <a:r>
                <a:rPr lang="en-GB" altLang="x-none" sz="2400">
                  <a:solidFill>
                    <a:srgbClr val="FF3333"/>
                  </a:solidFill>
                </a:rPr>
                <a:t>HIV-1 genome</a:t>
              </a:r>
              <a:r>
                <a:rPr lang="en-GB" altLang="x-none" sz="2400">
                  <a:solidFill>
                    <a:srgbClr val="0000FF"/>
                  </a:solidFill>
                </a:rPr>
                <a:t> was determined (</a:t>
              </a:r>
              <a:r>
                <a:rPr lang="en-GB" altLang="x-none" sz="2400">
                  <a:solidFill>
                    <a:srgbClr val="FF0000"/>
                  </a:solidFill>
                </a:rPr>
                <a:t>9749bp</a:t>
              </a:r>
              <a:r>
                <a:rPr lang="en-GB" altLang="x-none" sz="2400">
                  <a:solidFill>
                    <a:srgbClr val="0000FF"/>
                  </a:solidFill>
                </a:rPr>
                <a:t>).</a:t>
              </a:r>
            </a:p>
          </p:txBody>
        </p:sp>
        <p:sp>
          <p:nvSpPr>
            <p:cNvPr id="22543" name="Line 19"/>
            <p:cNvSpPr>
              <a:spLocks noChangeShapeType="1"/>
            </p:cNvSpPr>
            <p:nvPr/>
          </p:nvSpPr>
          <p:spPr bwMode="auto">
            <a:xfrm>
              <a:off x="816" y="3072"/>
              <a:ext cx="192" cy="0"/>
            </a:xfrm>
            <a:prstGeom prst="line">
              <a:avLst/>
            </a:prstGeom>
            <a:noFill/>
            <a:ln w="38100">
              <a:solidFill>
                <a:srgbClr val="021E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2539" name="Group 20"/>
          <p:cNvGrpSpPr>
            <a:grpSpLocks/>
          </p:cNvGrpSpPr>
          <p:nvPr/>
        </p:nvGrpSpPr>
        <p:grpSpPr bwMode="auto">
          <a:xfrm>
            <a:off x="1295400" y="5791200"/>
            <a:ext cx="7696200" cy="528638"/>
            <a:chOff x="816" y="3648"/>
            <a:chExt cx="4848" cy="333"/>
          </a:xfrm>
        </p:grpSpPr>
        <p:sp>
          <p:nvSpPr>
            <p:cNvPr id="22540" name="Text Box 21"/>
            <p:cNvSpPr txBox="1">
              <a:spLocks noChangeArrowheads="1"/>
            </p:cNvSpPr>
            <p:nvPr/>
          </p:nvSpPr>
          <p:spPr bwMode="auto">
            <a:xfrm>
              <a:off x="1056" y="3648"/>
              <a:ext cx="4608" cy="333"/>
            </a:xfrm>
            <a:prstGeom prst="rect">
              <a:avLst/>
            </a:prstGeom>
            <a:noFill/>
            <a:ln w="9525">
              <a:solidFill>
                <a:srgbClr val="021EF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2800">
                  <a:solidFill>
                    <a:srgbClr val="FF0000"/>
                  </a:solidFill>
                </a:rPr>
                <a:t>Chloroplast genome</a:t>
              </a:r>
              <a:r>
                <a:rPr lang="en-US" altLang="x-none" sz="2800">
                  <a:solidFill>
                    <a:srgbClr val="0000FF"/>
                  </a:solidFill>
                </a:rPr>
                <a:t> 156,000 base pairs</a:t>
              </a:r>
              <a:endParaRPr lang="en-GB" altLang="x-none" sz="2400" b="0"/>
            </a:p>
          </p:txBody>
        </p:sp>
        <p:sp>
          <p:nvSpPr>
            <p:cNvPr id="22541" name="Line 22"/>
            <p:cNvSpPr>
              <a:spLocks noChangeShapeType="1"/>
            </p:cNvSpPr>
            <p:nvPr/>
          </p:nvSpPr>
          <p:spPr bwMode="auto">
            <a:xfrm>
              <a:off x="816" y="3792"/>
              <a:ext cx="240" cy="0"/>
            </a:xfrm>
            <a:prstGeom prst="line">
              <a:avLst/>
            </a:prstGeom>
            <a:noFill/>
            <a:ln w="38100">
              <a:solidFill>
                <a:srgbClr val="FF33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9050" y="117475"/>
            <a:ext cx="1063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fr-FR"/>
          </a:p>
        </p:txBody>
      </p:sp>
      <p:pic>
        <p:nvPicPr>
          <p:cNvPr id="106498" name="Imag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0"/>
          <p:cNvGrpSpPr>
            <a:grpSpLocks/>
          </p:cNvGrpSpPr>
          <p:nvPr/>
        </p:nvGrpSpPr>
        <p:grpSpPr bwMode="auto">
          <a:xfrm>
            <a:off x="1187450" y="933450"/>
            <a:ext cx="2286000" cy="695325"/>
            <a:chOff x="816" y="522"/>
            <a:chExt cx="1440" cy="438"/>
          </a:xfrm>
        </p:grpSpPr>
        <p:sp>
          <p:nvSpPr>
            <p:cNvPr id="106503" name="Line 11"/>
            <p:cNvSpPr>
              <a:spLocks noChangeShapeType="1"/>
            </p:cNvSpPr>
            <p:nvPr/>
          </p:nvSpPr>
          <p:spPr bwMode="auto">
            <a:xfrm flipH="1">
              <a:off x="816" y="816"/>
              <a:ext cx="480" cy="144"/>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06504" name="Text Box 12"/>
            <p:cNvSpPr txBox="1">
              <a:spLocks noChangeArrowheads="1"/>
            </p:cNvSpPr>
            <p:nvPr/>
          </p:nvSpPr>
          <p:spPr bwMode="auto">
            <a:xfrm>
              <a:off x="864" y="522"/>
              <a:ext cx="1392" cy="294"/>
            </a:xfrm>
            <a:prstGeom prst="rect">
              <a:avLst/>
            </a:prstGeom>
            <a:solidFill>
              <a:schemeClr val="bg1"/>
            </a:solidFill>
            <a:ln w="9525">
              <a:solidFill>
                <a:schemeClr val="folHlink"/>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chemeClr val="folHlink"/>
                  </a:solidFill>
                </a:rPr>
                <a:t>conservation</a:t>
              </a:r>
              <a:endParaRPr lang="fr-FR" altLang="x-none" sz="2400" b="0">
                <a:solidFill>
                  <a:schemeClr val="folHlink"/>
                </a:solidFill>
              </a:endParaRPr>
            </a:p>
          </p:txBody>
        </p:sp>
      </p:grpSp>
      <p:grpSp>
        <p:nvGrpSpPr>
          <p:cNvPr id="9" name="Group 7"/>
          <p:cNvGrpSpPr>
            <a:grpSpLocks/>
          </p:cNvGrpSpPr>
          <p:nvPr/>
        </p:nvGrpSpPr>
        <p:grpSpPr bwMode="auto">
          <a:xfrm>
            <a:off x="4375150" y="1230313"/>
            <a:ext cx="3581400" cy="1838325"/>
            <a:chOff x="3360" y="234"/>
            <a:chExt cx="2256" cy="1158"/>
          </a:xfrm>
        </p:grpSpPr>
        <p:sp>
          <p:nvSpPr>
            <p:cNvPr id="106501" name="Line 8"/>
            <p:cNvSpPr>
              <a:spLocks noChangeShapeType="1"/>
            </p:cNvSpPr>
            <p:nvPr/>
          </p:nvSpPr>
          <p:spPr bwMode="auto">
            <a:xfrm flipH="1">
              <a:off x="3360" y="528"/>
              <a:ext cx="1584" cy="864"/>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06502" name="Text Box 9"/>
            <p:cNvSpPr txBox="1">
              <a:spLocks noChangeArrowheads="1"/>
            </p:cNvSpPr>
            <p:nvPr/>
          </p:nvSpPr>
          <p:spPr bwMode="auto">
            <a:xfrm>
              <a:off x="4416" y="234"/>
              <a:ext cx="1200" cy="294"/>
            </a:xfrm>
            <a:prstGeom prst="rect">
              <a:avLst/>
            </a:prstGeom>
            <a:solidFill>
              <a:schemeClr val="bg1"/>
            </a:solidFill>
            <a:ln w="9525">
              <a:solidFill>
                <a:schemeClr val="hlink"/>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chemeClr val="hlink"/>
                  </a:solidFill>
                </a:rPr>
                <a:t>duplication</a:t>
              </a:r>
              <a:endParaRPr lang="fr-FR" altLang="x-none" sz="2400" b="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1" name="Object 3"/>
          <p:cNvGraphicFramePr>
            <a:graphicFrameLocks noChangeAspect="1"/>
          </p:cNvGraphicFramePr>
          <p:nvPr/>
        </p:nvGraphicFramePr>
        <p:xfrm>
          <a:off x="0" y="457200"/>
          <a:ext cx="9144000" cy="6400800"/>
        </p:xfrm>
        <a:graphic>
          <a:graphicData uri="http://schemas.openxmlformats.org/presentationml/2006/ole">
            <mc:AlternateContent xmlns:mc="http://schemas.openxmlformats.org/markup-compatibility/2006">
              <mc:Choice xmlns:v="urn:schemas-microsoft-com:vml" Requires="v">
                <p:oleObj spid="_x0000_s107724" name="Document" r:id="rId4" imgW="40190476" imgH="12901587" progId="Word.Document.8">
                  <p:embed/>
                </p:oleObj>
              </mc:Choice>
              <mc:Fallback>
                <p:oleObj name="Document" r:id="rId4" imgW="40190476" imgH="12901587"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9144000" cy="640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7522" name="Text Box 4"/>
          <p:cNvSpPr txBox="1">
            <a:spLocks noChangeArrowheads="1"/>
          </p:cNvSpPr>
          <p:nvPr/>
        </p:nvSpPr>
        <p:spPr bwMode="auto">
          <a:xfrm>
            <a:off x="2895600" y="0"/>
            <a:ext cx="4572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0717FF"/>
                </a:solidFill>
              </a:rPr>
              <a:t>43 Yeast &amp; Fungi species</a:t>
            </a:r>
            <a:endParaRPr lang="en-GB" altLang="x-none" sz="2400" b="0"/>
          </a:p>
        </p:txBody>
      </p:sp>
      <p:grpSp>
        <p:nvGrpSpPr>
          <p:cNvPr id="70661" name="Group 5"/>
          <p:cNvGrpSpPr>
            <a:grpSpLocks/>
          </p:cNvGrpSpPr>
          <p:nvPr/>
        </p:nvGrpSpPr>
        <p:grpSpPr bwMode="auto">
          <a:xfrm>
            <a:off x="6172200" y="731838"/>
            <a:ext cx="1295400" cy="4754562"/>
            <a:chOff x="3888" y="336"/>
            <a:chExt cx="672" cy="3047"/>
          </a:xfrm>
        </p:grpSpPr>
        <p:sp>
          <p:nvSpPr>
            <p:cNvPr id="107527" name="Text Box 6"/>
            <p:cNvSpPr txBox="1">
              <a:spLocks noChangeArrowheads="1"/>
            </p:cNvSpPr>
            <p:nvPr/>
          </p:nvSpPr>
          <p:spPr bwMode="auto">
            <a:xfrm>
              <a:off x="3888" y="3072"/>
              <a:ext cx="672" cy="311"/>
            </a:xfrm>
            <a:prstGeom prst="rect">
              <a:avLst/>
            </a:prstGeom>
            <a:solidFill>
              <a:schemeClr val="bg1"/>
            </a:solidFill>
            <a:ln w="28575">
              <a:solidFill>
                <a:srgbClr val="0033CC"/>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00"/>
                  </a:solidFill>
                </a:rPr>
                <a:t>19.9%</a:t>
              </a:r>
              <a:endParaRPr lang="en-GB" altLang="x-none" sz="2400" b="0"/>
            </a:p>
          </p:txBody>
        </p:sp>
        <p:sp>
          <p:nvSpPr>
            <p:cNvPr id="107528" name="Line 7"/>
            <p:cNvSpPr>
              <a:spLocks noChangeShapeType="1"/>
            </p:cNvSpPr>
            <p:nvPr/>
          </p:nvSpPr>
          <p:spPr bwMode="auto">
            <a:xfrm>
              <a:off x="4176" y="336"/>
              <a:ext cx="0" cy="2784"/>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70664" name="Group 8"/>
          <p:cNvGrpSpPr>
            <a:grpSpLocks/>
          </p:cNvGrpSpPr>
          <p:nvPr/>
        </p:nvGrpSpPr>
        <p:grpSpPr bwMode="auto">
          <a:xfrm>
            <a:off x="3886200" y="685800"/>
            <a:ext cx="1143000" cy="3048000"/>
            <a:chOff x="2448" y="336"/>
            <a:chExt cx="672" cy="1999"/>
          </a:xfrm>
        </p:grpSpPr>
        <p:sp>
          <p:nvSpPr>
            <p:cNvPr id="107525" name="Text Box 9"/>
            <p:cNvSpPr txBox="1">
              <a:spLocks noChangeArrowheads="1"/>
            </p:cNvSpPr>
            <p:nvPr/>
          </p:nvSpPr>
          <p:spPr bwMode="auto">
            <a:xfrm>
              <a:off x="2448" y="2016"/>
              <a:ext cx="672" cy="319"/>
            </a:xfrm>
            <a:prstGeom prst="rect">
              <a:avLst/>
            </a:prstGeom>
            <a:solidFill>
              <a:schemeClr val="bg1"/>
            </a:solidFill>
            <a:ln w="28575">
              <a:solidFill>
                <a:srgbClr val="0033CC"/>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00"/>
                  </a:solidFill>
                </a:rPr>
                <a:t>98.3%</a:t>
              </a:r>
              <a:endParaRPr lang="en-GB" altLang="x-none" sz="2400" b="0"/>
            </a:p>
          </p:txBody>
        </p:sp>
        <p:sp>
          <p:nvSpPr>
            <p:cNvPr id="107526" name="Line 10"/>
            <p:cNvSpPr>
              <a:spLocks noChangeShapeType="1"/>
            </p:cNvSpPr>
            <p:nvPr/>
          </p:nvSpPr>
          <p:spPr bwMode="auto">
            <a:xfrm>
              <a:off x="2688" y="336"/>
              <a:ext cx="0" cy="1728"/>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fade">
                                      <p:cBhvr>
                                        <p:cTn id="7" dur="1000"/>
                                        <p:tgtEl>
                                          <p:spTgt spid="70661"/>
                                        </p:tgtEl>
                                      </p:cBhvr>
                                    </p:animEffect>
                                    <p:anim calcmode="lin" valueType="num">
                                      <p:cBhvr>
                                        <p:cTn id="8" dur="1000" fill="hold"/>
                                        <p:tgtEl>
                                          <p:spTgt spid="70661"/>
                                        </p:tgtEl>
                                        <p:attrNameLst>
                                          <p:attrName>ppt_x</p:attrName>
                                        </p:attrNameLst>
                                      </p:cBhvr>
                                      <p:tavLst>
                                        <p:tav tm="0">
                                          <p:val>
                                            <p:strVal val="#ppt_x"/>
                                          </p:val>
                                        </p:tav>
                                        <p:tav tm="100000">
                                          <p:val>
                                            <p:strVal val="#ppt_x"/>
                                          </p:val>
                                        </p:tav>
                                      </p:tavLst>
                                    </p:anim>
                                    <p:anim calcmode="lin" valueType="num">
                                      <p:cBhvr>
                                        <p:cTn id="9" dur="1000" fill="hold"/>
                                        <p:tgtEl>
                                          <p:spTgt spid="70661"/>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70664"/>
                                        </p:tgtEl>
                                        <p:attrNameLst>
                                          <p:attrName>style.visibility</p:attrName>
                                        </p:attrNameLst>
                                      </p:cBhvr>
                                      <p:to>
                                        <p:strVal val="visible"/>
                                      </p:to>
                                    </p:set>
                                    <p:animEffect transition="in" filter="fade">
                                      <p:cBhvr>
                                        <p:cTn id="13" dur="1000"/>
                                        <p:tgtEl>
                                          <p:spTgt spid="70664"/>
                                        </p:tgtEl>
                                      </p:cBhvr>
                                    </p:animEffect>
                                    <p:anim calcmode="lin" valueType="num">
                                      <p:cBhvr>
                                        <p:cTn id="14" dur="1000" fill="hold"/>
                                        <p:tgtEl>
                                          <p:spTgt spid="70664"/>
                                        </p:tgtEl>
                                        <p:attrNameLst>
                                          <p:attrName>ppt_x</p:attrName>
                                        </p:attrNameLst>
                                      </p:cBhvr>
                                      <p:tavLst>
                                        <p:tav tm="0">
                                          <p:val>
                                            <p:strVal val="#ppt_x"/>
                                          </p:val>
                                        </p:tav>
                                        <p:tav tm="100000">
                                          <p:val>
                                            <p:strVal val="#ppt_x"/>
                                          </p:val>
                                        </p:tav>
                                      </p:tavLst>
                                    </p:anim>
                                    <p:anim calcmode="lin" valueType="num">
                                      <p:cBhvr>
                                        <p:cTn id="15" dur="1000" fill="hold"/>
                                        <p:tgtEl>
                                          <p:spTgt spid="706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 Box 3"/>
          <p:cNvSpPr txBox="1">
            <a:spLocks noChangeArrowheads="1"/>
          </p:cNvSpPr>
          <p:nvPr/>
        </p:nvSpPr>
        <p:spPr bwMode="auto">
          <a:xfrm>
            <a:off x="0" y="-26988"/>
            <a:ext cx="9144000" cy="519113"/>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FF3333"/>
                </a:solidFill>
              </a:rPr>
              <a:t>Rate of Duplication in 97 yeast and fungi species</a:t>
            </a:r>
            <a:endParaRPr lang="en-GB" altLang="x-none" sz="2800" b="0"/>
          </a:p>
        </p:txBody>
      </p:sp>
      <p:graphicFrame>
        <p:nvGraphicFramePr>
          <p:cNvPr id="109570" name="Object 3"/>
          <p:cNvGraphicFramePr>
            <a:graphicFrameLocks noChangeAspect="1"/>
          </p:cNvGraphicFramePr>
          <p:nvPr/>
        </p:nvGraphicFramePr>
        <p:xfrm>
          <a:off x="-228600" y="228600"/>
          <a:ext cx="9982200" cy="6400800"/>
        </p:xfrm>
        <a:graphic>
          <a:graphicData uri="http://schemas.openxmlformats.org/presentationml/2006/ole">
            <mc:AlternateContent xmlns:mc="http://schemas.openxmlformats.org/markup-compatibility/2006">
              <mc:Choice xmlns:v="urn:schemas-microsoft-com:vml" Requires="v">
                <p:oleObj spid="_x0000_s109933" name="Feuille de calcul" r:id="rId4" imgW="18615873" imgH="11428571" progId="Excel.Sheet.8">
                  <p:embed/>
                </p:oleObj>
              </mc:Choice>
              <mc:Fallback>
                <p:oleObj name="Feuille de calcul" r:id="rId4" imgW="18615873" imgH="11428571" progId="Excel.Shee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9982200" cy="640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47143" name="Text Box 7"/>
          <p:cNvSpPr txBox="1">
            <a:spLocks noChangeArrowheads="1"/>
          </p:cNvSpPr>
          <p:nvPr/>
        </p:nvSpPr>
        <p:spPr bwMode="auto">
          <a:xfrm>
            <a:off x="2555776" y="2710661"/>
            <a:ext cx="47125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err="1">
                <a:solidFill>
                  <a:srgbClr val="FF3333"/>
                </a:solidFill>
              </a:rPr>
              <a:t>Orfan</a:t>
            </a:r>
            <a:r>
              <a:rPr lang="en-GB" altLang="x-none" sz="3600">
                <a:solidFill>
                  <a:srgbClr val="FF3333"/>
                </a:solidFill>
              </a:rPr>
              <a:t> (single) genes</a:t>
            </a:r>
            <a:endParaRPr lang="en-GB" altLang="x-none" sz="2400" b="0"/>
          </a:p>
        </p:txBody>
      </p:sp>
      <p:sp>
        <p:nvSpPr>
          <p:cNvPr id="105477" name="Text Box 5"/>
          <p:cNvSpPr txBox="1">
            <a:spLocks noChangeArrowheads="1"/>
          </p:cNvSpPr>
          <p:nvPr/>
        </p:nvSpPr>
        <p:spPr bwMode="auto">
          <a:xfrm>
            <a:off x="76200" y="6553200"/>
            <a:ext cx="2590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400">
                <a:solidFill>
                  <a:srgbClr val="0717FF"/>
                </a:solidFill>
              </a:rPr>
              <a:t>Fredj Tekaia, unpublished</a:t>
            </a:r>
          </a:p>
        </p:txBody>
      </p:sp>
      <p:graphicFrame>
        <p:nvGraphicFramePr>
          <p:cNvPr id="109573" name="Object 6"/>
          <p:cNvGraphicFramePr>
            <a:graphicFrameLocks noChangeAspect="1"/>
          </p:cNvGraphicFramePr>
          <p:nvPr/>
        </p:nvGraphicFramePr>
        <p:xfrm>
          <a:off x="611188" y="909638"/>
          <a:ext cx="6624637" cy="1655762"/>
        </p:xfrm>
        <a:graphic>
          <a:graphicData uri="http://schemas.openxmlformats.org/presentationml/2006/ole">
            <mc:AlternateContent xmlns:mc="http://schemas.openxmlformats.org/markup-compatibility/2006">
              <mc:Choice xmlns:v="urn:schemas-microsoft-com:vml" Requires="v">
                <p:oleObj spid="_x0000_s109934" name="Document" r:id="rId6" imgW="7454900" imgH="1676400" progId="Word.Document.8">
                  <p:embed/>
                </p:oleObj>
              </mc:Choice>
              <mc:Fallback>
                <p:oleObj name="Document" r:id="rId6" imgW="7454900" imgH="1676400" progId="Word.Document.8">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909638"/>
                        <a:ext cx="6624637"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7143"/>
                                        </p:tgtEl>
                                        <p:attrNameLst>
                                          <p:attrName>style.visibility</p:attrName>
                                        </p:attrNameLst>
                                      </p:cBhvr>
                                      <p:to>
                                        <p:strVal val="visible"/>
                                      </p:to>
                                    </p:set>
                                    <p:anim calcmode="lin" valueType="num">
                                      <p:cBhvr>
                                        <p:cTn id="7" dur="500" fill="hold"/>
                                        <p:tgtEl>
                                          <p:spTgt spid="347143"/>
                                        </p:tgtEl>
                                        <p:attrNameLst>
                                          <p:attrName>ppt_w</p:attrName>
                                        </p:attrNameLst>
                                      </p:cBhvr>
                                      <p:tavLst>
                                        <p:tav tm="0">
                                          <p:val>
                                            <p:fltVal val="0"/>
                                          </p:val>
                                        </p:tav>
                                        <p:tav tm="100000">
                                          <p:val>
                                            <p:strVal val="#ppt_w"/>
                                          </p:val>
                                        </p:tav>
                                      </p:tavLst>
                                    </p:anim>
                                    <p:anim calcmode="lin" valueType="num">
                                      <p:cBhvr>
                                        <p:cTn id="8" dur="500" fill="hold"/>
                                        <p:tgtEl>
                                          <p:spTgt spid="347143"/>
                                        </p:tgtEl>
                                        <p:attrNameLst>
                                          <p:attrName>ppt_h</p:attrName>
                                        </p:attrNameLst>
                                      </p:cBhvr>
                                      <p:tavLst>
                                        <p:tav tm="0">
                                          <p:val>
                                            <p:fltVal val="0"/>
                                          </p:val>
                                        </p:tav>
                                        <p:tav tm="100000">
                                          <p:val>
                                            <p:strVal val="#ppt_h"/>
                                          </p:val>
                                        </p:tav>
                                      </p:tavLst>
                                    </p:anim>
                                    <p:anim calcmode="lin" valueType="num">
                                      <p:cBhvr>
                                        <p:cTn id="9" dur="500" fill="hold"/>
                                        <p:tgtEl>
                                          <p:spTgt spid="347143"/>
                                        </p:tgtEl>
                                        <p:attrNameLst>
                                          <p:attrName>style.rotation</p:attrName>
                                        </p:attrNameLst>
                                      </p:cBhvr>
                                      <p:tavLst>
                                        <p:tav tm="0">
                                          <p:val>
                                            <p:fltVal val="360"/>
                                          </p:val>
                                        </p:tav>
                                        <p:tav tm="100000">
                                          <p:val>
                                            <p:fltVal val="0"/>
                                          </p:val>
                                        </p:tav>
                                      </p:tavLst>
                                    </p:anim>
                                    <p:animEffect transition="in" filter="fade">
                                      <p:cBhvr>
                                        <p:cTn id="10" dur="500"/>
                                        <p:tgtEl>
                                          <p:spTgt spid="347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ext Box 2"/>
          <p:cNvSpPr txBox="1">
            <a:spLocks noChangeArrowheads="1"/>
          </p:cNvSpPr>
          <p:nvPr/>
        </p:nvSpPr>
        <p:spPr bwMode="auto">
          <a:xfrm>
            <a:off x="0" y="-27384"/>
            <a:ext cx="9144000" cy="519113"/>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FF3333"/>
                </a:solidFill>
              </a:rPr>
              <a:t>Rate of Conservation in 97 yeast and fungi species</a:t>
            </a:r>
            <a:endParaRPr lang="en-GB" altLang="x-none" sz="2800" b="0">
              <a:solidFill>
                <a:srgbClr val="021EFD"/>
              </a:solidFill>
            </a:endParaRPr>
          </a:p>
        </p:txBody>
      </p:sp>
      <p:graphicFrame>
        <p:nvGraphicFramePr>
          <p:cNvPr id="111618" name="Object 4"/>
          <p:cNvGraphicFramePr>
            <a:graphicFrameLocks noChangeAspect="1"/>
          </p:cNvGraphicFramePr>
          <p:nvPr/>
        </p:nvGraphicFramePr>
        <p:xfrm>
          <a:off x="0" y="457200"/>
          <a:ext cx="9144000" cy="6248400"/>
        </p:xfrm>
        <a:graphic>
          <a:graphicData uri="http://schemas.openxmlformats.org/presentationml/2006/ole">
            <mc:AlternateContent xmlns:mc="http://schemas.openxmlformats.org/markup-compatibility/2006">
              <mc:Choice xmlns:v="urn:schemas-microsoft-com:vml" Requires="v">
                <p:oleObj spid="_x0000_s111980" name="Feuille de calcul" r:id="rId4" imgW="18615873" imgH="11428571" progId="Excel.Sheet.8">
                  <p:embed/>
                </p:oleObj>
              </mc:Choice>
              <mc:Fallback>
                <p:oleObj name="Feuille de calcul" r:id="rId4" imgW="18615873" imgH="11428571" progId="Excel.Shee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9144000" cy="624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11619" name="Object 5"/>
          <p:cNvGraphicFramePr>
            <a:graphicFrameLocks noChangeAspect="1"/>
          </p:cNvGraphicFramePr>
          <p:nvPr/>
        </p:nvGraphicFramePr>
        <p:xfrm>
          <a:off x="608013" y="831850"/>
          <a:ext cx="7475537" cy="1676400"/>
        </p:xfrm>
        <a:graphic>
          <a:graphicData uri="http://schemas.openxmlformats.org/presentationml/2006/ole">
            <mc:AlternateContent xmlns:mc="http://schemas.openxmlformats.org/markup-compatibility/2006">
              <mc:Choice xmlns:v="urn:schemas-microsoft-com:vml" Requires="v">
                <p:oleObj spid="_x0000_s111981" name="Document" r:id="rId6" imgW="7454900" imgH="1676400" progId="Word.Document.8">
                  <p:embed/>
                </p:oleObj>
              </mc:Choice>
              <mc:Fallback>
                <p:oleObj name="Document" r:id="rId6" imgW="7454900" imgH="1676400" progId="Word.Document.8">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013" y="831850"/>
                        <a:ext cx="7475537"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7524" name="Text Box 4"/>
          <p:cNvSpPr txBox="1">
            <a:spLocks noChangeArrowheads="1"/>
          </p:cNvSpPr>
          <p:nvPr/>
        </p:nvSpPr>
        <p:spPr bwMode="auto">
          <a:xfrm>
            <a:off x="304800" y="6553200"/>
            <a:ext cx="2590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400">
                <a:solidFill>
                  <a:srgbClr val="0717FF"/>
                </a:solidFill>
              </a:rPr>
              <a:t>Fredj Tekaia, unpublished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5" name="Object 2"/>
          <p:cNvGraphicFramePr>
            <a:graphicFrameLocks noChangeAspect="1"/>
          </p:cNvGraphicFramePr>
          <p:nvPr/>
        </p:nvGraphicFramePr>
        <p:xfrm>
          <a:off x="0" y="457200"/>
          <a:ext cx="9144000" cy="6248400"/>
        </p:xfrm>
        <a:graphic>
          <a:graphicData uri="http://schemas.openxmlformats.org/presentationml/2006/ole">
            <mc:AlternateContent xmlns:mc="http://schemas.openxmlformats.org/markup-compatibility/2006">
              <mc:Choice xmlns:v="urn:schemas-microsoft-com:vml" Requires="v">
                <p:oleObj spid="_x0000_s114028" name="Feuille de calcul" r:id="rId4" imgW="18615873" imgH="11428571" progId="Excel.Sheet.8">
                  <p:embed/>
                </p:oleObj>
              </mc:Choice>
              <mc:Fallback>
                <p:oleObj name="Feuille de calcul" r:id="rId4" imgW="18615873" imgH="11428571"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9144000" cy="624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13666" name="Text Box 4"/>
          <p:cNvSpPr txBox="1">
            <a:spLocks noChangeArrowheads="1"/>
          </p:cNvSpPr>
          <p:nvPr/>
        </p:nvSpPr>
        <p:spPr bwMode="auto">
          <a:xfrm>
            <a:off x="0" y="-26988"/>
            <a:ext cx="9251950" cy="519113"/>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dirty="0">
                <a:solidFill>
                  <a:srgbClr val="0000FF"/>
                </a:solidFill>
                <a:latin typeface="Times" charset="0"/>
              </a:rPr>
              <a:t>Specific</a:t>
            </a:r>
            <a:r>
              <a:rPr lang="en-GB" altLang="x-none" sz="2800" dirty="0">
                <a:latin typeface="Times" charset="0"/>
              </a:rPr>
              <a:t> and </a:t>
            </a:r>
            <a:r>
              <a:rPr lang="en-GB" altLang="x-none" sz="2800" dirty="0">
                <a:solidFill>
                  <a:srgbClr val="FF0000"/>
                </a:solidFill>
                <a:latin typeface="Times" charset="0"/>
              </a:rPr>
              <a:t>Nonspecific</a:t>
            </a:r>
            <a:r>
              <a:rPr lang="en-GB" altLang="x-none" sz="2800" dirty="0">
                <a:latin typeface="Times" charset="0"/>
              </a:rPr>
              <a:t> genes in 97 yeast and fungi species</a:t>
            </a:r>
            <a:endParaRPr lang="en-GB" altLang="x-none" sz="2400" b="0" dirty="0">
              <a:latin typeface="Times" charset="0"/>
            </a:endParaRPr>
          </a:p>
        </p:txBody>
      </p:sp>
      <p:graphicFrame>
        <p:nvGraphicFramePr>
          <p:cNvPr id="364549" name="Object 5"/>
          <p:cNvGraphicFramePr>
            <a:graphicFrameLocks noChangeAspect="1"/>
          </p:cNvGraphicFramePr>
          <p:nvPr/>
        </p:nvGraphicFramePr>
        <p:xfrm>
          <a:off x="681038" y="1306513"/>
          <a:ext cx="7475537" cy="1968500"/>
        </p:xfrm>
        <a:graphic>
          <a:graphicData uri="http://schemas.openxmlformats.org/presentationml/2006/ole">
            <mc:AlternateContent xmlns:mc="http://schemas.openxmlformats.org/markup-compatibility/2006">
              <mc:Choice xmlns:v="urn:schemas-microsoft-com:vml" Requires="v">
                <p:oleObj spid="_x0000_s114029" name="Document" r:id="rId6" imgW="7454900" imgH="1968500" progId="Word.Document.8">
                  <p:embed/>
                </p:oleObj>
              </mc:Choice>
              <mc:Fallback>
                <p:oleObj name="Document" r:id="rId6" imgW="7454900" imgH="1968500" progId="Word.Document.8">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38" y="1306513"/>
                        <a:ext cx="7475537" cy="19685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9572" name="Text Box 4"/>
          <p:cNvSpPr txBox="1">
            <a:spLocks noChangeArrowheads="1"/>
          </p:cNvSpPr>
          <p:nvPr/>
        </p:nvSpPr>
        <p:spPr bwMode="auto">
          <a:xfrm>
            <a:off x="228600" y="6553200"/>
            <a:ext cx="2590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400">
                <a:solidFill>
                  <a:srgbClr val="0717FF"/>
                </a:solidFill>
              </a:rPr>
              <a:t>Fredj Tekaia, unpublished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364549"/>
                                        </p:tgtEl>
                                        <p:attrNameLst>
                                          <p:attrName>style.visibility</p:attrName>
                                        </p:attrNameLst>
                                      </p:cBhvr>
                                      <p:to>
                                        <p:strVal val="visible"/>
                                      </p:to>
                                    </p:set>
                                    <p:animEffect transition="in" filter="fade">
                                      <p:cBhvr>
                                        <p:cTn id="7" dur="1000"/>
                                        <p:tgtEl>
                                          <p:spTgt spid="364549"/>
                                        </p:tgtEl>
                                      </p:cBhvr>
                                    </p:animEffect>
                                    <p:anim calcmode="lin" valueType="num">
                                      <p:cBhvr>
                                        <p:cTn id="8" dur="1000" fill="hold"/>
                                        <p:tgtEl>
                                          <p:spTgt spid="364549"/>
                                        </p:tgtEl>
                                        <p:attrNameLst>
                                          <p:attrName>ppt_x</p:attrName>
                                        </p:attrNameLst>
                                      </p:cBhvr>
                                      <p:tavLst>
                                        <p:tav tm="0">
                                          <p:val>
                                            <p:strVal val="#ppt_x"/>
                                          </p:val>
                                        </p:tav>
                                        <p:tav tm="100000">
                                          <p:val>
                                            <p:strVal val="#ppt_x"/>
                                          </p:val>
                                        </p:tav>
                                      </p:tavLst>
                                    </p:anim>
                                    <p:anim calcmode="lin" valueType="num">
                                      <p:cBhvr>
                                        <p:cTn id="9" dur="1000" fill="hold"/>
                                        <p:tgtEl>
                                          <p:spTgt spid="364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3" name="Line 11"/>
          <p:cNvSpPr>
            <a:spLocks noChangeShapeType="1"/>
          </p:cNvSpPr>
          <p:nvPr/>
        </p:nvSpPr>
        <p:spPr bwMode="auto">
          <a:xfrm>
            <a:off x="1371600" y="5562600"/>
            <a:ext cx="6629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115714" name="Group 12"/>
          <p:cNvGrpSpPr>
            <a:grpSpLocks/>
          </p:cNvGrpSpPr>
          <p:nvPr/>
        </p:nvGrpSpPr>
        <p:grpSpPr bwMode="auto">
          <a:xfrm>
            <a:off x="457200" y="1219200"/>
            <a:ext cx="8305800" cy="4953000"/>
            <a:chOff x="288" y="432"/>
            <a:chExt cx="5232" cy="3120"/>
          </a:xfrm>
        </p:grpSpPr>
        <p:sp>
          <p:nvSpPr>
            <p:cNvPr id="115726" name="Line 13"/>
            <p:cNvSpPr>
              <a:spLocks noChangeShapeType="1"/>
            </p:cNvSpPr>
            <p:nvPr/>
          </p:nvSpPr>
          <p:spPr bwMode="auto">
            <a:xfrm flipV="1">
              <a:off x="864" y="528"/>
              <a:ext cx="0" cy="26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5727" name="Text Box 14"/>
            <p:cNvSpPr txBox="1">
              <a:spLocks noChangeArrowheads="1"/>
            </p:cNvSpPr>
            <p:nvPr/>
          </p:nvSpPr>
          <p:spPr bwMode="auto">
            <a:xfrm>
              <a:off x="4944" y="3216"/>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genes</a:t>
              </a:r>
              <a:endParaRPr lang="en-GB" altLang="x-none" sz="2400" b="0">
                <a:latin typeface="Times" charset="0"/>
              </a:endParaRPr>
            </a:p>
          </p:txBody>
        </p:sp>
        <p:sp>
          <p:nvSpPr>
            <p:cNvPr id="115728" name="Text Box 15"/>
            <p:cNvSpPr txBox="1">
              <a:spLocks noChangeArrowheads="1"/>
            </p:cNvSpPr>
            <p:nvPr/>
          </p:nvSpPr>
          <p:spPr bwMode="auto">
            <a:xfrm>
              <a:off x="3600" y="3264"/>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same phylum</a:t>
              </a:r>
              <a:endParaRPr lang="en-GB" altLang="x-none" sz="2400" b="0">
                <a:latin typeface="Times" charset="0"/>
              </a:endParaRPr>
            </a:p>
          </p:txBody>
        </p:sp>
        <p:sp>
          <p:nvSpPr>
            <p:cNvPr id="115729" name="Text Box 16"/>
            <p:cNvSpPr txBox="1">
              <a:spLocks noChangeArrowheads="1"/>
            </p:cNvSpPr>
            <p:nvPr/>
          </p:nvSpPr>
          <p:spPr bwMode="auto">
            <a:xfrm>
              <a:off x="1104" y="3264"/>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different phylum</a:t>
              </a:r>
              <a:endParaRPr lang="en-GB" altLang="x-none" sz="2400" b="0">
                <a:latin typeface="Times" charset="0"/>
              </a:endParaRPr>
            </a:p>
          </p:txBody>
        </p:sp>
        <p:sp>
          <p:nvSpPr>
            <p:cNvPr id="115730" name="Text Box 17"/>
            <p:cNvSpPr txBox="1">
              <a:spLocks noChangeArrowheads="1"/>
            </p:cNvSpPr>
            <p:nvPr/>
          </p:nvSpPr>
          <p:spPr bwMode="auto">
            <a:xfrm>
              <a:off x="624" y="302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0</a:t>
              </a:r>
              <a:endParaRPr lang="en-GB" altLang="x-none" sz="2400" b="0">
                <a:latin typeface="Times" charset="0"/>
              </a:endParaRPr>
            </a:p>
          </p:txBody>
        </p:sp>
        <p:sp>
          <p:nvSpPr>
            <p:cNvPr id="115731" name="Text Box 18"/>
            <p:cNvSpPr txBox="1">
              <a:spLocks noChangeArrowheads="1"/>
            </p:cNvSpPr>
            <p:nvPr/>
          </p:nvSpPr>
          <p:spPr bwMode="auto">
            <a:xfrm>
              <a:off x="288" y="432"/>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100%</a:t>
              </a:r>
              <a:endParaRPr lang="en-GB" altLang="x-none" sz="2400" b="0">
                <a:latin typeface="Times" charset="0"/>
              </a:endParaRPr>
            </a:p>
          </p:txBody>
        </p:sp>
        <p:sp>
          <p:nvSpPr>
            <p:cNvPr id="115732" name="Text Box 19"/>
            <p:cNvSpPr txBox="1">
              <a:spLocks noChangeArrowheads="1"/>
            </p:cNvSpPr>
            <p:nvPr/>
          </p:nvSpPr>
          <p:spPr bwMode="auto">
            <a:xfrm rot="-5491882">
              <a:off x="-73" y="1273"/>
              <a:ext cx="1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Times" charset="0"/>
                </a:rPr>
                <a:t>conservation</a:t>
              </a:r>
              <a:endParaRPr lang="en-GB" altLang="x-none" sz="2400" b="0">
                <a:latin typeface="Times" charset="0"/>
              </a:endParaRPr>
            </a:p>
          </p:txBody>
        </p:sp>
        <p:sp>
          <p:nvSpPr>
            <p:cNvPr id="115733" name="Line 20"/>
            <p:cNvSpPr>
              <a:spLocks noChangeShapeType="1"/>
            </p:cNvSpPr>
            <p:nvPr/>
          </p:nvSpPr>
          <p:spPr bwMode="auto">
            <a:xfrm flipV="1">
              <a:off x="3552" y="576"/>
              <a:ext cx="0" cy="25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115715" name="Line 21"/>
          <p:cNvSpPr>
            <a:spLocks noChangeShapeType="1"/>
          </p:cNvSpPr>
          <p:nvPr/>
        </p:nvSpPr>
        <p:spPr bwMode="auto">
          <a:xfrm>
            <a:off x="5638800" y="5562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71702" name="Group 22"/>
          <p:cNvGrpSpPr>
            <a:grpSpLocks/>
          </p:cNvGrpSpPr>
          <p:nvPr/>
        </p:nvGrpSpPr>
        <p:grpSpPr bwMode="auto">
          <a:xfrm>
            <a:off x="1371600" y="3352800"/>
            <a:ext cx="6705600" cy="2209800"/>
            <a:chOff x="864" y="1776"/>
            <a:chExt cx="4224" cy="1392"/>
          </a:xfrm>
        </p:grpSpPr>
        <p:sp>
          <p:nvSpPr>
            <p:cNvPr id="115724" name="Arc 23"/>
            <p:cNvSpPr>
              <a:spLocks/>
            </p:cNvSpPr>
            <p:nvPr/>
          </p:nvSpPr>
          <p:spPr bwMode="auto">
            <a:xfrm flipH="1">
              <a:off x="864" y="1776"/>
              <a:ext cx="2688" cy="13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115725" name="Line 24"/>
            <p:cNvSpPr>
              <a:spLocks noChangeShapeType="1"/>
            </p:cNvSpPr>
            <p:nvPr/>
          </p:nvSpPr>
          <p:spPr bwMode="auto">
            <a:xfrm>
              <a:off x="864" y="1776"/>
              <a:ext cx="422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71705" name="Group 25"/>
          <p:cNvGrpSpPr>
            <a:grpSpLocks/>
          </p:cNvGrpSpPr>
          <p:nvPr/>
        </p:nvGrpSpPr>
        <p:grpSpPr bwMode="auto">
          <a:xfrm>
            <a:off x="1371600" y="1905000"/>
            <a:ext cx="6781800" cy="1447800"/>
            <a:chOff x="864" y="864"/>
            <a:chExt cx="4272" cy="912"/>
          </a:xfrm>
        </p:grpSpPr>
        <p:sp>
          <p:nvSpPr>
            <p:cNvPr id="115722" name="Line 26"/>
            <p:cNvSpPr>
              <a:spLocks noChangeShapeType="1"/>
            </p:cNvSpPr>
            <p:nvPr/>
          </p:nvSpPr>
          <p:spPr bwMode="auto">
            <a:xfrm>
              <a:off x="864" y="864"/>
              <a:ext cx="4272"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15723" name="Arc 27"/>
            <p:cNvSpPr>
              <a:spLocks/>
            </p:cNvSpPr>
            <p:nvPr/>
          </p:nvSpPr>
          <p:spPr bwMode="auto">
            <a:xfrm flipH="1">
              <a:off x="3552" y="864"/>
              <a:ext cx="1536" cy="9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sp>
        <p:nvSpPr>
          <p:cNvPr id="115718" name="Rectangle 28"/>
          <p:cNvSpPr>
            <a:spLocks noChangeArrowheads="1"/>
          </p:cNvSpPr>
          <p:nvPr/>
        </p:nvSpPr>
        <p:spPr bwMode="auto">
          <a:xfrm>
            <a:off x="3200400" y="288925"/>
            <a:ext cx="432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FF0000"/>
                </a:solidFill>
                <a:latin typeface="Times" charset="0"/>
              </a:rPr>
              <a:t>Species specific genes</a:t>
            </a:r>
            <a:endParaRPr lang="en-GB" altLang="x-none" sz="2800">
              <a:solidFill>
                <a:srgbClr val="FF0000"/>
              </a:solidFill>
              <a:latin typeface="Times" charset="0"/>
            </a:endParaRPr>
          </a:p>
        </p:txBody>
      </p:sp>
      <p:grpSp>
        <p:nvGrpSpPr>
          <p:cNvPr id="71709" name="Group 29"/>
          <p:cNvGrpSpPr>
            <a:grpSpLocks/>
          </p:cNvGrpSpPr>
          <p:nvPr/>
        </p:nvGrpSpPr>
        <p:grpSpPr bwMode="auto">
          <a:xfrm>
            <a:off x="1371600" y="1447800"/>
            <a:ext cx="6781800" cy="457200"/>
            <a:chOff x="864" y="912"/>
            <a:chExt cx="4272" cy="288"/>
          </a:xfrm>
        </p:grpSpPr>
        <p:sp>
          <p:nvSpPr>
            <p:cNvPr id="115720" name="Rectangle 30"/>
            <p:cNvSpPr>
              <a:spLocks noChangeArrowheads="1"/>
            </p:cNvSpPr>
            <p:nvPr/>
          </p:nvSpPr>
          <p:spPr bwMode="auto">
            <a:xfrm>
              <a:off x="864" y="912"/>
              <a:ext cx="4272" cy="288"/>
            </a:xfrm>
            <a:prstGeom prst="rect">
              <a:avLst/>
            </a:prstGeom>
            <a:solidFill>
              <a:srgbClr val="00FFFF"/>
            </a:solidFill>
            <a:ln w="9525">
              <a:solidFill>
                <a:srgbClr val="00FF00"/>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15721" name="Text Box 31"/>
            <p:cNvSpPr txBox="1">
              <a:spLocks noChangeArrowheads="1"/>
            </p:cNvSpPr>
            <p:nvPr/>
          </p:nvSpPr>
          <p:spPr bwMode="auto">
            <a:xfrm>
              <a:off x="2304" y="912"/>
              <a:ext cx="17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Specific members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71702"/>
                                        </p:tgtEl>
                                        <p:attrNameLst>
                                          <p:attrName>style.visibility</p:attrName>
                                        </p:attrNameLst>
                                      </p:cBhvr>
                                      <p:to>
                                        <p:strVal val="visible"/>
                                      </p:to>
                                    </p:set>
                                    <p:animEffect transition="in" filter="fade">
                                      <p:cBhvr>
                                        <p:cTn id="7" dur="1000"/>
                                        <p:tgtEl>
                                          <p:spTgt spid="71702"/>
                                        </p:tgtEl>
                                      </p:cBhvr>
                                    </p:animEffect>
                                    <p:anim calcmode="lin" valueType="num">
                                      <p:cBhvr>
                                        <p:cTn id="8" dur="1000" fill="hold"/>
                                        <p:tgtEl>
                                          <p:spTgt spid="71702"/>
                                        </p:tgtEl>
                                        <p:attrNameLst>
                                          <p:attrName>ppt_x</p:attrName>
                                        </p:attrNameLst>
                                      </p:cBhvr>
                                      <p:tavLst>
                                        <p:tav tm="0">
                                          <p:val>
                                            <p:strVal val="#ppt_x"/>
                                          </p:val>
                                        </p:tav>
                                        <p:tav tm="100000">
                                          <p:val>
                                            <p:strVal val="#ppt_x"/>
                                          </p:val>
                                        </p:tav>
                                      </p:tavLst>
                                    </p:anim>
                                    <p:anim calcmode="lin" valueType="num">
                                      <p:cBhvr>
                                        <p:cTn id="9" dur="1000" fill="hold"/>
                                        <p:tgtEl>
                                          <p:spTgt spid="7170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71705"/>
                                        </p:tgtEl>
                                        <p:attrNameLst>
                                          <p:attrName>style.visibility</p:attrName>
                                        </p:attrNameLst>
                                      </p:cBhvr>
                                      <p:to>
                                        <p:strVal val="visible"/>
                                      </p:to>
                                    </p:set>
                                    <p:animEffect transition="in" filter="fade">
                                      <p:cBhvr>
                                        <p:cTn id="13" dur="1000"/>
                                        <p:tgtEl>
                                          <p:spTgt spid="71705"/>
                                        </p:tgtEl>
                                      </p:cBhvr>
                                    </p:animEffect>
                                    <p:anim calcmode="lin" valueType="num">
                                      <p:cBhvr>
                                        <p:cTn id="14" dur="1000" fill="hold"/>
                                        <p:tgtEl>
                                          <p:spTgt spid="71705"/>
                                        </p:tgtEl>
                                        <p:attrNameLst>
                                          <p:attrName>ppt_x</p:attrName>
                                        </p:attrNameLst>
                                      </p:cBhvr>
                                      <p:tavLst>
                                        <p:tav tm="0">
                                          <p:val>
                                            <p:strVal val="#ppt_x"/>
                                          </p:val>
                                        </p:tav>
                                        <p:tav tm="100000">
                                          <p:val>
                                            <p:strVal val="#ppt_x"/>
                                          </p:val>
                                        </p:tav>
                                      </p:tavLst>
                                    </p:anim>
                                    <p:anim calcmode="lin" valueType="num">
                                      <p:cBhvr>
                                        <p:cTn id="15" dur="1000" fill="hold"/>
                                        <p:tgtEl>
                                          <p:spTgt spid="71705"/>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nodeType="afterEffect">
                                  <p:stCondLst>
                                    <p:cond delay="0"/>
                                  </p:stCondLst>
                                  <p:childTnLst>
                                    <p:set>
                                      <p:cBhvr>
                                        <p:cTn id="18" dur="1" fill="hold">
                                          <p:stCondLst>
                                            <p:cond delay="0"/>
                                          </p:stCondLst>
                                        </p:cTn>
                                        <p:tgtEl>
                                          <p:spTgt spid="71709"/>
                                        </p:tgtEl>
                                        <p:attrNameLst>
                                          <p:attrName>style.visibility</p:attrName>
                                        </p:attrNameLst>
                                      </p:cBhvr>
                                      <p:to>
                                        <p:strVal val="visible"/>
                                      </p:to>
                                    </p:set>
                                    <p:animEffect transition="in" filter="fade">
                                      <p:cBhvr>
                                        <p:cTn id="19" dur="1000"/>
                                        <p:tgtEl>
                                          <p:spTgt spid="71709"/>
                                        </p:tgtEl>
                                      </p:cBhvr>
                                    </p:animEffect>
                                    <p:anim calcmode="lin" valueType="num">
                                      <p:cBhvr>
                                        <p:cTn id="20" dur="1000" fill="hold"/>
                                        <p:tgtEl>
                                          <p:spTgt spid="71709"/>
                                        </p:tgtEl>
                                        <p:attrNameLst>
                                          <p:attrName>ppt_x</p:attrName>
                                        </p:attrNameLst>
                                      </p:cBhvr>
                                      <p:tavLst>
                                        <p:tav tm="0">
                                          <p:val>
                                            <p:strVal val="#ppt_x"/>
                                          </p:val>
                                        </p:tav>
                                        <p:tav tm="100000">
                                          <p:val>
                                            <p:strVal val="#ppt_x"/>
                                          </p:val>
                                        </p:tav>
                                      </p:tavLst>
                                    </p:anim>
                                    <p:anim calcmode="lin" valueType="num">
                                      <p:cBhvr>
                                        <p:cTn id="21" dur="1000" fill="hold"/>
                                        <p:tgtEl>
                                          <p:spTgt spid="717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ext Box 3"/>
          <p:cNvSpPr txBox="1">
            <a:spLocks noChangeArrowheads="1"/>
          </p:cNvSpPr>
          <p:nvPr/>
        </p:nvSpPr>
        <p:spPr bwMode="auto">
          <a:xfrm>
            <a:off x="76200" y="1196975"/>
            <a:ext cx="5875338"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a:t>
            </a:r>
            <a:r>
              <a:rPr lang="en-GB" altLang="x-none">
                <a:solidFill>
                  <a:srgbClr val="2034FF"/>
                </a:solidFill>
              </a:rPr>
              <a:t> Pan-genome: </a:t>
            </a:r>
            <a:r>
              <a:rPr lang="en-GB" altLang="x-none" sz="2400"/>
              <a:t>The pan-genome is the </a:t>
            </a:r>
            <a:r>
              <a:rPr lang="en-GB" altLang="x-none" sz="2400">
                <a:solidFill>
                  <a:srgbClr val="FF0000"/>
                </a:solidFill>
              </a:rPr>
              <a:t>entire gene set of all strains of a species</a:t>
            </a:r>
            <a:r>
              <a:rPr lang="en-GB" altLang="x-none" sz="2400"/>
              <a:t>. It includes genes present in all strains (core genome) and genes present only in some strains of a species (dispensable genome).</a:t>
            </a:r>
          </a:p>
        </p:txBody>
      </p:sp>
      <p:sp>
        <p:nvSpPr>
          <p:cNvPr id="269316" name="Text Box 4"/>
          <p:cNvSpPr txBox="1">
            <a:spLocks noChangeArrowheads="1"/>
          </p:cNvSpPr>
          <p:nvPr/>
        </p:nvSpPr>
        <p:spPr bwMode="auto">
          <a:xfrm>
            <a:off x="76200" y="3761745"/>
            <a:ext cx="9067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a:t>
            </a:r>
            <a:r>
              <a:rPr lang="en-GB" altLang="x-none">
                <a:solidFill>
                  <a:srgbClr val="2034FF"/>
                </a:solidFill>
              </a:rPr>
              <a:t> Core-genome:</a:t>
            </a:r>
            <a:r>
              <a:rPr lang="en-GB" altLang="x-none" sz="2400"/>
              <a:t>                                                                The core genome is the set of genes present in all strains of a species.</a:t>
            </a:r>
          </a:p>
        </p:txBody>
      </p:sp>
      <p:sp>
        <p:nvSpPr>
          <p:cNvPr id="269317" name="Text Box 5"/>
          <p:cNvSpPr txBox="1">
            <a:spLocks noChangeArrowheads="1"/>
          </p:cNvSpPr>
          <p:nvPr/>
        </p:nvSpPr>
        <p:spPr bwMode="auto">
          <a:xfrm>
            <a:off x="76200" y="5183188"/>
            <a:ext cx="8991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a:t>
            </a:r>
            <a:r>
              <a:rPr lang="en-GB" altLang="x-none">
                <a:solidFill>
                  <a:srgbClr val="2034FF"/>
                </a:solidFill>
              </a:rPr>
              <a:t> Dispensable genome/</a:t>
            </a:r>
            <a:r>
              <a:rPr lang="en-GB" altLang="x-none" sz="2400">
                <a:solidFill>
                  <a:srgbClr val="2034FF"/>
                </a:solidFill>
              </a:rPr>
              <a:t>Accessory/variable/flexible</a:t>
            </a:r>
            <a:r>
              <a:rPr lang="en-GB" altLang="x-none">
                <a:solidFill>
                  <a:srgbClr val="2034FF"/>
                </a:solidFill>
              </a:rPr>
              <a:t>:</a:t>
            </a:r>
            <a:r>
              <a:rPr lang="en-GB" altLang="x-none" sz="2400"/>
              <a:t> The dispensable genome refers to the set of genes present in at least one strain but not in all of them.</a:t>
            </a:r>
          </a:p>
        </p:txBody>
      </p:sp>
      <p:sp>
        <p:nvSpPr>
          <p:cNvPr id="117764" name="Text Box 6"/>
          <p:cNvSpPr txBox="1">
            <a:spLocks noChangeArrowheads="1"/>
          </p:cNvSpPr>
          <p:nvPr/>
        </p:nvSpPr>
        <p:spPr bwMode="auto">
          <a:xfrm>
            <a:off x="0" y="0"/>
            <a:ext cx="9144000" cy="1190625"/>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dirty="0">
                <a:solidFill>
                  <a:srgbClr val="2034FF"/>
                </a:solidFill>
              </a:rPr>
              <a:t>Pan-genome/Core-genome/Dispensable genome</a:t>
            </a:r>
            <a:endParaRPr lang="en-GB" altLang="x-none" sz="2400" dirty="0"/>
          </a:p>
        </p:txBody>
      </p:sp>
      <p:pic>
        <p:nvPicPr>
          <p:cNvPr id="11776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1538" y="1236663"/>
            <a:ext cx="3084512" cy="284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69316"/>
                                        </p:tgtEl>
                                        <p:attrNameLst>
                                          <p:attrName>style.visibility</p:attrName>
                                        </p:attrNameLst>
                                      </p:cBhvr>
                                      <p:to>
                                        <p:strVal val="visible"/>
                                      </p:to>
                                    </p:set>
                                    <p:animEffect transition="in" filter="fade">
                                      <p:cBhvr>
                                        <p:cTn id="7" dur="1000"/>
                                        <p:tgtEl>
                                          <p:spTgt spid="269316"/>
                                        </p:tgtEl>
                                      </p:cBhvr>
                                    </p:animEffect>
                                    <p:anim calcmode="lin" valueType="num">
                                      <p:cBhvr>
                                        <p:cTn id="8" dur="1000" fill="hold"/>
                                        <p:tgtEl>
                                          <p:spTgt spid="269316"/>
                                        </p:tgtEl>
                                        <p:attrNameLst>
                                          <p:attrName>ppt_x</p:attrName>
                                        </p:attrNameLst>
                                      </p:cBhvr>
                                      <p:tavLst>
                                        <p:tav tm="0">
                                          <p:val>
                                            <p:strVal val="#ppt_x"/>
                                          </p:val>
                                        </p:tav>
                                        <p:tav tm="100000">
                                          <p:val>
                                            <p:strVal val="#ppt_x"/>
                                          </p:val>
                                        </p:tav>
                                      </p:tavLst>
                                    </p:anim>
                                    <p:anim calcmode="lin" valueType="num">
                                      <p:cBhvr>
                                        <p:cTn id="9" dur="1000" fill="hold"/>
                                        <p:tgtEl>
                                          <p:spTgt spid="26931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69317"/>
                                        </p:tgtEl>
                                        <p:attrNameLst>
                                          <p:attrName>style.visibility</p:attrName>
                                        </p:attrNameLst>
                                      </p:cBhvr>
                                      <p:to>
                                        <p:strVal val="visible"/>
                                      </p:to>
                                    </p:set>
                                    <p:animEffect transition="in" filter="fade">
                                      <p:cBhvr>
                                        <p:cTn id="13" dur="1000"/>
                                        <p:tgtEl>
                                          <p:spTgt spid="269317"/>
                                        </p:tgtEl>
                                      </p:cBhvr>
                                    </p:animEffect>
                                    <p:anim calcmode="lin" valueType="num">
                                      <p:cBhvr>
                                        <p:cTn id="14" dur="1000" fill="hold"/>
                                        <p:tgtEl>
                                          <p:spTgt spid="269317"/>
                                        </p:tgtEl>
                                        <p:attrNameLst>
                                          <p:attrName>ppt_x</p:attrName>
                                        </p:attrNameLst>
                                      </p:cBhvr>
                                      <p:tavLst>
                                        <p:tav tm="0">
                                          <p:val>
                                            <p:strVal val="#ppt_x"/>
                                          </p:val>
                                        </p:tav>
                                        <p:tav tm="100000">
                                          <p:val>
                                            <p:strVal val="#ppt_x"/>
                                          </p:val>
                                        </p:tav>
                                      </p:tavLst>
                                    </p:anim>
                                    <p:anim calcmode="lin" valueType="num">
                                      <p:cBhvr>
                                        <p:cTn id="15" dur="1000" fill="hold"/>
                                        <p:tgtEl>
                                          <p:spTgt spid="2693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6" grpId="0"/>
      <p:bldP spid="2693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09" name="Object 2"/>
          <p:cNvGraphicFramePr>
            <a:graphicFrameLocks noChangeAspect="1"/>
          </p:cNvGraphicFramePr>
          <p:nvPr>
            <p:extLst>
              <p:ext uri="{D42A27DB-BD31-4B8C-83A1-F6EECF244321}">
                <p14:modId xmlns:p14="http://schemas.microsoft.com/office/powerpoint/2010/main" val="1889774198"/>
              </p:ext>
            </p:extLst>
          </p:nvPr>
        </p:nvGraphicFramePr>
        <p:xfrm>
          <a:off x="152400" y="457200"/>
          <a:ext cx="8991600" cy="6096000"/>
        </p:xfrm>
        <a:graphic>
          <a:graphicData uri="http://schemas.openxmlformats.org/presentationml/2006/ole">
            <mc:AlternateContent xmlns:mc="http://schemas.openxmlformats.org/markup-compatibility/2006">
              <mc:Choice xmlns:v="urn:schemas-microsoft-com:vml" Requires="v">
                <p:oleObj spid="_x0000_s120007" name="Document" r:id="rId4" imgW="9029700" imgH="6896100" progId="Word.Document.8">
                  <p:embed/>
                </p:oleObj>
              </mc:Choice>
              <mc:Fallback>
                <p:oleObj name="Document" r:id="rId4" imgW="9029700" imgH="6896100" progId="Word.Document.8">
                  <p:embed/>
                  <p:pic>
                    <p:nvPicPr>
                      <p:cNvPr id="0" name="Object 2"/>
                      <p:cNvPicPr>
                        <a:picLocks noChangeAspect="1" noChangeArrowheads="1"/>
                      </p:cNvPicPr>
                      <p:nvPr/>
                    </p:nvPicPr>
                    <p:blipFill>
                      <a:blip r:embed="rId5"/>
                      <a:srcRect/>
                      <a:stretch>
                        <a:fillRect/>
                      </a:stretch>
                    </p:blipFill>
                    <p:spPr bwMode="auto">
                      <a:xfrm>
                        <a:off x="152400" y="457200"/>
                        <a:ext cx="8991600" cy="609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19810" name="Text Box 3"/>
          <p:cNvSpPr txBox="1">
            <a:spLocks noChangeArrowheads="1"/>
          </p:cNvSpPr>
          <p:nvPr/>
        </p:nvSpPr>
        <p:spPr bwMode="auto">
          <a:xfrm>
            <a:off x="76200" y="0"/>
            <a:ext cx="9067800" cy="457200"/>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dirty="0">
                <a:solidFill>
                  <a:srgbClr val="0717FF"/>
                </a:solidFill>
                <a:latin typeface="Times New Roman" charset="0"/>
                <a:ea typeface="ＭＳ 明朝" charset="-128"/>
              </a:rPr>
              <a:t>Example: Ratio </a:t>
            </a:r>
            <a:r>
              <a:rPr lang="en-GB" altLang="x-none" sz="2400" dirty="0">
                <a:solidFill>
                  <a:srgbClr val="FF0000"/>
                </a:solidFill>
                <a:latin typeface="Times New Roman" charset="0"/>
                <a:ea typeface="ＭＳ 明朝" charset="-128"/>
              </a:rPr>
              <a:t>core/</a:t>
            </a:r>
            <a:r>
              <a:rPr lang="en-GB" altLang="x-none" sz="2400" dirty="0" err="1">
                <a:solidFill>
                  <a:srgbClr val="FF0000"/>
                </a:solidFill>
                <a:latin typeface="Times New Roman" charset="0"/>
                <a:ea typeface="ＭＳ 明朝" charset="-128"/>
              </a:rPr>
              <a:t>pangenome</a:t>
            </a:r>
            <a:r>
              <a:rPr lang="en-GB" altLang="x-none" sz="2400" dirty="0">
                <a:solidFill>
                  <a:srgbClr val="0717FF"/>
                </a:solidFill>
                <a:latin typeface="Times New Roman" charset="0"/>
                <a:ea typeface="ＭＳ 明朝" charset="-128"/>
              </a:rPr>
              <a:t> of several bacterial species</a:t>
            </a:r>
            <a:endParaRPr lang="en-GB" altLang="x-none" sz="2400" b="0" dirty="0">
              <a:latin typeface="Times New Roman" charset="0"/>
              <a:ea typeface="ＭＳ 明朝" charset="-128"/>
            </a:endParaRPr>
          </a:p>
        </p:txBody>
      </p:sp>
      <p:sp>
        <p:nvSpPr>
          <p:cNvPr id="119811" name="Text Box 5"/>
          <p:cNvSpPr txBox="1">
            <a:spLocks noChangeArrowheads="1"/>
          </p:cNvSpPr>
          <p:nvPr/>
        </p:nvSpPr>
        <p:spPr bwMode="auto">
          <a:xfrm>
            <a:off x="0" y="6537325"/>
            <a:ext cx="914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000">
                <a:solidFill>
                  <a:srgbClr val="0717FF"/>
                </a:solidFill>
              </a:rPr>
              <a:t>Rouli et al. (2015). The bacterial pangenome as a new tool for analysing pathogenic bacteri. New Microbes New Infect. 2015;7:72-85.</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8" name="Text Box 5"/>
          <p:cNvSpPr txBox="1">
            <a:spLocks noChangeArrowheads="1"/>
          </p:cNvSpPr>
          <p:nvPr/>
        </p:nvSpPr>
        <p:spPr bwMode="auto">
          <a:xfrm>
            <a:off x="0" y="6583363"/>
            <a:ext cx="2895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latin typeface="Helvetica" charset="0"/>
              </a:rPr>
              <a:t>Kellis et al. 2004. </a:t>
            </a:r>
            <a:r>
              <a:rPr lang="en-GB" altLang="x-none" sz="1200" i="1">
                <a:latin typeface="Helvetica" charset="0"/>
              </a:rPr>
              <a:t>Nature</a:t>
            </a:r>
            <a:r>
              <a:rPr lang="en-GB" altLang="x-none" sz="1200">
                <a:latin typeface="Helvetica" charset="0"/>
              </a:rPr>
              <a:t>, 428:617-24.</a:t>
            </a:r>
            <a:endParaRPr lang="en-GB" altLang="x-none" sz="1200" b="0">
              <a:latin typeface="Helvetica" charset="0"/>
            </a:endParaRPr>
          </a:p>
        </p:txBody>
      </p:sp>
      <p:grpSp>
        <p:nvGrpSpPr>
          <p:cNvPr id="136198" name="Group 6"/>
          <p:cNvGrpSpPr>
            <a:grpSpLocks/>
          </p:cNvGrpSpPr>
          <p:nvPr/>
        </p:nvGrpSpPr>
        <p:grpSpPr bwMode="auto">
          <a:xfrm>
            <a:off x="3581400" y="152400"/>
            <a:ext cx="5334000" cy="838200"/>
            <a:chOff x="2256" y="96"/>
            <a:chExt cx="3360" cy="528"/>
          </a:xfrm>
        </p:grpSpPr>
        <p:sp>
          <p:nvSpPr>
            <p:cNvPr id="121872" name="Text Box 7"/>
            <p:cNvSpPr txBox="1">
              <a:spLocks noChangeArrowheads="1"/>
            </p:cNvSpPr>
            <p:nvPr/>
          </p:nvSpPr>
          <p:spPr bwMode="auto">
            <a:xfrm>
              <a:off x="4416" y="96"/>
              <a:ext cx="1200" cy="333"/>
            </a:xfrm>
            <a:prstGeom prst="rect">
              <a:avLst/>
            </a:prstGeom>
            <a:noFill/>
            <a:ln w="9525">
              <a:solidFill>
                <a:srgbClr val="0717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717FF"/>
                  </a:solidFill>
                  <a:latin typeface="Times" charset="0"/>
                </a:rPr>
                <a:t>Speciation</a:t>
              </a:r>
              <a:endParaRPr lang="en-GB" altLang="x-none" sz="2400" b="0">
                <a:solidFill>
                  <a:srgbClr val="0717FF"/>
                </a:solidFill>
                <a:latin typeface="Times" charset="0"/>
              </a:endParaRPr>
            </a:p>
          </p:txBody>
        </p:sp>
        <p:sp>
          <p:nvSpPr>
            <p:cNvPr id="121873" name="Line 8"/>
            <p:cNvSpPr>
              <a:spLocks noChangeShapeType="1"/>
            </p:cNvSpPr>
            <p:nvPr/>
          </p:nvSpPr>
          <p:spPr bwMode="auto">
            <a:xfrm flipH="1">
              <a:off x="2256" y="240"/>
              <a:ext cx="2160" cy="384"/>
            </a:xfrm>
            <a:prstGeom prst="line">
              <a:avLst/>
            </a:prstGeom>
            <a:noFill/>
            <a:ln w="19050">
              <a:solidFill>
                <a:srgbClr val="0717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21874" name="Line 9"/>
            <p:cNvSpPr>
              <a:spLocks noChangeShapeType="1"/>
            </p:cNvSpPr>
            <p:nvPr/>
          </p:nvSpPr>
          <p:spPr bwMode="auto">
            <a:xfrm flipH="1">
              <a:off x="3744" y="240"/>
              <a:ext cx="672" cy="384"/>
            </a:xfrm>
            <a:prstGeom prst="line">
              <a:avLst/>
            </a:prstGeom>
            <a:noFill/>
            <a:ln w="19050">
              <a:solidFill>
                <a:srgbClr val="0717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36202" name="Group 10"/>
          <p:cNvGrpSpPr>
            <a:grpSpLocks/>
          </p:cNvGrpSpPr>
          <p:nvPr/>
        </p:nvGrpSpPr>
        <p:grpSpPr bwMode="auto">
          <a:xfrm>
            <a:off x="0" y="152400"/>
            <a:ext cx="2133600" cy="1524000"/>
            <a:chOff x="96" y="96"/>
            <a:chExt cx="1344" cy="960"/>
          </a:xfrm>
        </p:grpSpPr>
        <p:sp>
          <p:nvSpPr>
            <p:cNvPr id="121870" name="Text Box 11"/>
            <p:cNvSpPr txBox="1">
              <a:spLocks noChangeArrowheads="1"/>
            </p:cNvSpPr>
            <p:nvPr/>
          </p:nvSpPr>
          <p:spPr bwMode="auto">
            <a:xfrm>
              <a:off x="96" y="96"/>
              <a:ext cx="1344" cy="339"/>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latin typeface="Times" charset="0"/>
                </a:rPr>
                <a:t>Duplication</a:t>
              </a:r>
              <a:endParaRPr lang="en-GB" altLang="x-none" sz="2400" b="0">
                <a:latin typeface="Times" charset="0"/>
              </a:endParaRPr>
            </a:p>
          </p:txBody>
        </p:sp>
        <p:sp>
          <p:nvSpPr>
            <p:cNvPr id="121871" name="Line 12"/>
            <p:cNvSpPr>
              <a:spLocks noChangeShapeType="1"/>
            </p:cNvSpPr>
            <p:nvPr/>
          </p:nvSpPr>
          <p:spPr bwMode="auto">
            <a:xfrm>
              <a:off x="768" y="432"/>
              <a:ext cx="384" cy="62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36205" name="Group 13"/>
          <p:cNvGrpSpPr>
            <a:grpSpLocks/>
          </p:cNvGrpSpPr>
          <p:nvPr/>
        </p:nvGrpSpPr>
        <p:grpSpPr bwMode="auto">
          <a:xfrm>
            <a:off x="1676400" y="1905000"/>
            <a:ext cx="4876800" cy="762000"/>
            <a:chOff x="1056" y="1200"/>
            <a:chExt cx="3072" cy="480"/>
          </a:xfrm>
        </p:grpSpPr>
        <p:sp>
          <p:nvSpPr>
            <p:cNvPr id="121868" name="Text Box 14"/>
            <p:cNvSpPr txBox="1">
              <a:spLocks noChangeArrowheads="1"/>
            </p:cNvSpPr>
            <p:nvPr/>
          </p:nvSpPr>
          <p:spPr bwMode="auto">
            <a:xfrm>
              <a:off x="3168" y="1200"/>
              <a:ext cx="960" cy="3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latin typeface="Times" charset="0"/>
                </a:rPr>
                <a:t>Deletion</a:t>
              </a:r>
              <a:endParaRPr lang="en-GB" altLang="x-none" sz="2400" b="0">
                <a:latin typeface="Times" charset="0"/>
              </a:endParaRPr>
            </a:p>
          </p:txBody>
        </p:sp>
        <p:sp>
          <p:nvSpPr>
            <p:cNvPr id="121869" name="Line 15"/>
            <p:cNvSpPr>
              <a:spLocks noChangeShapeType="1"/>
            </p:cNvSpPr>
            <p:nvPr/>
          </p:nvSpPr>
          <p:spPr bwMode="auto">
            <a:xfrm flipH="1">
              <a:off x="1056" y="1392"/>
              <a:ext cx="2112"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36208" name="Group 16"/>
          <p:cNvGrpSpPr>
            <a:grpSpLocks/>
          </p:cNvGrpSpPr>
          <p:nvPr/>
        </p:nvGrpSpPr>
        <p:grpSpPr bwMode="auto">
          <a:xfrm>
            <a:off x="3429000" y="2514600"/>
            <a:ext cx="5410200" cy="2209800"/>
            <a:chOff x="2160" y="1584"/>
            <a:chExt cx="3408" cy="1392"/>
          </a:xfrm>
        </p:grpSpPr>
        <p:sp>
          <p:nvSpPr>
            <p:cNvPr id="121866" name="Text Box 17"/>
            <p:cNvSpPr txBox="1">
              <a:spLocks noChangeArrowheads="1"/>
            </p:cNvSpPr>
            <p:nvPr/>
          </p:nvSpPr>
          <p:spPr bwMode="auto">
            <a:xfrm>
              <a:off x="3024" y="1584"/>
              <a:ext cx="2544" cy="294"/>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Times" charset="0"/>
                </a:rPr>
                <a:t>Actual content of the 2 copies</a:t>
              </a:r>
              <a:endParaRPr lang="en-GB" altLang="x-none" sz="2400" b="0">
                <a:latin typeface="Times" charset="0"/>
              </a:endParaRPr>
            </a:p>
          </p:txBody>
        </p:sp>
        <p:sp>
          <p:nvSpPr>
            <p:cNvPr id="121867" name="Line 18"/>
            <p:cNvSpPr>
              <a:spLocks noChangeShapeType="1"/>
            </p:cNvSpPr>
            <p:nvPr/>
          </p:nvSpPr>
          <p:spPr bwMode="auto">
            <a:xfrm flipH="1">
              <a:off x="2160" y="1728"/>
              <a:ext cx="864" cy="1248"/>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36211" name="Group 19"/>
          <p:cNvGrpSpPr>
            <a:grpSpLocks/>
          </p:cNvGrpSpPr>
          <p:nvPr/>
        </p:nvGrpSpPr>
        <p:grpSpPr bwMode="auto">
          <a:xfrm>
            <a:off x="4038600" y="3657600"/>
            <a:ext cx="4800600" cy="2057400"/>
            <a:chOff x="2544" y="2304"/>
            <a:chExt cx="3024" cy="1296"/>
          </a:xfrm>
        </p:grpSpPr>
        <p:sp>
          <p:nvSpPr>
            <p:cNvPr id="121864" name="Text Box 20"/>
            <p:cNvSpPr txBox="1">
              <a:spLocks noChangeArrowheads="1"/>
            </p:cNvSpPr>
            <p:nvPr/>
          </p:nvSpPr>
          <p:spPr bwMode="auto">
            <a:xfrm>
              <a:off x="2832" y="2304"/>
              <a:ext cx="2736" cy="524"/>
            </a:xfrm>
            <a:prstGeom prst="rect">
              <a:avLst/>
            </a:prstGeom>
            <a:solidFill>
              <a:schemeClr val="accent1"/>
            </a:solidFill>
            <a:ln w="9525">
              <a:solidFill>
                <a:schemeClr val="bg2"/>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latin typeface="Times" charset="0"/>
                </a:rPr>
                <a:t>Reconstruction of the ancestral organization</a:t>
              </a:r>
              <a:endParaRPr lang="en-GB" altLang="x-none" sz="2400" b="0">
                <a:latin typeface="Times" charset="0"/>
              </a:endParaRPr>
            </a:p>
          </p:txBody>
        </p:sp>
        <p:sp>
          <p:nvSpPr>
            <p:cNvPr id="121865" name="Line 21"/>
            <p:cNvSpPr>
              <a:spLocks noChangeShapeType="1"/>
            </p:cNvSpPr>
            <p:nvPr/>
          </p:nvSpPr>
          <p:spPr bwMode="auto">
            <a:xfrm flipH="1">
              <a:off x="2544" y="2832"/>
              <a:ext cx="288" cy="768"/>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6198"/>
                                        </p:tgtEl>
                                        <p:attrNameLst>
                                          <p:attrName>style.visibility</p:attrName>
                                        </p:attrNameLst>
                                      </p:cBhvr>
                                      <p:to>
                                        <p:strVal val="visible"/>
                                      </p:to>
                                    </p:set>
                                    <p:animEffect transition="in" filter="wipe(left)">
                                      <p:cBhvr>
                                        <p:cTn id="7" dur="500"/>
                                        <p:tgtEl>
                                          <p:spTgt spid="13619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36202"/>
                                        </p:tgtEl>
                                        <p:attrNameLst>
                                          <p:attrName>style.visibility</p:attrName>
                                        </p:attrNameLst>
                                      </p:cBhvr>
                                      <p:to>
                                        <p:strVal val="visible"/>
                                      </p:to>
                                    </p:set>
                                    <p:animEffect transition="in" filter="wipe(left)">
                                      <p:cBhvr>
                                        <p:cTn id="11" dur="500"/>
                                        <p:tgtEl>
                                          <p:spTgt spid="13620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6205"/>
                                        </p:tgtEl>
                                        <p:attrNameLst>
                                          <p:attrName>style.visibility</p:attrName>
                                        </p:attrNameLst>
                                      </p:cBhvr>
                                      <p:to>
                                        <p:strVal val="visible"/>
                                      </p:to>
                                    </p:set>
                                    <p:animEffect transition="in" filter="wipe(left)">
                                      <p:cBhvr>
                                        <p:cTn id="15" dur="500"/>
                                        <p:tgtEl>
                                          <p:spTgt spid="136205"/>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6208"/>
                                        </p:tgtEl>
                                        <p:attrNameLst>
                                          <p:attrName>style.visibility</p:attrName>
                                        </p:attrNameLst>
                                      </p:cBhvr>
                                      <p:to>
                                        <p:strVal val="visible"/>
                                      </p:to>
                                    </p:set>
                                    <p:animEffect transition="in" filter="wipe(left)">
                                      <p:cBhvr>
                                        <p:cTn id="19" dur="500"/>
                                        <p:tgtEl>
                                          <p:spTgt spid="136208"/>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36211"/>
                                        </p:tgtEl>
                                        <p:attrNameLst>
                                          <p:attrName>style.visibility</p:attrName>
                                        </p:attrNameLst>
                                      </p:cBhvr>
                                      <p:to>
                                        <p:strVal val="visible"/>
                                      </p:to>
                                    </p:set>
                                    <p:animEffect transition="in" filter="wipe(left)">
                                      <p:cBhvr>
                                        <p:cTn id="23" dur="500"/>
                                        <p:tgtEl>
                                          <p:spTgt spid="136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717FF"/>
                </a:solidFill>
                <a:latin typeface="Helvetica" charset="0"/>
              </a:rPr>
              <a:t>Horizontal Gene Transfer (HGT)</a:t>
            </a:r>
            <a:endParaRPr lang="en-GB" altLang="x-none" sz="3600" dirty="0">
              <a:solidFill>
                <a:srgbClr val="FB0817"/>
              </a:solidFill>
              <a:latin typeface="Helvetica" charset="0"/>
            </a:endParaRPr>
          </a:p>
        </p:txBody>
      </p:sp>
      <p:pic>
        <p:nvPicPr>
          <p:cNvPr id="307205" name="Picture 5" descr="7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762000"/>
            <a:ext cx="6934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06" name="Text Box 6"/>
          <p:cNvSpPr txBox="1">
            <a:spLocks noChangeArrowheads="1"/>
          </p:cNvSpPr>
          <p:nvPr/>
        </p:nvSpPr>
        <p:spPr bwMode="auto">
          <a:xfrm>
            <a:off x="0" y="606425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Not all our genes are from our ancestors - some are “foreign”</a:t>
            </a:r>
            <a:endParaRPr lang="en-GB" altLang="x-none" sz="2400"/>
          </a:p>
        </p:txBody>
      </p:sp>
      <p:sp>
        <p:nvSpPr>
          <p:cNvPr id="307207" name="Text Box 7"/>
          <p:cNvSpPr txBox="1">
            <a:spLocks noChangeArrowheads="1"/>
          </p:cNvSpPr>
          <p:nvPr/>
        </p:nvSpPr>
        <p:spPr bwMode="auto">
          <a:xfrm>
            <a:off x="152400" y="6445250"/>
            <a:ext cx="571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021EFD"/>
                </a:solidFill>
              </a:rPr>
              <a:t>http://www.medicalnewstoday.com/articles/290835.php</a:t>
            </a:r>
            <a:endParaRPr lang="en-GB" altLang="x-none" sz="2400">
              <a:solidFill>
                <a:srgbClr val="021EFD"/>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07205"/>
                                        </p:tgtEl>
                                        <p:attrNameLst>
                                          <p:attrName>style.visibility</p:attrName>
                                        </p:attrNameLst>
                                      </p:cBhvr>
                                      <p:to>
                                        <p:strVal val="visible"/>
                                      </p:to>
                                    </p:set>
                                    <p:animEffect transition="in" filter="fade">
                                      <p:cBhvr>
                                        <p:cTn id="7" dur="1000"/>
                                        <p:tgtEl>
                                          <p:spTgt spid="307205"/>
                                        </p:tgtEl>
                                      </p:cBhvr>
                                    </p:animEffect>
                                    <p:anim calcmode="lin" valueType="num">
                                      <p:cBhvr>
                                        <p:cTn id="8" dur="1000" fill="hold"/>
                                        <p:tgtEl>
                                          <p:spTgt spid="307205"/>
                                        </p:tgtEl>
                                        <p:attrNameLst>
                                          <p:attrName>ppt_x</p:attrName>
                                        </p:attrNameLst>
                                      </p:cBhvr>
                                      <p:tavLst>
                                        <p:tav tm="0">
                                          <p:val>
                                            <p:strVal val="#ppt_x"/>
                                          </p:val>
                                        </p:tav>
                                        <p:tav tm="100000">
                                          <p:val>
                                            <p:strVal val="#ppt_x"/>
                                          </p:val>
                                        </p:tav>
                                      </p:tavLst>
                                    </p:anim>
                                    <p:anim calcmode="lin" valueType="num">
                                      <p:cBhvr>
                                        <p:cTn id="9" dur="1000" fill="hold"/>
                                        <p:tgtEl>
                                          <p:spTgt spid="30720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07206"/>
                                        </p:tgtEl>
                                        <p:attrNameLst>
                                          <p:attrName>style.visibility</p:attrName>
                                        </p:attrNameLst>
                                      </p:cBhvr>
                                      <p:to>
                                        <p:strVal val="visible"/>
                                      </p:to>
                                    </p:set>
                                    <p:animEffect transition="in" filter="fade">
                                      <p:cBhvr>
                                        <p:cTn id="13" dur="1000"/>
                                        <p:tgtEl>
                                          <p:spTgt spid="307206"/>
                                        </p:tgtEl>
                                      </p:cBhvr>
                                    </p:animEffect>
                                    <p:anim calcmode="lin" valueType="num">
                                      <p:cBhvr>
                                        <p:cTn id="14" dur="1000" fill="hold"/>
                                        <p:tgtEl>
                                          <p:spTgt spid="307206"/>
                                        </p:tgtEl>
                                        <p:attrNameLst>
                                          <p:attrName>ppt_x</p:attrName>
                                        </p:attrNameLst>
                                      </p:cBhvr>
                                      <p:tavLst>
                                        <p:tav tm="0">
                                          <p:val>
                                            <p:strVal val="#ppt_x"/>
                                          </p:val>
                                        </p:tav>
                                        <p:tav tm="100000">
                                          <p:val>
                                            <p:strVal val="#ppt_x"/>
                                          </p:val>
                                        </p:tav>
                                      </p:tavLst>
                                    </p:anim>
                                    <p:anim calcmode="lin" valueType="num">
                                      <p:cBhvr>
                                        <p:cTn id="15" dur="1000" fill="hold"/>
                                        <p:tgtEl>
                                          <p:spTgt spid="307206"/>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07207"/>
                                        </p:tgtEl>
                                        <p:attrNameLst>
                                          <p:attrName>style.visibility</p:attrName>
                                        </p:attrNameLst>
                                      </p:cBhvr>
                                      <p:to>
                                        <p:strVal val="visible"/>
                                      </p:to>
                                    </p:set>
                                    <p:animEffect transition="in" filter="fade">
                                      <p:cBhvr>
                                        <p:cTn id="19" dur="1000"/>
                                        <p:tgtEl>
                                          <p:spTgt spid="307207"/>
                                        </p:tgtEl>
                                      </p:cBhvr>
                                    </p:animEffect>
                                    <p:anim calcmode="lin" valueType="num">
                                      <p:cBhvr>
                                        <p:cTn id="20" dur="1000" fill="hold"/>
                                        <p:tgtEl>
                                          <p:spTgt spid="307207"/>
                                        </p:tgtEl>
                                        <p:attrNameLst>
                                          <p:attrName>ppt_x</p:attrName>
                                        </p:attrNameLst>
                                      </p:cBhvr>
                                      <p:tavLst>
                                        <p:tav tm="0">
                                          <p:val>
                                            <p:strVal val="#ppt_x"/>
                                          </p:val>
                                        </p:tav>
                                        <p:tav tm="100000">
                                          <p:val>
                                            <p:strVal val="#ppt_x"/>
                                          </p:val>
                                        </p:tav>
                                      </p:tavLst>
                                    </p:anim>
                                    <p:anim calcmode="lin" valueType="num">
                                      <p:cBhvr>
                                        <p:cTn id="21" dur="1000" fill="hold"/>
                                        <p:tgtEl>
                                          <p:spTgt spid="3072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6" grpId="0"/>
      <p:bldP spid="30720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a:grpSpLocks/>
          </p:cNvGrpSpPr>
          <p:nvPr/>
        </p:nvGrpSpPr>
        <p:grpSpPr bwMode="auto">
          <a:xfrm>
            <a:off x="0" y="152400"/>
            <a:ext cx="1219200" cy="6553200"/>
            <a:chOff x="0" y="96"/>
            <a:chExt cx="768" cy="4128"/>
          </a:xfrm>
        </p:grpSpPr>
        <p:sp>
          <p:nvSpPr>
            <p:cNvPr id="3" name="Line 2"/>
            <p:cNvSpPr>
              <a:spLocks noChangeShapeType="1"/>
            </p:cNvSpPr>
            <p:nvPr/>
          </p:nvSpPr>
          <p:spPr bwMode="auto">
            <a:xfrm>
              <a:off x="720" y="96"/>
              <a:ext cx="0" cy="4128"/>
            </a:xfrm>
            <a:prstGeom prst="line">
              <a:avLst/>
            </a:prstGeom>
            <a:noFill/>
            <a:ln w="57150">
              <a:solidFill>
                <a:srgbClr val="021EF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b="0">
                <a:ea typeface="ＭＳ Ｐゴシック" charset="0"/>
              </a:endParaRPr>
            </a:p>
          </p:txBody>
        </p:sp>
        <p:sp>
          <p:nvSpPr>
            <p:cNvPr id="4" name="Text Box 3"/>
            <p:cNvSpPr txBox="1">
              <a:spLocks noChangeArrowheads="1"/>
            </p:cNvSpPr>
            <p:nvPr/>
          </p:nvSpPr>
          <p:spPr bwMode="auto">
            <a:xfrm>
              <a:off x="0" y="288"/>
              <a:ext cx="768"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3200">
                  <a:solidFill>
                    <a:srgbClr val="FF0000"/>
                  </a:solidFill>
                  <a:ea typeface="ＭＳ Ｐゴシック" charset="0"/>
                </a:rPr>
                <a:t>1995</a:t>
              </a:r>
              <a:endParaRPr lang="en-GB" b="0">
                <a:ea typeface="ＭＳ Ｐゴシック" charset="0"/>
              </a:endParaRPr>
            </a:p>
          </p:txBody>
        </p:sp>
        <p:sp>
          <p:nvSpPr>
            <p:cNvPr id="5" name="Text Box 4"/>
            <p:cNvSpPr txBox="1">
              <a:spLocks noChangeArrowheads="1"/>
            </p:cNvSpPr>
            <p:nvPr/>
          </p:nvSpPr>
          <p:spPr bwMode="auto">
            <a:xfrm>
              <a:off x="0" y="1603"/>
              <a:ext cx="76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en-GB" b="0">
                <a:ea typeface="ＭＳ Ｐゴシック" charset="0"/>
              </a:endParaRPr>
            </a:p>
          </p:txBody>
        </p:sp>
        <p:sp>
          <p:nvSpPr>
            <p:cNvPr id="6" name="Text Box 5"/>
            <p:cNvSpPr txBox="1">
              <a:spLocks noChangeArrowheads="1"/>
            </p:cNvSpPr>
            <p:nvPr/>
          </p:nvSpPr>
          <p:spPr bwMode="auto">
            <a:xfrm>
              <a:off x="0" y="1976"/>
              <a:ext cx="768"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3200">
                  <a:solidFill>
                    <a:srgbClr val="FF0000"/>
                  </a:solidFill>
                  <a:ea typeface="ＭＳ Ｐゴシック" charset="0"/>
                </a:rPr>
                <a:t>1996</a:t>
              </a:r>
              <a:endParaRPr lang="en-GB" b="0">
                <a:ea typeface="ＭＳ Ｐゴシック" charset="0"/>
              </a:endParaRPr>
            </a:p>
          </p:txBody>
        </p:sp>
        <p:sp>
          <p:nvSpPr>
            <p:cNvPr id="7" name="Text Box 6"/>
            <p:cNvSpPr txBox="1">
              <a:spLocks noChangeArrowheads="1"/>
            </p:cNvSpPr>
            <p:nvPr/>
          </p:nvSpPr>
          <p:spPr bwMode="auto">
            <a:xfrm>
              <a:off x="0" y="3113"/>
              <a:ext cx="768"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3200">
                  <a:solidFill>
                    <a:srgbClr val="FF0000"/>
                  </a:solidFill>
                  <a:ea typeface="ＭＳ Ｐゴシック" charset="0"/>
                </a:rPr>
                <a:t>1998</a:t>
              </a:r>
              <a:endParaRPr lang="en-GB" b="0">
                <a:ea typeface="ＭＳ Ｐゴシック" charset="0"/>
              </a:endParaRPr>
            </a:p>
          </p:txBody>
        </p:sp>
      </p:grpSp>
      <p:sp>
        <p:nvSpPr>
          <p:cNvPr id="8" name="Text Box 14"/>
          <p:cNvSpPr txBox="1">
            <a:spLocks noChangeArrowheads="1"/>
          </p:cNvSpPr>
          <p:nvPr/>
        </p:nvSpPr>
        <p:spPr bwMode="auto">
          <a:xfrm>
            <a:off x="1371600" y="1986037"/>
            <a:ext cx="7696200" cy="650875"/>
          </a:xfrm>
          <a:prstGeom prst="rect">
            <a:avLst/>
          </a:prstGeom>
          <a:solidFill>
            <a:srgbClr val="CCFFFF"/>
          </a:solidFill>
          <a:ln w="9525">
            <a:solidFill>
              <a:srgbClr val="FF0000"/>
            </a:solidFill>
            <a:miter lim="800000"/>
            <a:headEnd/>
            <a:tailEnd/>
          </a:ln>
        </p:spPr>
        <p:txBody>
          <a:bodyPr>
            <a:spAutoFit/>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spcBef>
                <a:spcPct val="50000"/>
              </a:spcBef>
            </a:pPr>
            <a:r>
              <a:rPr lang="en-US" altLang="x-none" sz="3600">
                <a:solidFill>
                  <a:srgbClr val="FF0000"/>
                </a:solidFill>
                <a:latin typeface="Times" charset="0"/>
              </a:rPr>
              <a:t>Starting year of Genomics</a:t>
            </a:r>
            <a:endParaRPr lang="fr-FR" altLang="x-none" sz="2800">
              <a:solidFill>
                <a:srgbClr val="FF0000"/>
              </a:solidFill>
              <a:latin typeface="Times" charset="0"/>
            </a:endParaRPr>
          </a:p>
        </p:txBody>
      </p:sp>
      <p:grpSp>
        <p:nvGrpSpPr>
          <p:cNvPr id="9" name="Group 22"/>
          <p:cNvGrpSpPr>
            <a:grpSpLocks/>
          </p:cNvGrpSpPr>
          <p:nvPr/>
        </p:nvGrpSpPr>
        <p:grpSpPr bwMode="auto">
          <a:xfrm>
            <a:off x="1143000" y="76200"/>
            <a:ext cx="7924800" cy="1382713"/>
            <a:chOff x="720" y="48"/>
            <a:chExt cx="4992" cy="871"/>
          </a:xfrm>
        </p:grpSpPr>
        <p:sp>
          <p:nvSpPr>
            <p:cNvPr id="10" name="Text Box 8"/>
            <p:cNvSpPr txBox="1">
              <a:spLocks noChangeArrowheads="1"/>
            </p:cNvSpPr>
            <p:nvPr/>
          </p:nvSpPr>
          <p:spPr bwMode="auto">
            <a:xfrm>
              <a:off x="864" y="48"/>
              <a:ext cx="4848" cy="871"/>
            </a:xfrm>
            <a:prstGeom prst="rect">
              <a:avLst/>
            </a:prstGeom>
            <a:noFill/>
            <a:ln w="9525">
              <a:solidFill>
                <a:srgbClr val="FF3333"/>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800">
                  <a:solidFill>
                    <a:srgbClr val="0000FF"/>
                  </a:solidFill>
                  <a:latin typeface="Times" charset="0"/>
                  <a:ea typeface="ＭＳ Ｐゴシック" charset="0"/>
                </a:rPr>
                <a:t>First genome of a free-living organism, the bacterium </a:t>
              </a:r>
              <a:r>
                <a:rPr lang="en-US" sz="2800" i="1" err="1">
                  <a:solidFill>
                    <a:srgbClr val="0000FF"/>
                  </a:solidFill>
                  <a:latin typeface="Times" charset="0"/>
                  <a:ea typeface="ＭＳ Ｐゴシック" charset="0"/>
                </a:rPr>
                <a:t>Haemophilus</a:t>
              </a:r>
              <a:r>
                <a:rPr lang="en-US" sz="2800" i="1">
                  <a:solidFill>
                    <a:srgbClr val="0000FF"/>
                  </a:solidFill>
                  <a:latin typeface="Times" charset="0"/>
                  <a:ea typeface="ＭＳ Ｐゴシック" charset="0"/>
                </a:rPr>
                <a:t> </a:t>
              </a:r>
              <a:r>
                <a:rPr lang="en-US" sz="2800" i="1" err="1">
                  <a:solidFill>
                    <a:srgbClr val="0000FF"/>
                  </a:solidFill>
                  <a:latin typeface="Times" charset="0"/>
                  <a:ea typeface="ＭＳ Ｐゴシック" charset="0"/>
                </a:rPr>
                <a:t>influenzae</a:t>
              </a:r>
              <a:r>
                <a:rPr lang="en-US" sz="2800">
                  <a:solidFill>
                    <a:srgbClr val="0000FF"/>
                  </a:solidFill>
                  <a:latin typeface="Times" charset="0"/>
                  <a:ea typeface="ＭＳ Ｐゴシック" charset="0"/>
                </a:rPr>
                <a:t>, by TIGR, </a:t>
              </a:r>
              <a:r>
                <a:rPr lang="en-US" sz="2800">
                  <a:solidFill>
                    <a:srgbClr val="FF0000"/>
                  </a:solidFill>
                  <a:latin typeface="Times" charset="0"/>
                  <a:ea typeface="ＭＳ Ｐゴシック" charset="0"/>
                </a:rPr>
                <a:t>1830 Kb, 1713 genes</a:t>
              </a:r>
              <a:r>
                <a:rPr lang="en-US" sz="2800">
                  <a:solidFill>
                    <a:srgbClr val="0000FF"/>
                  </a:solidFill>
                  <a:latin typeface="Times" charset="0"/>
                  <a:ea typeface="ＭＳ Ｐゴシック" charset="0"/>
                </a:rPr>
                <a:t>.</a:t>
              </a:r>
              <a:endParaRPr lang="en-GB" sz="2800">
                <a:solidFill>
                  <a:srgbClr val="0000FF"/>
                </a:solidFill>
                <a:latin typeface="Times" charset="0"/>
                <a:ea typeface="ＭＳ Ｐゴシック" charset="0"/>
              </a:endParaRPr>
            </a:p>
          </p:txBody>
        </p:sp>
        <p:sp>
          <p:nvSpPr>
            <p:cNvPr id="11" name="Line 17"/>
            <p:cNvSpPr>
              <a:spLocks noChangeShapeType="1"/>
            </p:cNvSpPr>
            <p:nvPr/>
          </p:nvSpPr>
          <p:spPr bwMode="auto">
            <a:xfrm>
              <a:off x="720" y="480"/>
              <a:ext cx="144" cy="0"/>
            </a:xfrm>
            <a:prstGeom prst="line">
              <a:avLst/>
            </a:prstGeom>
            <a:noFill/>
            <a:ln w="38100">
              <a:solidFill>
                <a:srgbClr val="FF3333"/>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b="0">
                <a:ea typeface="ＭＳ Ｐゴシック" charset="0"/>
              </a:endParaRPr>
            </a:p>
          </p:txBody>
        </p:sp>
      </p:grpSp>
      <p:grpSp>
        <p:nvGrpSpPr>
          <p:cNvPr id="15" name="Group 24"/>
          <p:cNvGrpSpPr>
            <a:grpSpLocks/>
          </p:cNvGrpSpPr>
          <p:nvPr/>
        </p:nvGrpSpPr>
        <p:grpSpPr bwMode="auto">
          <a:xfrm>
            <a:off x="1143000" y="2780928"/>
            <a:ext cx="7924800" cy="1382713"/>
            <a:chOff x="720" y="2448"/>
            <a:chExt cx="4992" cy="871"/>
          </a:xfrm>
        </p:grpSpPr>
        <p:sp>
          <p:nvSpPr>
            <p:cNvPr id="16" name="Text Box 13"/>
            <p:cNvSpPr txBox="1">
              <a:spLocks noChangeArrowheads="1"/>
            </p:cNvSpPr>
            <p:nvPr/>
          </p:nvSpPr>
          <p:spPr bwMode="auto">
            <a:xfrm>
              <a:off x="864" y="2448"/>
              <a:ext cx="4848" cy="871"/>
            </a:xfrm>
            <a:prstGeom prst="rect">
              <a:avLst/>
            </a:prstGeom>
            <a:noFill/>
            <a:ln w="9525">
              <a:solidFill>
                <a:srgbClr val="021EFD"/>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2800">
                  <a:latin typeface="Times" charset="0"/>
                  <a:ea typeface="ＭＳ Ｐゴシック" charset="0"/>
                </a:rPr>
                <a:t>First eukaryotic genome : </a:t>
              </a:r>
              <a:r>
                <a:rPr lang="en-GB" sz="2800" i="1">
                  <a:solidFill>
                    <a:srgbClr val="000000"/>
                  </a:solidFill>
                  <a:latin typeface="Times" charset="0"/>
                  <a:ea typeface="ＭＳ Ｐゴシック" charset="0"/>
                </a:rPr>
                <a:t>Saccharomyces cerevisiae S288C; </a:t>
              </a:r>
              <a:r>
                <a:rPr lang="en-GB" sz="2800">
                  <a:solidFill>
                    <a:srgbClr val="000000"/>
                  </a:solidFill>
                  <a:latin typeface="Times" charset="0"/>
                  <a:ea typeface="ＭＳ Ｐゴシック" charset="0"/>
                </a:rPr>
                <a:t>International collaboration; 16 Chromosomes; </a:t>
              </a:r>
              <a:r>
                <a:rPr lang="en-GB" sz="2800">
                  <a:solidFill>
                    <a:srgbClr val="FF0000"/>
                  </a:solidFill>
                  <a:ea typeface="ＭＳ Ｐゴシック" charset="0"/>
                </a:rPr>
                <a:t>12,057 Mb, ~6000 genes</a:t>
              </a:r>
              <a:r>
                <a:rPr lang="en-GB" sz="2800">
                  <a:solidFill>
                    <a:srgbClr val="000000"/>
                  </a:solidFill>
                  <a:ea typeface="ＭＳ Ｐゴシック" charset="0"/>
                </a:rPr>
                <a:t>.</a:t>
              </a:r>
            </a:p>
          </p:txBody>
        </p:sp>
        <p:sp>
          <p:nvSpPr>
            <p:cNvPr id="17" name="Line 19"/>
            <p:cNvSpPr>
              <a:spLocks noChangeShapeType="1"/>
            </p:cNvSpPr>
            <p:nvPr/>
          </p:nvSpPr>
          <p:spPr bwMode="auto">
            <a:xfrm>
              <a:off x="720" y="2832"/>
              <a:ext cx="144" cy="0"/>
            </a:xfrm>
            <a:prstGeom prst="line">
              <a:avLst/>
            </a:prstGeom>
            <a:noFill/>
            <a:ln w="38100">
              <a:solidFill>
                <a:srgbClr val="021EFD"/>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b="0">
                <a:ea typeface="ＭＳ Ｐゴシック" charset="0"/>
              </a:endParaRPr>
            </a:p>
          </p:txBody>
        </p:sp>
      </p:grpSp>
      <p:grpSp>
        <p:nvGrpSpPr>
          <p:cNvPr id="18" name="Group 25"/>
          <p:cNvGrpSpPr>
            <a:grpSpLocks/>
          </p:cNvGrpSpPr>
          <p:nvPr/>
        </p:nvGrpSpPr>
        <p:grpSpPr bwMode="auto">
          <a:xfrm>
            <a:off x="1143000" y="4653136"/>
            <a:ext cx="7848600" cy="1382713"/>
            <a:chOff x="720" y="3408"/>
            <a:chExt cx="4944" cy="871"/>
          </a:xfrm>
        </p:grpSpPr>
        <p:sp>
          <p:nvSpPr>
            <p:cNvPr id="19" name="Text Box 14"/>
            <p:cNvSpPr txBox="1">
              <a:spLocks noChangeArrowheads="1"/>
            </p:cNvSpPr>
            <p:nvPr/>
          </p:nvSpPr>
          <p:spPr bwMode="auto">
            <a:xfrm>
              <a:off x="864" y="3408"/>
              <a:ext cx="4800" cy="871"/>
            </a:xfrm>
            <a:prstGeom prst="rect">
              <a:avLst/>
            </a:prstGeom>
            <a:noFill/>
            <a:ln w="9525">
              <a:solidFill>
                <a:srgbClr val="FF3333"/>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800">
                  <a:solidFill>
                    <a:srgbClr val="0000FF"/>
                  </a:solidFill>
                  <a:latin typeface="Helvetica" charset="0"/>
                  <a:ea typeface="ＭＳ Ｐゴシック" charset="0"/>
                </a:rPr>
                <a:t>First multicellular organism. Nematode </a:t>
              </a:r>
              <a:r>
                <a:rPr lang="en-US" sz="2800" i="1">
                  <a:solidFill>
                    <a:srgbClr val="0000FF"/>
                  </a:solidFill>
                  <a:latin typeface="Helvetica" charset="0"/>
                  <a:ea typeface="ＭＳ Ｐゴシック" charset="0"/>
                </a:rPr>
                <a:t>Caenorhabditis </a:t>
              </a:r>
              <a:r>
                <a:rPr lang="en-US" sz="2800" i="1" err="1">
                  <a:solidFill>
                    <a:srgbClr val="0000FF"/>
                  </a:solidFill>
                  <a:latin typeface="Helvetica" charset="0"/>
                  <a:ea typeface="ＭＳ Ｐゴシック" charset="0"/>
                </a:rPr>
                <a:t>elegans</a:t>
              </a:r>
              <a:r>
                <a:rPr lang="en-US" sz="2800">
                  <a:solidFill>
                    <a:srgbClr val="0000FF"/>
                  </a:solidFill>
                  <a:latin typeface="Helvetica" charset="0"/>
                  <a:ea typeface="ＭＳ Ｐゴシック" charset="0"/>
                </a:rPr>
                <a:t>; </a:t>
              </a:r>
              <a:r>
                <a:rPr lang="en-US" sz="2800">
                  <a:solidFill>
                    <a:srgbClr val="FF0000"/>
                  </a:solidFill>
                  <a:latin typeface="Helvetica" charset="0"/>
                  <a:ea typeface="ＭＳ Ｐゴシック" charset="0"/>
                </a:rPr>
                <a:t>97 Mb; ~19,000 genes</a:t>
              </a:r>
              <a:r>
                <a:rPr lang="en-US" sz="2800">
                  <a:solidFill>
                    <a:srgbClr val="0000FF"/>
                  </a:solidFill>
                  <a:latin typeface="Helvetica" charset="0"/>
                  <a:ea typeface="ＭＳ Ｐゴシック" charset="0"/>
                </a:rPr>
                <a:t>.</a:t>
              </a:r>
              <a:endParaRPr lang="en-GB" sz="2800">
                <a:solidFill>
                  <a:srgbClr val="0000FF"/>
                </a:solidFill>
                <a:latin typeface="Helvetica" charset="0"/>
                <a:ea typeface="ＭＳ Ｐゴシック" charset="0"/>
              </a:endParaRPr>
            </a:p>
          </p:txBody>
        </p:sp>
        <p:sp>
          <p:nvSpPr>
            <p:cNvPr id="20" name="Line 20"/>
            <p:cNvSpPr>
              <a:spLocks noChangeShapeType="1"/>
            </p:cNvSpPr>
            <p:nvPr/>
          </p:nvSpPr>
          <p:spPr bwMode="auto">
            <a:xfrm>
              <a:off x="720" y="3792"/>
              <a:ext cx="144" cy="0"/>
            </a:xfrm>
            <a:prstGeom prst="line">
              <a:avLst/>
            </a:prstGeom>
            <a:noFill/>
            <a:ln w="38100">
              <a:solidFill>
                <a:srgbClr val="FF3333"/>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b="0">
                <a:ea typeface="ＭＳ Ｐゴシック" charset="0"/>
              </a:endParaRPr>
            </a:p>
          </p:txBody>
        </p:sp>
      </p:grpSp>
    </p:spTree>
    <p:extLst>
      <p:ext uri="{BB962C8B-B14F-4D97-AF65-F5344CB8AC3E}">
        <p14:creationId xmlns:p14="http://schemas.microsoft.com/office/powerpoint/2010/main" val="104196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style.rotation</p:attrName>
                                        </p:attrNameLst>
                                      </p:cBhvr>
                                      <p:tavLst>
                                        <p:tav tm="0">
                                          <p:val>
                                            <p:fltVal val="360"/>
                                          </p:val>
                                        </p:tav>
                                        <p:tav tm="100000">
                                          <p:val>
                                            <p:fltVal val="0"/>
                                          </p:val>
                                        </p:tav>
                                      </p:tavLst>
                                    </p:anim>
                                    <p:animEffect transition="in" filter="fade">
                                      <p:cBhvr>
                                        <p:cTn id="16" dur="500"/>
                                        <p:tgtEl>
                                          <p:spTgt spid="8"/>
                                        </p:tgtEl>
                                      </p:cBhvr>
                                    </p:animEffect>
                                  </p:childTnLst>
                                </p:cTn>
                              </p:par>
                            </p:childTnLst>
                          </p:cTn>
                        </p:par>
                        <p:par>
                          <p:cTn id="17" fill="hold">
                            <p:stCondLst>
                              <p:cond delay="1500"/>
                            </p:stCondLst>
                            <p:childTnLst>
                              <p:par>
                                <p:cTn id="18" presetID="47"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47" presetClass="entr" presetSubtype="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ext Box 1026"/>
          <p:cNvSpPr txBox="1">
            <a:spLocks noChangeArrowheads="1"/>
          </p:cNvSpPr>
          <p:nvPr/>
        </p:nvSpPr>
        <p:spPr bwMode="auto">
          <a:xfrm>
            <a:off x="76200" y="1158875"/>
            <a:ext cx="8915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333333"/>
                </a:solidFill>
              </a:rPr>
              <a:t>• A fundamental concept in biology is that heritable material, DNA, is passed from parent to offspring, a process called </a:t>
            </a:r>
            <a:r>
              <a:rPr lang="en-GB" altLang="x-none">
                <a:solidFill>
                  <a:srgbClr val="FF0000"/>
                </a:solidFill>
              </a:rPr>
              <a:t>vertical gene transfer</a:t>
            </a:r>
            <a:r>
              <a:rPr lang="en-GB" altLang="x-none">
                <a:solidFill>
                  <a:srgbClr val="333333"/>
                </a:solidFill>
              </a:rPr>
              <a:t>.</a:t>
            </a:r>
            <a:r>
              <a:rPr lang="en-GB" altLang="x-none" sz="2800">
                <a:solidFill>
                  <a:srgbClr val="333333"/>
                </a:solidFill>
              </a:rPr>
              <a:t> </a:t>
            </a:r>
          </a:p>
        </p:txBody>
      </p:sp>
      <p:sp>
        <p:nvSpPr>
          <p:cNvPr id="386051" name="Text Box 1027"/>
          <p:cNvSpPr txBox="1">
            <a:spLocks noChangeArrowheads="1"/>
          </p:cNvSpPr>
          <p:nvPr/>
        </p:nvSpPr>
        <p:spPr bwMode="auto">
          <a:xfrm>
            <a:off x="0" y="3597275"/>
            <a:ext cx="9144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21EFD"/>
                </a:solidFill>
              </a:rPr>
              <a:t>• An alternative mechanism of gene acquisition is through </a:t>
            </a:r>
            <a:r>
              <a:rPr lang="en-GB" altLang="x-none">
                <a:solidFill>
                  <a:srgbClr val="FF3333"/>
                </a:solidFill>
              </a:rPr>
              <a:t>horizontal gene transfer</a:t>
            </a:r>
            <a:r>
              <a:rPr lang="en-GB" altLang="x-none">
                <a:solidFill>
                  <a:srgbClr val="021EFD"/>
                </a:solidFill>
              </a:rPr>
              <a:t> (</a:t>
            </a:r>
            <a:r>
              <a:rPr lang="en-GB" altLang="x-none">
                <a:solidFill>
                  <a:srgbClr val="FF3333"/>
                </a:solidFill>
              </a:rPr>
              <a:t>HGT</a:t>
            </a:r>
            <a:r>
              <a:rPr lang="en-GB" altLang="x-none">
                <a:solidFill>
                  <a:srgbClr val="021EFD"/>
                </a:solidFill>
              </a:rPr>
              <a:t>), which involves movement of genetic material between different species.</a:t>
            </a:r>
            <a:endParaRPr lang="en-GB" altLang="x-none" sz="2400" b="0">
              <a:solidFill>
                <a:srgbClr val="021EFD"/>
              </a:solidFill>
            </a:endParaRPr>
          </a:p>
        </p:txBody>
      </p:sp>
      <p:sp>
        <p:nvSpPr>
          <p:cNvPr id="125955" name="Rectangle 1028"/>
          <p:cNvSpPr>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dirty="0">
                <a:solidFill>
                  <a:srgbClr val="0717FF"/>
                </a:solidFill>
                <a:latin typeface="Helvetica" charset="0"/>
              </a:rPr>
              <a:t>Horizontal Gene Transfer</a:t>
            </a:r>
            <a:endParaRPr lang="fr-FR" altLang="x-none" sz="3600" dirty="0">
              <a:solidFill>
                <a:srgbClr val="0717FF"/>
              </a:solidFill>
              <a:latin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6051"/>
                                        </p:tgtEl>
                                        <p:attrNameLst>
                                          <p:attrName>style.visibility</p:attrName>
                                        </p:attrNameLst>
                                      </p:cBhvr>
                                      <p:to>
                                        <p:strVal val="visible"/>
                                      </p:to>
                                    </p:set>
                                    <p:animEffect transition="in" filter="fade">
                                      <p:cBhvr>
                                        <p:cTn id="7" dur="1000"/>
                                        <p:tgtEl>
                                          <p:spTgt spid="386051"/>
                                        </p:tgtEl>
                                      </p:cBhvr>
                                    </p:animEffect>
                                    <p:anim calcmode="lin" valueType="num">
                                      <p:cBhvr>
                                        <p:cTn id="8" dur="1000" fill="hold"/>
                                        <p:tgtEl>
                                          <p:spTgt spid="386051"/>
                                        </p:tgtEl>
                                        <p:attrNameLst>
                                          <p:attrName>ppt_x</p:attrName>
                                        </p:attrNameLst>
                                      </p:cBhvr>
                                      <p:tavLst>
                                        <p:tav tm="0">
                                          <p:val>
                                            <p:strVal val="#ppt_x"/>
                                          </p:val>
                                        </p:tav>
                                        <p:tav tm="100000">
                                          <p:val>
                                            <p:strVal val="#ppt_x"/>
                                          </p:val>
                                        </p:tav>
                                      </p:tavLst>
                                    </p:anim>
                                    <p:anim calcmode="lin" valueType="num">
                                      <p:cBhvr>
                                        <p:cTn id="9" dur="1000" fill="hold"/>
                                        <p:tgtEl>
                                          <p:spTgt spid="386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1"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1" name="Rectangle 2"/>
          <p:cNvSpPr>
            <a:spLocks noChangeArrowheads="1"/>
          </p:cNvSpPr>
          <p:nvPr/>
        </p:nvSpPr>
        <p:spPr bwMode="auto">
          <a:xfrm>
            <a:off x="1752600" y="273050"/>
            <a:ext cx="56467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0717FF"/>
                </a:solidFill>
                <a:latin typeface="Helvetica" charset="0"/>
              </a:rPr>
              <a:t>Horizontal Gene Transfer</a:t>
            </a:r>
          </a:p>
        </p:txBody>
      </p:sp>
      <p:sp>
        <p:nvSpPr>
          <p:cNvPr id="128002" name="Text Box 4"/>
          <p:cNvSpPr txBox="1">
            <a:spLocks noChangeArrowheads="1"/>
          </p:cNvSpPr>
          <p:nvPr/>
        </p:nvSpPr>
        <p:spPr bwMode="auto">
          <a:xfrm>
            <a:off x="152400" y="3429000"/>
            <a:ext cx="8991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a:t>
            </a:r>
            <a:r>
              <a:rPr lang="en-GB" altLang="x-none" sz="2800"/>
              <a:t> HGT has emerged as a major evolutionary process that has shaped genomes.</a:t>
            </a:r>
            <a:endParaRPr lang="en-GB" altLang="x-none" sz="2400" b="0"/>
          </a:p>
        </p:txBody>
      </p:sp>
      <p:sp>
        <p:nvSpPr>
          <p:cNvPr id="128003" name="Text Box 5"/>
          <p:cNvSpPr txBox="1">
            <a:spLocks noChangeArrowheads="1"/>
          </p:cNvSpPr>
          <p:nvPr/>
        </p:nvSpPr>
        <p:spPr bwMode="auto">
          <a:xfrm>
            <a:off x="0" y="34290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GB" altLang="x-none" sz="2400" b="0"/>
          </a:p>
        </p:txBody>
      </p:sp>
      <p:sp>
        <p:nvSpPr>
          <p:cNvPr id="128004" name="AutoShape 6"/>
          <p:cNvSpPr>
            <a:spLocks noChangeArrowheads="1"/>
          </p:cNvSpPr>
          <p:nvPr/>
        </p:nvSpPr>
        <p:spPr bwMode="auto">
          <a:xfrm>
            <a:off x="76200" y="1981200"/>
            <a:ext cx="1066800" cy="304800"/>
          </a:xfrm>
          <a:prstGeom prst="rightArrow">
            <a:avLst>
              <a:gd name="adj1" fmla="val 50000"/>
              <a:gd name="adj2" fmla="val 87500"/>
            </a:avLst>
          </a:prstGeom>
          <a:solidFill>
            <a:srgbClr val="FF3333"/>
          </a:solidFill>
          <a:ln w="9525">
            <a:solidFill>
              <a:srgbClr val="FF3333"/>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GB" altLang="x-none" sz="2400" b="0">
              <a:solidFill>
                <a:srgbClr val="FF3333"/>
              </a:solidFill>
            </a:endParaRPr>
          </a:p>
        </p:txBody>
      </p:sp>
      <p:sp>
        <p:nvSpPr>
          <p:cNvPr id="128005" name="Text Box 7"/>
          <p:cNvSpPr txBox="1">
            <a:spLocks noChangeArrowheads="1"/>
          </p:cNvSpPr>
          <p:nvPr/>
        </p:nvSpPr>
        <p:spPr bwMode="auto">
          <a:xfrm>
            <a:off x="1295400" y="1828800"/>
            <a:ext cx="7848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rPr>
              <a:t>Leads to different evolutionary histories of genes in species involved in HGT.</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0049" name="Picture 2" descr="HGT_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6038" y="474663"/>
            <a:ext cx="3840162" cy="59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0" name="Text Box 3"/>
          <p:cNvSpPr txBox="1">
            <a:spLocks noChangeArrowheads="1"/>
          </p:cNvSpPr>
          <p:nvPr/>
        </p:nvSpPr>
        <p:spPr bwMode="auto">
          <a:xfrm>
            <a:off x="152400" y="6400800"/>
            <a:ext cx="88392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100">
                <a:solidFill>
                  <a:srgbClr val="021EFD"/>
                </a:solidFill>
                <a:ea typeface="DejaVu Sans" charset="0"/>
                <a:cs typeface="DejaVu Sans" charset="0"/>
              </a:rPr>
              <a:t>Fitzpatrick.DA.  FEMS Microbiology Letters</a:t>
            </a:r>
            <a:r>
              <a:rPr lang="en-GB" altLang="x-none" sz="1100" b="0">
                <a:solidFill>
                  <a:srgbClr val="021EFD"/>
                </a:solidFill>
                <a:ea typeface="DejaVu Sans" charset="0"/>
                <a:cs typeface="DejaVu Sans" charset="0"/>
              </a:rPr>
              <a:t> </a:t>
            </a:r>
            <a:r>
              <a:rPr lang="en-GB" altLang="x-none" sz="1100" b="0">
                <a:solidFill>
                  <a:srgbClr val="021EFD"/>
                </a:solidFill>
                <a:ea typeface="DejaVu Sans" charset="0"/>
                <a:cs typeface="DejaVu Sans" charset="0"/>
                <a:hlinkClick r:id="rId4"/>
              </a:rPr>
              <a:t>Volume 329, Issue 1, </a:t>
            </a:r>
            <a:r>
              <a:rPr lang="en-GB" altLang="x-none" sz="1100" b="0">
                <a:solidFill>
                  <a:srgbClr val="021EFD"/>
                </a:solidFill>
                <a:ea typeface="DejaVu Sans" charset="0"/>
                <a:cs typeface="DejaVu Sans" charset="0"/>
              </a:rPr>
              <a:t>pages 1-8, 15 DEC 2011 DOI: 10.1111/j.1574-6968.2011.02465.x</a:t>
            </a:r>
            <a:br>
              <a:rPr lang="en-GB" altLang="x-none" sz="1100" b="0">
                <a:solidFill>
                  <a:srgbClr val="021EFD"/>
                </a:solidFill>
                <a:ea typeface="DejaVu Sans" charset="0"/>
                <a:cs typeface="DejaVu Sans" charset="0"/>
              </a:rPr>
            </a:br>
            <a:r>
              <a:rPr lang="en-GB" altLang="x-none" sz="1100" b="0">
                <a:solidFill>
                  <a:srgbClr val="021EFD"/>
                </a:solidFill>
                <a:ea typeface="DejaVu Sans" charset="0"/>
                <a:cs typeface="DejaVu Sans" charset="0"/>
                <a:hlinkClick r:id="rId5"/>
              </a:rPr>
              <a:t>http://onlinelibrary.wiley.com/doi/10.1111/j.1574-6968.2011.02465.x/full#fml2465-fig-0001</a:t>
            </a:r>
            <a:endParaRPr lang="en-GB" altLang="x-none" sz="1100" b="0">
              <a:solidFill>
                <a:srgbClr val="021EFD"/>
              </a:solidFill>
              <a:ea typeface="DejaVu Sans" charset="0"/>
              <a:cs typeface="DejaVu Sans" charset="0"/>
            </a:endParaRPr>
          </a:p>
        </p:txBody>
      </p:sp>
      <p:sp>
        <p:nvSpPr>
          <p:cNvPr id="130051" name="Text Box 4"/>
          <p:cNvSpPr txBox="1">
            <a:spLocks noChangeArrowheads="1"/>
          </p:cNvSpPr>
          <p:nvPr/>
        </p:nvSpPr>
        <p:spPr bwMode="auto">
          <a:xfrm>
            <a:off x="0" y="17526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i="1">
                <a:solidFill>
                  <a:srgbClr val="021EFD"/>
                </a:solidFill>
              </a:rPr>
              <a:t>In silico</a:t>
            </a:r>
            <a:r>
              <a:rPr lang="en-GB" altLang="x-none" sz="2400">
                <a:solidFill>
                  <a:srgbClr val="021EFD"/>
                </a:solidFill>
              </a:rPr>
              <a:t> detection of HGT</a:t>
            </a:r>
            <a:endParaRPr lang="en-GB" altLang="x-none" sz="2400" b="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ext Box 2"/>
          <p:cNvSpPr txBox="1">
            <a:spLocks noChangeArrowheads="1"/>
          </p:cNvSpPr>
          <p:nvPr/>
        </p:nvSpPr>
        <p:spPr bwMode="auto">
          <a:xfrm>
            <a:off x="1295400" y="2667000"/>
            <a:ext cx="67818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21EFD"/>
                </a:solidFill>
              </a:rPr>
              <a:t>HGT in Prokaryotes</a:t>
            </a:r>
            <a:endParaRPr lang="en-GB" altLang="x-none"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ext Box 5"/>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latin typeface="Helvetica" charset="0"/>
              </a:rPr>
              <a:t>Horizontal Gene Transfer</a:t>
            </a:r>
            <a:endParaRPr lang="fr-FR" altLang="x-none" sz="2400" b="0" dirty="0"/>
          </a:p>
        </p:txBody>
      </p:sp>
      <p:sp>
        <p:nvSpPr>
          <p:cNvPr id="134146" name="Text Box 6"/>
          <p:cNvSpPr txBox="1">
            <a:spLocks noChangeArrowheads="1"/>
          </p:cNvSpPr>
          <p:nvPr/>
        </p:nvSpPr>
        <p:spPr bwMode="auto">
          <a:xfrm>
            <a:off x="76200" y="1447800"/>
            <a:ext cx="89916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is an important mechanism of natural variation among prokaryotes.</a:t>
            </a:r>
            <a:endParaRPr lang="en-GB" altLang="x-none" sz="2400" b="0"/>
          </a:p>
        </p:txBody>
      </p:sp>
      <p:sp>
        <p:nvSpPr>
          <p:cNvPr id="134147" name="Text Box 5"/>
          <p:cNvSpPr txBox="1">
            <a:spLocks noChangeArrowheads="1"/>
          </p:cNvSpPr>
          <p:nvPr/>
        </p:nvSpPr>
        <p:spPr bwMode="auto">
          <a:xfrm>
            <a:off x="76200" y="2362200"/>
            <a:ext cx="8839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Gene transfer has been identified as :</a:t>
            </a:r>
          </a:p>
          <a:p>
            <a:pPr>
              <a:spcBef>
                <a:spcPct val="50000"/>
              </a:spcBef>
              <a:buFontTx/>
              <a:buNone/>
            </a:pPr>
            <a:r>
              <a:rPr lang="en-GB" altLang="x-none" sz="2400">
                <a:solidFill>
                  <a:srgbClr val="FF3333"/>
                </a:solidFill>
              </a:rPr>
              <a:t>-</a:t>
            </a:r>
            <a:r>
              <a:rPr lang="en-GB" altLang="x-none" sz="2400">
                <a:solidFill>
                  <a:srgbClr val="021EFD"/>
                </a:solidFill>
              </a:rPr>
              <a:t> a prevalent and pervasive phenomenon </a:t>
            </a:r>
          </a:p>
          <a:p>
            <a:pPr>
              <a:spcBef>
                <a:spcPct val="50000"/>
              </a:spcBef>
              <a:buFontTx/>
              <a:buNone/>
            </a:pPr>
            <a:r>
              <a:rPr lang="en-GB" altLang="x-none" sz="2400">
                <a:solidFill>
                  <a:srgbClr val="FF3333"/>
                </a:solidFill>
              </a:rPr>
              <a:t>-</a:t>
            </a:r>
            <a:r>
              <a:rPr lang="en-GB" altLang="x-none" sz="2400">
                <a:solidFill>
                  <a:srgbClr val="021EFD"/>
                </a:solidFill>
              </a:rPr>
              <a:t> an important source of genomic innovation in bacteria.</a:t>
            </a:r>
            <a:r>
              <a:rPr lang="en-GB" altLang="x-none" sz="2400" b="0"/>
              <a:t> </a:t>
            </a:r>
          </a:p>
        </p:txBody>
      </p:sp>
      <p:sp>
        <p:nvSpPr>
          <p:cNvPr id="134148" name="Text Box 7"/>
          <p:cNvSpPr txBox="1">
            <a:spLocks noChangeArrowheads="1"/>
          </p:cNvSpPr>
          <p:nvPr/>
        </p:nvSpPr>
        <p:spPr bwMode="auto">
          <a:xfrm>
            <a:off x="0" y="4495800"/>
            <a:ext cx="91440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a:t>
            </a:r>
            <a:r>
              <a:rPr lang="en-GB" altLang="x-none" sz="2400"/>
              <a:t> Estimates suggest that on average </a:t>
            </a:r>
            <a:r>
              <a:rPr lang="en-GB" altLang="x-none">
                <a:solidFill>
                  <a:srgbClr val="FB0817"/>
                </a:solidFill>
              </a:rPr>
              <a:t>81%</a:t>
            </a:r>
            <a:r>
              <a:rPr lang="en-GB" altLang="x-none" sz="2400"/>
              <a:t> of prokaryotic genes have been involved in HGT at some point of their history.</a:t>
            </a:r>
          </a:p>
        </p:txBody>
      </p:sp>
      <p:sp>
        <p:nvSpPr>
          <p:cNvPr id="134149" name="Text Box 8"/>
          <p:cNvSpPr txBox="1">
            <a:spLocks noChangeArrowheads="1"/>
          </p:cNvSpPr>
          <p:nvPr/>
        </p:nvSpPr>
        <p:spPr bwMode="auto">
          <a:xfrm>
            <a:off x="0" y="6264275"/>
            <a:ext cx="9144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1400" b="0">
                <a:solidFill>
                  <a:srgbClr val="021EFD"/>
                </a:solidFill>
              </a:rPr>
              <a:t>Dagan T, Artzy-Randrup Y, Martin W. (2008). Modular networks and cumulative impact of lateral transfer in prokaryote genome evolution. </a:t>
            </a:r>
            <a:r>
              <a:rPr lang="en-GB" altLang="x-none" sz="1400" b="0" i="1">
                <a:solidFill>
                  <a:srgbClr val="021EFD"/>
                </a:solidFill>
              </a:rPr>
              <a:t>Proc Natl Acad Sci USA</a:t>
            </a:r>
            <a:r>
              <a:rPr lang="en-GB" altLang="x-none" sz="1400" b="0">
                <a:solidFill>
                  <a:srgbClr val="021EFD"/>
                </a:solidFill>
              </a:rPr>
              <a:t>. 105:10039–44.</a:t>
            </a:r>
            <a:endParaRPr lang="en-GB" altLang="x-none" sz="2400" b="0">
              <a:solidFill>
                <a:srgbClr val="021EFD"/>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193" name="Object 2"/>
          <p:cNvGraphicFramePr>
            <a:graphicFrameLocks noChangeAspect="1"/>
          </p:cNvGraphicFramePr>
          <p:nvPr/>
        </p:nvGraphicFramePr>
        <p:xfrm>
          <a:off x="381000" y="685800"/>
          <a:ext cx="8839200" cy="5562600"/>
        </p:xfrm>
        <a:graphic>
          <a:graphicData uri="http://schemas.openxmlformats.org/presentationml/2006/ole">
            <mc:AlternateContent xmlns:mc="http://schemas.openxmlformats.org/markup-compatibility/2006">
              <mc:Choice xmlns:v="urn:schemas-microsoft-com:vml" Requires="v">
                <p:oleObj spid="_x0000_s136391" name="Document" r:id="rId4" imgW="10223500" imgH="6070600" progId="Word.Document.8">
                  <p:embed/>
                </p:oleObj>
              </mc:Choice>
              <mc:Fallback>
                <p:oleObj name="Document" r:id="rId4" imgW="10223500" imgH="6070600"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685800"/>
                        <a:ext cx="8839200" cy="556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6194" name="Rectangle 3"/>
          <p:cNvSpPr>
            <a:spLocks noChangeArrowheads="1"/>
          </p:cNvSpPr>
          <p:nvPr/>
        </p:nvSpPr>
        <p:spPr bwMode="auto">
          <a:xfrm>
            <a:off x="0" y="-26988"/>
            <a:ext cx="9144000" cy="641351"/>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dirty="0">
                <a:solidFill>
                  <a:srgbClr val="0717FF"/>
                </a:solidFill>
                <a:latin typeface="Helvetica" charset="0"/>
              </a:rPr>
              <a:t>Horizontal Gene Transfer in Prokaryotes</a:t>
            </a:r>
          </a:p>
        </p:txBody>
      </p:sp>
      <p:sp>
        <p:nvSpPr>
          <p:cNvPr id="136195" name="Text Box 4"/>
          <p:cNvSpPr txBox="1">
            <a:spLocks noChangeArrowheads="1"/>
          </p:cNvSpPr>
          <p:nvPr/>
        </p:nvSpPr>
        <p:spPr bwMode="auto">
          <a:xfrm>
            <a:off x="0" y="6264275"/>
            <a:ext cx="9144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1400" b="0">
                <a:solidFill>
                  <a:srgbClr val="021EFD"/>
                </a:solidFill>
              </a:rPr>
              <a:t>Dagan T, Artzy-Randrup Y, Martin W. (2008). Modular networks and cumulative impact of lateral transfer in prokaryote genome evolution. </a:t>
            </a:r>
            <a:r>
              <a:rPr lang="en-GB" altLang="x-none" sz="1400" b="0" i="1">
                <a:solidFill>
                  <a:srgbClr val="021EFD"/>
                </a:solidFill>
              </a:rPr>
              <a:t>Proc Natl Acad Sci USA</a:t>
            </a:r>
            <a:r>
              <a:rPr lang="en-GB" altLang="x-none" sz="1400" b="0">
                <a:solidFill>
                  <a:srgbClr val="021EFD"/>
                </a:solidFill>
              </a:rPr>
              <a:t>. 105:10039–44.</a:t>
            </a:r>
            <a:endParaRPr lang="en-GB" altLang="x-none" sz="2400" b="0">
              <a:solidFill>
                <a:srgbClr val="021EFD"/>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82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5013"/>
            <a:ext cx="91440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1475" y="854075"/>
            <a:ext cx="6816725"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Text Box 4"/>
          <p:cNvSpPr txBox="1">
            <a:spLocks noChangeArrowheads="1"/>
          </p:cNvSpPr>
          <p:nvPr/>
        </p:nvSpPr>
        <p:spPr bwMode="auto">
          <a:xfrm>
            <a:off x="76200" y="6450013"/>
            <a:ext cx="431958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1pPr>
            <a:lvl2pPr marL="4318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2pPr>
            <a:lvl3pPr marL="6477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3pPr>
            <a:lvl4pPr marL="8636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4pPr>
            <a:lvl5pPr marL="1079500" indent="-215900" defTabSz="457200">
              <a:tabLst>
                <a:tab pos="723900" algn="l"/>
                <a:tab pos="1447800" algn="l"/>
                <a:tab pos="2171700" algn="l"/>
                <a:tab pos="2895600" algn="l"/>
                <a:tab pos="3619500" algn="l"/>
              </a:tabLst>
              <a:defRPr sz="2400" b="1">
                <a:solidFill>
                  <a:schemeClr val="tx1"/>
                </a:solidFill>
                <a:latin typeface="Arial" charset="0"/>
                <a:ea typeface="ＭＳ Ｐゴシック" charset="-128"/>
              </a:defRPr>
            </a:lvl5pPr>
            <a:lvl6pPr marL="15367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6pPr>
            <a:lvl7pPr marL="19939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7pPr>
            <a:lvl8pPr marL="24511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8pPr>
            <a:lvl9pPr marL="2908300" indent="-215900" defTabSz="457200" eaLnBrk="0" fontAlgn="base" hangingPunct="0">
              <a:spcBef>
                <a:spcPct val="0"/>
              </a:spcBef>
              <a:spcAft>
                <a:spcPct val="0"/>
              </a:spcAft>
              <a:tabLst>
                <a:tab pos="723900" algn="l"/>
                <a:tab pos="1447800" algn="l"/>
                <a:tab pos="2171700" algn="l"/>
                <a:tab pos="2895600" algn="l"/>
                <a:tab pos="3619500" algn="l"/>
              </a:tabLst>
              <a:defRPr sz="2400" b="1">
                <a:solidFill>
                  <a:schemeClr val="tx1"/>
                </a:solidFill>
                <a:latin typeface="Arial" charset="0"/>
                <a:ea typeface="ＭＳ Ｐゴシック" charset="-128"/>
              </a:defRPr>
            </a:lvl9pPr>
          </a:lstStyle>
          <a:p>
            <a:pPr eaLnBrk="1">
              <a:lnSpc>
                <a:spcPct val="93000"/>
              </a:lnSpc>
              <a:buClr>
                <a:srgbClr val="000000"/>
              </a:buClr>
              <a:buSzPct val="45000"/>
              <a:buFont typeface="Wingdings" charset="2"/>
              <a:buNone/>
            </a:pPr>
            <a:r>
              <a:rPr lang="en-GB" altLang="x-none" sz="1200">
                <a:solidFill>
                  <a:srgbClr val="0717FF"/>
                </a:solidFill>
              </a:rPr>
              <a:t>Nelson-Sathi S et al. PNAS 2012;109:20537-20542</a:t>
            </a:r>
          </a:p>
        </p:txBody>
      </p:sp>
      <p:sp>
        <p:nvSpPr>
          <p:cNvPr id="160773" name="Line 5"/>
          <p:cNvSpPr>
            <a:spLocks noChangeShapeType="1"/>
          </p:cNvSpPr>
          <p:nvPr/>
        </p:nvSpPr>
        <p:spPr bwMode="auto">
          <a:xfrm flipH="1">
            <a:off x="7848600" y="4572000"/>
            <a:ext cx="990600" cy="762000"/>
          </a:xfrm>
          <a:prstGeom prst="line">
            <a:avLst/>
          </a:prstGeom>
          <a:noFill/>
          <a:ln w="38100">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12326" name="Text Box 6"/>
          <p:cNvSpPr txBox="1">
            <a:spLocks noChangeArrowheads="1"/>
          </p:cNvSpPr>
          <p:nvPr/>
        </p:nvSpPr>
        <p:spPr bwMode="auto">
          <a:xfrm>
            <a:off x="76200" y="1619250"/>
            <a:ext cx="1600200"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00000"/>
                </a:solidFill>
                <a:latin typeface="Helvetica" charset="0"/>
              </a:rPr>
              <a:t>(A) </a:t>
            </a:r>
            <a:r>
              <a:rPr lang="en-GB" altLang="x-none" sz="1600">
                <a:solidFill>
                  <a:srgbClr val="FF3333"/>
                </a:solidFill>
                <a:latin typeface="Helvetica" charset="0"/>
              </a:rPr>
              <a:t>Number of shared genes between 1,078 bacterial genomes and 75 archaebacterial genomes.</a:t>
            </a:r>
          </a:p>
        </p:txBody>
      </p:sp>
      <p:sp>
        <p:nvSpPr>
          <p:cNvPr id="138246" name="Rectangle 7"/>
          <p:cNvSpPr>
            <a:spLocks noChangeArrowheads="1"/>
          </p:cNvSpPr>
          <p:nvPr/>
        </p:nvSpPr>
        <p:spPr bwMode="auto">
          <a:xfrm>
            <a:off x="152400" y="76200"/>
            <a:ext cx="89916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400">
                <a:solidFill>
                  <a:srgbClr val="0717FF"/>
                </a:solidFill>
                <a:latin typeface="Helvetica" charset="0"/>
              </a:rPr>
              <a:t>Acquisition of 1,089 eubacterial genes physiologically transformed a methanogen at the origin of Haloarchaea</a:t>
            </a:r>
            <a:endParaRPr lang="en-GB" altLang="x-none" sz="2200" b="0">
              <a:solidFill>
                <a:srgbClr val="000000"/>
              </a:solidFill>
              <a:latin typeface="Helvetica"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12326"/>
                                        </p:tgtEl>
                                        <p:attrNameLst>
                                          <p:attrName>style.visibility</p:attrName>
                                        </p:attrNameLst>
                                      </p:cBhvr>
                                      <p:to>
                                        <p:strVal val="visible"/>
                                      </p:to>
                                    </p:set>
                                    <p:animEffect transition="in" filter="fade">
                                      <p:cBhvr>
                                        <p:cTn id="7" dur="1000"/>
                                        <p:tgtEl>
                                          <p:spTgt spid="312326"/>
                                        </p:tgtEl>
                                      </p:cBhvr>
                                    </p:animEffect>
                                    <p:anim calcmode="lin" valueType="num">
                                      <p:cBhvr>
                                        <p:cTn id="8" dur="1000" fill="hold"/>
                                        <p:tgtEl>
                                          <p:spTgt spid="312326"/>
                                        </p:tgtEl>
                                        <p:attrNameLst>
                                          <p:attrName>ppt_x</p:attrName>
                                        </p:attrNameLst>
                                      </p:cBhvr>
                                      <p:tavLst>
                                        <p:tav tm="0">
                                          <p:val>
                                            <p:strVal val="#ppt_x"/>
                                          </p:val>
                                        </p:tav>
                                        <p:tav tm="100000">
                                          <p:val>
                                            <p:strVal val="#ppt_x"/>
                                          </p:val>
                                        </p:tav>
                                      </p:tavLst>
                                    </p:anim>
                                    <p:anim calcmode="lin" valueType="num">
                                      <p:cBhvr>
                                        <p:cTn id="9" dur="1000" fill="hold"/>
                                        <p:tgtEl>
                                          <p:spTgt spid="31232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60773"/>
                                        </p:tgtEl>
                                        <p:attrNameLst>
                                          <p:attrName>style.visibility</p:attrName>
                                        </p:attrNameLst>
                                      </p:cBhvr>
                                      <p:to>
                                        <p:strVal val="visible"/>
                                      </p:to>
                                    </p:set>
                                    <p:anim calcmode="lin" valueType="num">
                                      <p:cBhvr>
                                        <p:cTn id="13" dur="500" fill="hold"/>
                                        <p:tgtEl>
                                          <p:spTgt spid="160773"/>
                                        </p:tgtEl>
                                        <p:attrNameLst>
                                          <p:attrName>ppt_w</p:attrName>
                                        </p:attrNameLst>
                                      </p:cBhvr>
                                      <p:tavLst>
                                        <p:tav tm="0">
                                          <p:val>
                                            <p:fltVal val="0"/>
                                          </p:val>
                                        </p:tav>
                                        <p:tav tm="100000">
                                          <p:val>
                                            <p:strVal val="#ppt_w"/>
                                          </p:val>
                                        </p:tav>
                                      </p:tavLst>
                                    </p:anim>
                                    <p:anim calcmode="lin" valueType="num">
                                      <p:cBhvr>
                                        <p:cTn id="14" dur="500" fill="hold"/>
                                        <p:tgtEl>
                                          <p:spTgt spid="160773"/>
                                        </p:tgtEl>
                                        <p:attrNameLst>
                                          <p:attrName>ppt_h</p:attrName>
                                        </p:attrNameLst>
                                      </p:cBhvr>
                                      <p:tavLst>
                                        <p:tav tm="0">
                                          <p:val>
                                            <p:fltVal val="0"/>
                                          </p:val>
                                        </p:tav>
                                        <p:tav tm="100000">
                                          <p:val>
                                            <p:strVal val="#ppt_h"/>
                                          </p:val>
                                        </p:tav>
                                      </p:tavLst>
                                    </p:anim>
                                    <p:anim calcmode="lin" valueType="num">
                                      <p:cBhvr>
                                        <p:cTn id="15" dur="500" fill="hold"/>
                                        <p:tgtEl>
                                          <p:spTgt spid="160773"/>
                                        </p:tgtEl>
                                        <p:attrNameLst>
                                          <p:attrName>style.rotation</p:attrName>
                                        </p:attrNameLst>
                                      </p:cBhvr>
                                      <p:tavLst>
                                        <p:tav tm="0">
                                          <p:val>
                                            <p:fltVal val="360"/>
                                          </p:val>
                                        </p:tav>
                                        <p:tav tm="100000">
                                          <p:val>
                                            <p:fltVal val="0"/>
                                          </p:val>
                                        </p:tav>
                                      </p:tavLst>
                                    </p:anim>
                                    <p:animEffect transition="in" filter="fade">
                                      <p:cBhvr>
                                        <p:cTn id="16" dur="500"/>
                                        <p:tgtEl>
                                          <p:spTgt spid="160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3" grpId="0" animBg="1"/>
      <p:bldP spid="31232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ChangeArrowheads="1"/>
          </p:cNvSpPr>
          <p:nvPr/>
        </p:nvSpPr>
        <p:spPr bwMode="auto">
          <a:xfrm>
            <a:off x="2627313" y="2787650"/>
            <a:ext cx="4275137"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717FF"/>
                </a:solidFill>
              </a:rPr>
              <a:t>HGT in Eukaryotes</a:t>
            </a:r>
            <a:endParaRPr lang="en-GB" altLang="x-none" sz="3600">
              <a:solidFill>
                <a:srgbClr val="FF3333"/>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7" name="Text Box 2"/>
          <p:cNvSpPr txBox="1">
            <a:spLocks noChangeArrowheads="1"/>
          </p:cNvSpPr>
          <p:nvPr/>
        </p:nvSpPr>
        <p:spPr bwMode="auto">
          <a:xfrm>
            <a:off x="0" y="1371600"/>
            <a:ext cx="9144000"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a:t>
            </a:r>
            <a:r>
              <a:rPr lang="en-GB" altLang="x-none" sz="2800">
                <a:solidFill>
                  <a:srgbClr val="333333"/>
                </a:solidFill>
              </a:rPr>
              <a:t> Considering 26 animal species (10 primates, 12 flies and 4 nematodes) and a further 14 vertebrates.</a:t>
            </a:r>
          </a:p>
          <a:p>
            <a:pPr>
              <a:spcBef>
                <a:spcPct val="50000"/>
              </a:spcBef>
              <a:buFontTx/>
              <a:buNone/>
            </a:pPr>
            <a:r>
              <a:rPr lang="en-GB" altLang="x-none" sz="2800">
                <a:solidFill>
                  <a:srgbClr val="333333"/>
                </a:solidFill>
              </a:rPr>
              <a:t> A Genome-wide comparative and phylogenetic analyses </a:t>
            </a:r>
            <a:r>
              <a:rPr lang="en-GB" altLang="x-none" sz="2800">
                <a:solidFill>
                  <a:srgbClr val="FB0817"/>
                </a:solidFill>
              </a:rPr>
              <a:t>show that HGT in animals typically gives rise to hundreds of active "foreign</a:t>
            </a:r>
            <a:r>
              <a:rPr lang="en-GB" altLang="x-none" sz="2800">
                <a:solidFill>
                  <a:srgbClr val="FB0817"/>
                </a:solidFill>
                <a:latin typeface="Lucida Grande" charset="0"/>
              </a:rPr>
              <a:t>"</a:t>
            </a:r>
            <a:r>
              <a:rPr lang="en-GB" altLang="x-none" sz="2800">
                <a:solidFill>
                  <a:srgbClr val="FB0817"/>
                </a:solidFill>
              </a:rPr>
              <a:t> genes, largely concerned</a:t>
            </a:r>
            <a:r>
              <a:rPr lang="en-GB" altLang="x-none" sz="2800">
                <a:solidFill>
                  <a:srgbClr val="FF3333"/>
                </a:solidFill>
              </a:rPr>
              <a:t> with metabolism</a:t>
            </a:r>
            <a:r>
              <a:rPr lang="en-GB" altLang="x-none" sz="2800">
                <a:solidFill>
                  <a:srgbClr val="333333"/>
                </a:solidFill>
              </a:rPr>
              <a:t>.</a:t>
            </a:r>
            <a:endParaRPr lang="en-GB" altLang="x-none" sz="2400" b="0">
              <a:solidFill>
                <a:srgbClr val="333333"/>
              </a:solidFill>
            </a:endParaRPr>
          </a:p>
        </p:txBody>
      </p:sp>
      <p:sp>
        <p:nvSpPr>
          <p:cNvPr id="388100" name="Text Box 4"/>
          <p:cNvSpPr txBox="1">
            <a:spLocks noChangeArrowheads="1"/>
          </p:cNvSpPr>
          <p:nvPr/>
        </p:nvSpPr>
        <p:spPr bwMode="auto">
          <a:xfrm>
            <a:off x="0" y="49530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a:t>
            </a:r>
            <a:r>
              <a:rPr lang="en-GB" altLang="x-none" sz="2800">
                <a:solidFill>
                  <a:srgbClr val="333333"/>
                </a:solidFill>
              </a:rPr>
              <a:t> Evidence of HGT in humans is confirmed</a:t>
            </a:r>
            <a:endParaRPr lang="en-GB" altLang="x-none" sz="2400" b="0">
              <a:solidFill>
                <a:srgbClr val="333333"/>
              </a:solidFill>
            </a:endParaRPr>
          </a:p>
        </p:txBody>
      </p:sp>
      <p:sp>
        <p:nvSpPr>
          <p:cNvPr id="142339" name="Rectangle 5"/>
          <p:cNvSpPr>
            <a:spLocks noChangeArrowheads="1"/>
          </p:cNvSpPr>
          <p:nvPr/>
        </p:nvSpPr>
        <p:spPr bwMode="auto">
          <a:xfrm>
            <a:off x="0" y="6397625"/>
            <a:ext cx="906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21EFD"/>
                </a:solidFill>
              </a:rPr>
              <a:t>Crisp A, Boschetti C, Perry M, Tunnacliffe A, Micklem G. (2015). Expression of multiple horizontally acquired genes is a hallmark of both vertebrate and invertebrate genomes. Genome Biol.16:50.</a:t>
            </a:r>
            <a:endParaRPr lang="en-GB" altLang="x-none" sz="1400">
              <a:solidFill>
                <a:srgbClr val="021EFD"/>
              </a:solidFill>
            </a:endParaRPr>
          </a:p>
        </p:txBody>
      </p:sp>
      <p:sp>
        <p:nvSpPr>
          <p:cNvPr id="142340" name="Rectangle 6"/>
          <p:cNvSpPr>
            <a:spLocks noChangeArrowheads="1"/>
          </p:cNvSpPr>
          <p:nvPr/>
        </p:nvSpPr>
        <p:spPr bwMode="auto">
          <a:xfrm>
            <a:off x="228600" y="258763"/>
            <a:ext cx="8766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021EFD"/>
                </a:solidFill>
              </a:rPr>
              <a:t>HGT in vertebrate and invertebrate genomes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88100"/>
                                        </p:tgtEl>
                                        <p:attrNameLst>
                                          <p:attrName>style.visibility</p:attrName>
                                        </p:attrNameLst>
                                      </p:cBhvr>
                                      <p:to>
                                        <p:strVal val="visible"/>
                                      </p:to>
                                    </p:set>
                                    <p:animEffect transition="in" filter="fade">
                                      <p:cBhvr>
                                        <p:cTn id="7" dur="1000"/>
                                        <p:tgtEl>
                                          <p:spTgt spid="388100"/>
                                        </p:tgtEl>
                                      </p:cBhvr>
                                    </p:animEffect>
                                    <p:anim calcmode="lin" valueType="num">
                                      <p:cBhvr>
                                        <p:cTn id="8" dur="1000" fill="hold"/>
                                        <p:tgtEl>
                                          <p:spTgt spid="388100"/>
                                        </p:tgtEl>
                                        <p:attrNameLst>
                                          <p:attrName>ppt_x</p:attrName>
                                        </p:attrNameLst>
                                      </p:cBhvr>
                                      <p:tavLst>
                                        <p:tav tm="0">
                                          <p:val>
                                            <p:strVal val="#ppt_x"/>
                                          </p:val>
                                        </p:tav>
                                        <p:tav tm="100000">
                                          <p:val>
                                            <p:strVal val="#ppt_x"/>
                                          </p:val>
                                        </p:tav>
                                      </p:tavLst>
                                    </p:anim>
                                    <p:anim calcmode="lin" valueType="num">
                                      <p:cBhvr>
                                        <p:cTn id="9" dur="1000" fill="hold"/>
                                        <p:tgtEl>
                                          <p:spTgt spid="388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0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63825"/>
            <a:ext cx="7848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6" name="Rectangle 1028"/>
          <p:cNvSpPr>
            <a:spLocks noChangeArrowheads="1"/>
          </p:cNvSpPr>
          <p:nvPr/>
        </p:nvSpPr>
        <p:spPr bwMode="auto">
          <a:xfrm>
            <a:off x="152400" y="6188075"/>
            <a:ext cx="8915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21EFD"/>
                </a:solidFill>
              </a:rPr>
              <a:t>Crisp A, Boschetti C, Perry M, Tunnacliffe A, Micklem G. (2015). Expression of multiple horizontally acquired genes is a hallmark of both vertebrate and invertebrate genomes. Genome Biol.16:50.</a:t>
            </a:r>
            <a:endParaRPr lang="fr-FR" altLang="x-none" sz="1400">
              <a:solidFill>
                <a:srgbClr val="021EFD"/>
              </a:solidFill>
            </a:endParaRPr>
          </a:p>
        </p:txBody>
      </p:sp>
      <p:sp>
        <p:nvSpPr>
          <p:cNvPr id="389125" name="Text Box 1029"/>
          <p:cNvSpPr txBox="1">
            <a:spLocks noChangeArrowheads="1"/>
          </p:cNvSpPr>
          <p:nvPr/>
        </p:nvSpPr>
        <p:spPr bwMode="auto">
          <a:xfrm>
            <a:off x="-76200" y="1100654"/>
            <a:ext cx="9448800" cy="1272143"/>
          </a:xfrm>
          <a:prstGeom prst="rect">
            <a:avLst/>
          </a:prstGeom>
          <a:noFill/>
          <a:ln>
            <a:noFill/>
          </a:ln>
          <a:effectLst/>
          <a:extLst>
            <a:ext uri="{909E8E84-426E-40dd-AFC4-6F175D3DCCD1}"/>
            <a:ext uri="{91240B29-F687-4f45-9708-019B960494DF}"/>
            <a:ext uri="{AF507438-7753-43e0-B8FC-AC1667EBCBE1}"/>
          </a:extLst>
        </p:spPr>
        <p:txBody>
          <a:bodyPr anchor="ct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a:spcAft>
                <a:spcPts val="2000"/>
              </a:spcAft>
              <a:defRPr/>
            </a:pPr>
            <a:r>
              <a:rPr lang="en-GB" sz="2800">
                <a:solidFill>
                  <a:srgbClr val="000000"/>
                </a:solidFill>
              </a:rPr>
              <a:t>The most common donors were </a:t>
            </a:r>
            <a:r>
              <a:rPr lang="en-GB" sz="2800">
                <a:solidFill>
                  <a:srgbClr val="0717FF"/>
                </a:solidFill>
              </a:rPr>
              <a:t>Bacteria</a:t>
            </a:r>
            <a:r>
              <a:rPr lang="en-GB" sz="2800">
                <a:solidFill>
                  <a:srgbClr val="000000"/>
                </a:solidFill>
              </a:rPr>
              <a:t> and </a:t>
            </a:r>
            <a:r>
              <a:rPr lang="en-GB" sz="2800" err="1">
                <a:solidFill>
                  <a:srgbClr val="0717FF"/>
                </a:solidFill>
              </a:rPr>
              <a:t>Protists</a:t>
            </a:r>
            <a:endParaRPr lang="en-GB" sz="3200">
              <a:solidFill>
                <a:srgbClr val="0717FF"/>
              </a:solidFill>
            </a:endParaRPr>
          </a:p>
          <a:p>
            <a:pPr>
              <a:spcAft>
                <a:spcPts val="2000"/>
              </a:spcAft>
              <a:defRPr/>
            </a:pPr>
            <a:r>
              <a:rPr lang="en-GB" sz="3200">
                <a:solidFill>
                  <a:srgbClr val="111111"/>
                </a:solidFill>
              </a:rPr>
              <a:t>Other genes came from </a:t>
            </a:r>
            <a:r>
              <a:rPr lang="en-GB" sz="3200">
                <a:solidFill>
                  <a:srgbClr val="FF3333"/>
                </a:solidFill>
              </a:rPr>
              <a:t>fungi</a:t>
            </a:r>
            <a:r>
              <a:rPr lang="en-GB" sz="3200">
                <a:solidFill>
                  <a:srgbClr val="111111"/>
                </a:solidFill>
              </a:rPr>
              <a:t> and </a:t>
            </a:r>
            <a:r>
              <a:rPr lang="en-GB" sz="3200">
                <a:solidFill>
                  <a:srgbClr val="FF3333"/>
                </a:solidFill>
              </a:rPr>
              <a:t>viruses</a:t>
            </a:r>
            <a:r>
              <a:rPr lang="en-GB" b="0">
                <a:solidFill>
                  <a:srgbClr val="111111"/>
                </a:solidFill>
              </a:rPr>
              <a:t>.</a:t>
            </a:r>
            <a:endParaRPr lang="fr-FR">
              <a:solidFill>
                <a:srgbClr val="111111"/>
              </a:solidFill>
              <a:effectLst>
                <a:outerShdw blurRad="38100" dist="38100" dir="2700000" algn="tl">
                  <a:srgbClr val="DDDDDD"/>
                </a:outerShdw>
              </a:effectLst>
            </a:endParaRPr>
          </a:p>
        </p:txBody>
      </p:sp>
      <p:sp>
        <p:nvSpPr>
          <p:cNvPr id="144388" name="Line 5"/>
          <p:cNvSpPr>
            <a:spLocks noChangeShapeType="1"/>
          </p:cNvSpPr>
          <p:nvPr/>
        </p:nvSpPr>
        <p:spPr bwMode="auto">
          <a:xfrm>
            <a:off x="3200400" y="6092825"/>
            <a:ext cx="685800" cy="0"/>
          </a:xfrm>
          <a:prstGeom prst="line">
            <a:avLst/>
          </a:prstGeom>
          <a:noFill/>
          <a:ln w="57150">
            <a:solidFill>
              <a:srgbClr val="FB0817"/>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44389" name="Line 6"/>
          <p:cNvSpPr>
            <a:spLocks noChangeShapeType="1"/>
          </p:cNvSpPr>
          <p:nvPr/>
        </p:nvSpPr>
        <p:spPr bwMode="auto">
          <a:xfrm>
            <a:off x="4191000" y="6092825"/>
            <a:ext cx="685800" cy="0"/>
          </a:xfrm>
          <a:prstGeom prst="line">
            <a:avLst/>
          </a:prstGeom>
          <a:noFill/>
          <a:ln w="57150">
            <a:solidFill>
              <a:srgbClr val="FB0817"/>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44390" name="Rectangle 6"/>
          <p:cNvSpPr>
            <a:spLocks noChangeArrowheads="1"/>
          </p:cNvSpPr>
          <p:nvPr/>
        </p:nvSpPr>
        <p:spPr bwMode="auto">
          <a:xfrm>
            <a:off x="0" y="-27384"/>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dirty="0">
                <a:solidFill>
                  <a:srgbClr val="021EFD"/>
                </a:solidFill>
              </a:rPr>
              <a:t>HGT in vertebrate and invertebrate genomes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a:grpSpLocks/>
          </p:cNvGrpSpPr>
          <p:nvPr/>
        </p:nvGrpSpPr>
        <p:grpSpPr bwMode="auto">
          <a:xfrm>
            <a:off x="0" y="149225"/>
            <a:ext cx="1219200" cy="6553200"/>
            <a:chOff x="0" y="96"/>
            <a:chExt cx="768" cy="4128"/>
          </a:xfrm>
        </p:grpSpPr>
        <p:sp>
          <p:nvSpPr>
            <p:cNvPr id="3" name="Line 3"/>
            <p:cNvSpPr>
              <a:spLocks noChangeShapeType="1"/>
            </p:cNvSpPr>
            <p:nvPr/>
          </p:nvSpPr>
          <p:spPr bwMode="auto">
            <a:xfrm>
              <a:off x="720" y="96"/>
              <a:ext cx="0" cy="4128"/>
            </a:xfrm>
            <a:prstGeom prst="line">
              <a:avLst/>
            </a:prstGeom>
            <a:noFill/>
            <a:ln w="57150">
              <a:solidFill>
                <a:srgbClr val="021EF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b="0">
                <a:ea typeface="ＭＳ Ｐゴシック" charset="0"/>
              </a:endParaRPr>
            </a:p>
          </p:txBody>
        </p:sp>
        <p:sp>
          <p:nvSpPr>
            <p:cNvPr id="4" name="Text Box 4"/>
            <p:cNvSpPr txBox="1">
              <a:spLocks noChangeArrowheads="1"/>
            </p:cNvSpPr>
            <p:nvPr/>
          </p:nvSpPr>
          <p:spPr bwMode="auto">
            <a:xfrm>
              <a:off x="0" y="499"/>
              <a:ext cx="768"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3200">
                  <a:solidFill>
                    <a:srgbClr val="FF0000"/>
                  </a:solidFill>
                  <a:ea typeface="ＭＳ Ｐゴシック" charset="0"/>
                </a:rPr>
                <a:t>2000</a:t>
              </a:r>
              <a:endParaRPr lang="en-GB" b="0">
                <a:ea typeface="ＭＳ Ｐゴシック" charset="0"/>
              </a:endParaRPr>
            </a:p>
          </p:txBody>
        </p:sp>
        <p:sp>
          <p:nvSpPr>
            <p:cNvPr id="5" name="Text Box 5"/>
            <p:cNvSpPr txBox="1">
              <a:spLocks noChangeArrowheads="1"/>
            </p:cNvSpPr>
            <p:nvPr/>
          </p:nvSpPr>
          <p:spPr bwMode="auto">
            <a:xfrm>
              <a:off x="0" y="1933"/>
              <a:ext cx="768"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3200">
                  <a:solidFill>
                    <a:srgbClr val="FF0000"/>
                  </a:solidFill>
                  <a:ea typeface="ＭＳ Ｐゴシック" charset="0"/>
                </a:rPr>
                <a:t>2001</a:t>
              </a:r>
              <a:endParaRPr lang="en-GB" b="0">
                <a:ea typeface="ＭＳ Ｐゴシック" charset="0"/>
              </a:endParaRPr>
            </a:p>
          </p:txBody>
        </p:sp>
        <p:sp>
          <p:nvSpPr>
            <p:cNvPr id="7" name="Text Box 7"/>
            <p:cNvSpPr txBox="1">
              <a:spLocks noChangeArrowheads="1"/>
            </p:cNvSpPr>
            <p:nvPr/>
          </p:nvSpPr>
          <p:spPr bwMode="auto">
            <a:xfrm>
              <a:off x="0" y="3168"/>
              <a:ext cx="768"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3200">
                  <a:solidFill>
                    <a:srgbClr val="FF0000"/>
                  </a:solidFill>
                  <a:ea typeface="ＭＳ Ｐゴシック" charset="0"/>
                </a:rPr>
                <a:t>2004</a:t>
              </a:r>
              <a:endParaRPr lang="en-GB" b="0">
                <a:ea typeface="ＭＳ Ｐゴシック" charset="0"/>
              </a:endParaRPr>
            </a:p>
          </p:txBody>
        </p:sp>
      </p:grpSp>
      <p:grpSp>
        <p:nvGrpSpPr>
          <p:cNvPr id="9" name="Group 17"/>
          <p:cNvGrpSpPr>
            <a:grpSpLocks/>
          </p:cNvGrpSpPr>
          <p:nvPr/>
        </p:nvGrpSpPr>
        <p:grpSpPr bwMode="auto">
          <a:xfrm>
            <a:off x="1095525" y="88902"/>
            <a:ext cx="7848600" cy="1952625"/>
            <a:chOff x="720" y="48"/>
            <a:chExt cx="4944" cy="1230"/>
          </a:xfrm>
        </p:grpSpPr>
        <p:sp>
          <p:nvSpPr>
            <p:cNvPr id="10" name="Text Box 9"/>
            <p:cNvSpPr txBox="1">
              <a:spLocks noChangeArrowheads="1"/>
            </p:cNvSpPr>
            <p:nvPr/>
          </p:nvSpPr>
          <p:spPr bwMode="auto">
            <a:xfrm>
              <a:off x="864" y="48"/>
              <a:ext cx="4800" cy="602"/>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800">
                  <a:ea typeface="ＭＳ Ｐゴシック" charset="0"/>
                </a:rPr>
                <a:t>Fruitfly </a:t>
              </a:r>
              <a:r>
                <a:rPr lang="en-US" sz="2800" i="1">
                  <a:ea typeface="ＭＳ Ｐゴシック" charset="0"/>
                </a:rPr>
                <a:t>Drosophila melanogaster</a:t>
              </a:r>
              <a:r>
                <a:rPr lang="en-US" sz="2800">
                  <a:ea typeface="ＭＳ Ｐゴシック" charset="0"/>
                </a:rPr>
                <a:t> (137 Mb; ~13,000 genes)</a:t>
              </a:r>
              <a:endParaRPr lang="en-GB" b="0">
                <a:ea typeface="ＭＳ Ｐゴシック" charset="0"/>
              </a:endParaRPr>
            </a:p>
          </p:txBody>
        </p:sp>
        <p:sp>
          <p:nvSpPr>
            <p:cNvPr id="11" name="Text Box 12"/>
            <p:cNvSpPr txBox="1">
              <a:spLocks noChangeArrowheads="1"/>
            </p:cNvSpPr>
            <p:nvPr/>
          </p:nvSpPr>
          <p:spPr bwMode="auto">
            <a:xfrm>
              <a:off x="864" y="676"/>
              <a:ext cx="4800" cy="602"/>
            </a:xfrm>
            <a:prstGeom prst="rect">
              <a:avLst/>
            </a:prstGeom>
            <a:noFill/>
            <a:ln w="9525">
              <a:solidFill>
                <a:srgbClr val="021EFD"/>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2800">
                  <a:latin typeface="Times" charset="0"/>
                  <a:ea typeface="ＭＳ Ｐゴシック" charset="0"/>
                </a:rPr>
                <a:t>First plant genome: </a:t>
              </a:r>
              <a:r>
                <a:rPr lang="en-GB" sz="2800" i="1">
                  <a:latin typeface="Times" charset="0"/>
                  <a:ea typeface="ＭＳ Ｐゴシック" charset="0"/>
                </a:rPr>
                <a:t>Arabidopsis thaliana</a:t>
              </a:r>
              <a:r>
                <a:rPr lang="en-GB" sz="2800">
                  <a:latin typeface="Times" charset="0"/>
                  <a:ea typeface="ＭＳ Ｐゴシック" charset="0"/>
                </a:rPr>
                <a:t> (</a:t>
              </a:r>
              <a:r>
                <a:rPr lang="en-GB" sz="2800">
                  <a:solidFill>
                    <a:srgbClr val="FF0000"/>
                  </a:solidFill>
                  <a:latin typeface="Times" charset="0"/>
                  <a:ea typeface="ＭＳ Ｐゴシック" charset="0"/>
                </a:rPr>
                <a:t>115,428 Mb; 22670 genes</a:t>
              </a:r>
              <a:r>
                <a:rPr lang="en-GB" sz="2800">
                  <a:latin typeface="Times" charset="0"/>
                  <a:ea typeface="ＭＳ Ｐゴシック" charset="0"/>
                </a:rPr>
                <a:t>)</a:t>
              </a:r>
              <a:endParaRPr lang="en-GB">
                <a:latin typeface="Times" charset="0"/>
                <a:ea typeface="ＭＳ Ｐゴシック" charset="0"/>
              </a:endParaRPr>
            </a:p>
          </p:txBody>
        </p:sp>
        <p:sp>
          <p:nvSpPr>
            <p:cNvPr id="12" name="Line 16"/>
            <p:cNvSpPr>
              <a:spLocks noChangeShapeType="1"/>
            </p:cNvSpPr>
            <p:nvPr/>
          </p:nvSpPr>
          <p:spPr bwMode="auto">
            <a:xfrm>
              <a:off x="720" y="672"/>
              <a:ext cx="14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b="0">
                <a:ea typeface="ＭＳ Ｐゴシック" charset="0"/>
              </a:endParaRPr>
            </a:p>
          </p:txBody>
        </p:sp>
      </p:grpSp>
      <p:grpSp>
        <p:nvGrpSpPr>
          <p:cNvPr id="13" name="Group 22"/>
          <p:cNvGrpSpPr>
            <a:grpSpLocks/>
          </p:cNvGrpSpPr>
          <p:nvPr/>
        </p:nvGrpSpPr>
        <p:grpSpPr bwMode="auto">
          <a:xfrm>
            <a:off x="1143000" y="2766368"/>
            <a:ext cx="7848600" cy="954087"/>
            <a:chOff x="720" y="1337"/>
            <a:chExt cx="4944" cy="601"/>
          </a:xfrm>
        </p:grpSpPr>
        <p:sp>
          <p:nvSpPr>
            <p:cNvPr id="14" name="Text Box 10"/>
            <p:cNvSpPr txBox="1">
              <a:spLocks noChangeArrowheads="1"/>
            </p:cNvSpPr>
            <p:nvPr/>
          </p:nvSpPr>
          <p:spPr bwMode="auto">
            <a:xfrm>
              <a:off x="864" y="1337"/>
              <a:ext cx="4800" cy="601"/>
            </a:xfrm>
            <a:prstGeom prst="rect">
              <a:avLst/>
            </a:prstGeom>
            <a:noFill/>
            <a:ln w="9525">
              <a:solidFill>
                <a:srgbClr val="FF3333"/>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800">
                  <a:solidFill>
                    <a:srgbClr val="0000FF"/>
                  </a:solidFill>
                  <a:ea typeface="ＭＳ Ｐゴシック" charset="0"/>
                </a:rPr>
                <a:t>First draft of the </a:t>
              </a:r>
              <a:r>
                <a:rPr lang="en-US" sz="2800">
                  <a:solidFill>
                    <a:srgbClr val="FF3333"/>
                  </a:solidFill>
                  <a:ea typeface="ＭＳ Ｐゴシック" charset="0"/>
                </a:rPr>
                <a:t>human genome</a:t>
              </a:r>
              <a:r>
                <a:rPr lang="en-US" sz="2800">
                  <a:solidFill>
                    <a:srgbClr val="0000FF"/>
                  </a:solidFill>
                  <a:ea typeface="ＭＳ Ｐゴシック" charset="0"/>
                </a:rPr>
                <a:t> (</a:t>
              </a:r>
              <a:r>
                <a:rPr lang="en-US" altLang="ja-JP" sz="2800">
                  <a:solidFill>
                    <a:srgbClr val="0000FF"/>
                  </a:solidFill>
                  <a:ea typeface="ＭＳ Ｐゴシック" charset="0"/>
                </a:rPr>
                <a:t>~</a:t>
              </a:r>
              <a:r>
                <a:rPr lang="en-US" sz="2800">
                  <a:solidFill>
                    <a:srgbClr val="0000FF"/>
                  </a:solidFill>
                  <a:ea typeface="ＭＳ Ｐゴシック" charset="0"/>
                </a:rPr>
                <a:t>3000 Mb; 200000 gaps, 28000 genes!)</a:t>
              </a:r>
              <a:r>
                <a:rPr lang="en-US" altLang="ja-JP" sz="2800">
                  <a:solidFill>
                    <a:srgbClr val="0000FF"/>
                  </a:solidFill>
                  <a:ea typeface="ＭＳ Ｐゴシック" charset="0"/>
                </a:rPr>
                <a:t>.</a:t>
              </a:r>
              <a:endParaRPr lang="en-GB" b="0">
                <a:ea typeface="ＭＳ Ｐゴシック" charset="0"/>
              </a:endParaRPr>
            </a:p>
          </p:txBody>
        </p:sp>
        <p:sp>
          <p:nvSpPr>
            <p:cNvPr id="15" name="Line 18"/>
            <p:cNvSpPr>
              <a:spLocks noChangeShapeType="1"/>
            </p:cNvSpPr>
            <p:nvPr/>
          </p:nvSpPr>
          <p:spPr bwMode="auto">
            <a:xfrm>
              <a:off x="720" y="1728"/>
              <a:ext cx="14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b="0">
                <a:ea typeface="ＭＳ Ｐゴシック" charset="0"/>
              </a:endParaRPr>
            </a:p>
          </p:txBody>
        </p:sp>
      </p:grpSp>
      <p:grpSp>
        <p:nvGrpSpPr>
          <p:cNvPr id="20" name="Group 24"/>
          <p:cNvGrpSpPr>
            <a:grpSpLocks/>
          </p:cNvGrpSpPr>
          <p:nvPr/>
        </p:nvGrpSpPr>
        <p:grpSpPr bwMode="auto">
          <a:xfrm>
            <a:off x="1125240" y="5137947"/>
            <a:ext cx="7848600" cy="523875"/>
            <a:chOff x="720" y="3369"/>
            <a:chExt cx="4944" cy="330"/>
          </a:xfrm>
        </p:grpSpPr>
        <p:sp>
          <p:nvSpPr>
            <p:cNvPr id="21" name="Text Box 14"/>
            <p:cNvSpPr txBox="1">
              <a:spLocks noChangeArrowheads="1"/>
            </p:cNvSpPr>
            <p:nvPr/>
          </p:nvSpPr>
          <p:spPr bwMode="auto">
            <a:xfrm>
              <a:off x="864" y="3369"/>
              <a:ext cx="4800" cy="330"/>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2800">
                  <a:latin typeface="Times" charset="0"/>
                  <a:ea typeface="ＭＳ Ｐゴシック" charset="0"/>
                </a:rPr>
                <a:t>First Reference of the human genome (300 gaps)</a:t>
              </a:r>
            </a:p>
          </p:txBody>
        </p:sp>
        <p:sp>
          <p:nvSpPr>
            <p:cNvPr id="22" name="Line 20"/>
            <p:cNvSpPr>
              <a:spLocks noChangeShapeType="1"/>
            </p:cNvSpPr>
            <p:nvPr/>
          </p:nvSpPr>
          <p:spPr bwMode="auto">
            <a:xfrm>
              <a:off x="720" y="3517"/>
              <a:ext cx="14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b="0">
                <a:ea typeface="ＭＳ Ｐゴシック" charset="0"/>
              </a:endParaRPr>
            </a:p>
          </p:txBody>
        </p:sp>
      </p:grpSp>
    </p:spTree>
    <p:extLst>
      <p:ext uri="{BB962C8B-B14F-4D97-AF65-F5344CB8AC3E}">
        <p14:creationId xmlns:p14="http://schemas.microsoft.com/office/powerpoint/2010/main" val="174337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6433" name="Picture 4" descr="323TransfersIntoFung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7315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4" name="Rectangle 5"/>
          <p:cNvSpPr>
            <a:spLocks noChangeArrowheads="1"/>
          </p:cNvSpPr>
          <p:nvPr/>
        </p:nvSpPr>
        <p:spPr bwMode="auto">
          <a:xfrm>
            <a:off x="76200" y="152400"/>
            <a:ext cx="9080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717FF"/>
                </a:solidFill>
                <a:latin typeface="Helvetica" charset="0"/>
              </a:rPr>
              <a:t>Ancestry of Horizontal Gene Transfer in Fungi</a:t>
            </a:r>
            <a:endParaRPr lang="en-GB" altLang="x-none" sz="4000">
              <a:solidFill>
                <a:srgbClr val="FF0000"/>
              </a:solidFill>
              <a:latin typeface="Times" charset="0"/>
            </a:endParaRPr>
          </a:p>
        </p:txBody>
      </p:sp>
      <p:sp>
        <p:nvSpPr>
          <p:cNvPr id="146435" name="Text Box 6"/>
          <p:cNvSpPr txBox="1">
            <a:spLocks noChangeArrowheads="1"/>
          </p:cNvSpPr>
          <p:nvPr/>
        </p:nvSpPr>
        <p:spPr bwMode="auto">
          <a:xfrm>
            <a:off x="635000" y="6400800"/>
            <a:ext cx="762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400">
                <a:solidFill>
                  <a:srgbClr val="0000FF"/>
                </a:solidFill>
              </a:rPr>
              <a:t>Richards TA et al. (2011). Fungal Biology Reviews Volume 25, Issue 2 2011 98 - 110</a:t>
            </a:r>
          </a:p>
        </p:txBody>
      </p:sp>
      <p:sp>
        <p:nvSpPr>
          <p:cNvPr id="146436" name="Text Box 6"/>
          <p:cNvSpPr txBox="1">
            <a:spLocks noChangeArrowheads="1"/>
          </p:cNvSpPr>
          <p:nvPr/>
        </p:nvSpPr>
        <p:spPr bwMode="auto">
          <a:xfrm>
            <a:off x="2286000" y="7620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t>323 transfers into the fungi</a:t>
            </a:r>
            <a:endParaRPr lang="en-GB" altLang="x-none" sz="2400" b="0"/>
          </a:p>
        </p:txBody>
      </p:sp>
      <p:grpSp>
        <p:nvGrpSpPr>
          <p:cNvPr id="318479" name="Group 15"/>
          <p:cNvGrpSpPr>
            <a:grpSpLocks/>
          </p:cNvGrpSpPr>
          <p:nvPr/>
        </p:nvGrpSpPr>
        <p:grpSpPr bwMode="auto">
          <a:xfrm>
            <a:off x="152400" y="1371600"/>
            <a:ext cx="2590800" cy="685800"/>
            <a:chOff x="96" y="864"/>
            <a:chExt cx="1632" cy="432"/>
          </a:xfrm>
        </p:grpSpPr>
        <p:sp>
          <p:nvSpPr>
            <p:cNvPr id="146441" name="Text Box 13"/>
            <p:cNvSpPr txBox="1">
              <a:spLocks noChangeArrowheads="1"/>
            </p:cNvSpPr>
            <p:nvPr/>
          </p:nvSpPr>
          <p:spPr bwMode="auto">
            <a:xfrm>
              <a:off x="96" y="864"/>
              <a:ext cx="129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717FF"/>
                  </a:solidFill>
                </a:rPr>
                <a:t>Prokaryotes</a:t>
              </a:r>
              <a:endParaRPr lang="en-GB" altLang="x-none" sz="2400" b="0"/>
            </a:p>
          </p:txBody>
        </p:sp>
        <p:sp>
          <p:nvSpPr>
            <p:cNvPr id="146442" name="Line 14"/>
            <p:cNvSpPr>
              <a:spLocks noChangeShapeType="1"/>
            </p:cNvSpPr>
            <p:nvPr/>
          </p:nvSpPr>
          <p:spPr bwMode="auto">
            <a:xfrm>
              <a:off x="1248" y="1104"/>
              <a:ext cx="480" cy="192"/>
            </a:xfrm>
            <a:prstGeom prst="line">
              <a:avLst/>
            </a:prstGeom>
            <a:noFill/>
            <a:ln w="952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318482" name="Group 18"/>
          <p:cNvGrpSpPr>
            <a:grpSpLocks/>
          </p:cNvGrpSpPr>
          <p:nvPr/>
        </p:nvGrpSpPr>
        <p:grpSpPr bwMode="auto">
          <a:xfrm>
            <a:off x="76200" y="3352800"/>
            <a:ext cx="2667000" cy="609600"/>
            <a:chOff x="48" y="2112"/>
            <a:chExt cx="1680" cy="384"/>
          </a:xfrm>
        </p:grpSpPr>
        <p:sp>
          <p:nvSpPr>
            <p:cNvPr id="146439" name="Text Box 16"/>
            <p:cNvSpPr txBox="1">
              <a:spLocks noChangeArrowheads="1"/>
            </p:cNvSpPr>
            <p:nvPr/>
          </p:nvSpPr>
          <p:spPr bwMode="auto">
            <a:xfrm>
              <a:off x="48" y="2112"/>
              <a:ext cx="1488"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717FF"/>
                  </a:solidFill>
                </a:rPr>
                <a:t>Between fungi</a:t>
              </a:r>
              <a:endParaRPr lang="en-GB" altLang="x-none" sz="2400" b="0"/>
            </a:p>
          </p:txBody>
        </p:sp>
        <p:sp>
          <p:nvSpPr>
            <p:cNvPr id="146440" name="Line 17"/>
            <p:cNvSpPr>
              <a:spLocks noChangeShapeType="1"/>
            </p:cNvSpPr>
            <p:nvPr/>
          </p:nvSpPr>
          <p:spPr bwMode="auto">
            <a:xfrm>
              <a:off x="1440" y="2352"/>
              <a:ext cx="288" cy="144"/>
            </a:xfrm>
            <a:prstGeom prst="line">
              <a:avLst/>
            </a:prstGeom>
            <a:noFill/>
            <a:ln w="9525">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18479"/>
                                        </p:tgtEl>
                                        <p:attrNameLst>
                                          <p:attrName>style.visibility</p:attrName>
                                        </p:attrNameLst>
                                      </p:cBhvr>
                                      <p:to>
                                        <p:strVal val="visible"/>
                                      </p:to>
                                    </p:set>
                                    <p:animEffect transition="in" filter="fade">
                                      <p:cBhvr>
                                        <p:cTn id="7" dur="1000"/>
                                        <p:tgtEl>
                                          <p:spTgt spid="318479"/>
                                        </p:tgtEl>
                                      </p:cBhvr>
                                    </p:animEffect>
                                    <p:anim calcmode="lin" valueType="num">
                                      <p:cBhvr>
                                        <p:cTn id="8" dur="1000" fill="hold"/>
                                        <p:tgtEl>
                                          <p:spTgt spid="318479"/>
                                        </p:tgtEl>
                                        <p:attrNameLst>
                                          <p:attrName>ppt_x</p:attrName>
                                        </p:attrNameLst>
                                      </p:cBhvr>
                                      <p:tavLst>
                                        <p:tav tm="0">
                                          <p:val>
                                            <p:strVal val="#ppt_x"/>
                                          </p:val>
                                        </p:tav>
                                        <p:tav tm="100000">
                                          <p:val>
                                            <p:strVal val="#ppt_x"/>
                                          </p:val>
                                        </p:tav>
                                      </p:tavLst>
                                    </p:anim>
                                    <p:anim calcmode="lin" valueType="num">
                                      <p:cBhvr>
                                        <p:cTn id="9" dur="1000" fill="hold"/>
                                        <p:tgtEl>
                                          <p:spTgt spid="31847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318482"/>
                                        </p:tgtEl>
                                        <p:attrNameLst>
                                          <p:attrName>style.visibility</p:attrName>
                                        </p:attrNameLst>
                                      </p:cBhvr>
                                      <p:to>
                                        <p:strVal val="visible"/>
                                      </p:to>
                                    </p:set>
                                    <p:animEffect transition="in" filter="fade">
                                      <p:cBhvr>
                                        <p:cTn id="13" dur="1000"/>
                                        <p:tgtEl>
                                          <p:spTgt spid="318482"/>
                                        </p:tgtEl>
                                      </p:cBhvr>
                                    </p:animEffect>
                                    <p:anim calcmode="lin" valueType="num">
                                      <p:cBhvr>
                                        <p:cTn id="14" dur="1000" fill="hold"/>
                                        <p:tgtEl>
                                          <p:spTgt spid="318482"/>
                                        </p:tgtEl>
                                        <p:attrNameLst>
                                          <p:attrName>ppt_x</p:attrName>
                                        </p:attrNameLst>
                                      </p:cBhvr>
                                      <p:tavLst>
                                        <p:tav tm="0">
                                          <p:val>
                                            <p:strVal val="#ppt_x"/>
                                          </p:val>
                                        </p:tav>
                                        <p:tav tm="100000">
                                          <p:val>
                                            <p:strVal val="#ppt_x"/>
                                          </p:val>
                                        </p:tav>
                                      </p:tavLst>
                                    </p:anim>
                                    <p:anim calcmode="lin" valueType="num">
                                      <p:cBhvr>
                                        <p:cTn id="15" dur="1000" fill="hold"/>
                                        <p:tgtEl>
                                          <p:spTgt spid="3184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ext Box 3"/>
          <p:cNvSpPr txBox="1">
            <a:spLocks noChangeArrowheads="1"/>
          </p:cNvSpPr>
          <p:nvPr/>
        </p:nvSpPr>
        <p:spPr bwMode="auto">
          <a:xfrm>
            <a:off x="0" y="6124575"/>
            <a:ext cx="91440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21EFD"/>
                </a:solidFill>
              </a:rPr>
              <a:t>Jeong H, et al. (2016).</a:t>
            </a:r>
            <a:r>
              <a:rPr lang="en-GB" altLang="x-none" sz="1400" b="0">
                <a:solidFill>
                  <a:srgbClr val="021EFD"/>
                </a:solidFill>
                <a:latin typeface="Helvetica" charset="0"/>
              </a:rPr>
              <a:t> </a:t>
            </a:r>
            <a:r>
              <a:rPr lang="en-GB" altLang="x-none" sz="1400">
                <a:solidFill>
                  <a:srgbClr val="021EFD"/>
                </a:solidFill>
              </a:rPr>
              <a:t>HGTree: database of horizontally transferred genes determined by tree   reconciliation. Nucl. Acids Res. 2016 44: D610-D619  </a:t>
            </a:r>
            <a:r>
              <a:rPr lang="en-GB" altLang="x-none" sz="1400">
                <a:solidFill>
                  <a:srgbClr val="021EFD"/>
                </a:solidFill>
                <a:hlinkClick r:id="rId4"/>
              </a:rPr>
              <a:t>http://nar.oxfordjournals.org/content/44/D1/D610.abstract?etoc</a:t>
            </a:r>
            <a:endParaRPr lang="en-GB" altLang="x-none" sz="2000"/>
          </a:p>
        </p:txBody>
      </p:sp>
      <p:graphicFrame>
        <p:nvGraphicFramePr>
          <p:cNvPr id="148482" name="Object 4"/>
          <p:cNvGraphicFramePr>
            <a:graphicFrameLocks noChangeAspect="1"/>
          </p:cNvGraphicFramePr>
          <p:nvPr/>
        </p:nvGraphicFramePr>
        <p:xfrm>
          <a:off x="357188" y="2286000"/>
          <a:ext cx="8440737" cy="3321050"/>
        </p:xfrm>
        <a:graphic>
          <a:graphicData uri="http://schemas.openxmlformats.org/presentationml/2006/ole">
            <mc:AlternateContent xmlns:mc="http://schemas.openxmlformats.org/markup-compatibility/2006">
              <mc:Choice xmlns:v="urn:schemas-microsoft-com:vml" Requires="v">
                <p:oleObj spid="_x0000_s148680" name="Document" r:id="rId5" imgW="8445500" imgH="3314700" progId="Word.Document.8">
                  <p:embed/>
                </p:oleObj>
              </mc:Choice>
              <mc:Fallback>
                <p:oleObj name="Document" r:id="rId5" imgW="8445500" imgH="3314700"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8" y="2286000"/>
                        <a:ext cx="8440737" cy="332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8483" name="Text Box 5"/>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FB0817"/>
                </a:solidFill>
              </a:rPr>
              <a:t>HGT databases</a:t>
            </a:r>
            <a:endParaRPr lang="en-GB" altLang="x-none">
              <a:solidFill>
                <a:srgbClr val="021EFD"/>
              </a:solidFill>
            </a:endParaRPr>
          </a:p>
        </p:txBody>
      </p:sp>
      <p:sp>
        <p:nvSpPr>
          <p:cNvPr id="148484" name="Text Box 6"/>
          <p:cNvSpPr txBox="1">
            <a:spLocks noChangeArrowheads="1"/>
          </p:cNvSpPr>
          <p:nvPr/>
        </p:nvSpPr>
        <p:spPr bwMode="auto">
          <a:xfrm>
            <a:off x="228600" y="1292225"/>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a:t>
            </a:r>
            <a:r>
              <a:rPr lang="en-GB" altLang="x-none" sz="2800"/>
              <a:t> </a:t>
            </a:r>
            <a:r>
              <a:rPr lang="en-GB" altLang="x-none" sz="2800">
                <a:solidFill>
                  <a:srgbClr val="021EFD"/>
                </a:solidFill>
              </a:rPr>
              <a:t>HGTree in prokaryotes: http://hgtree.snu.ac.kr</a:t>
            </a:r>
            <a:endParaRPr lang="en-GB" altLang="x-none" sz="2400" b="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ChangeArrowheads="1"/>
          </p:cNvSpPr>
          <p:nvPr/>
        </p:nvSpPr>
        <p:spPr bwMode="auto">
          <a:xfrm>
            <a:off x="0" y="2514600"/>
            <a:ext cx="9144000" cy="13112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dirty="0" err="1">
                <a:solidFill>
                  <a:srgbClr val="021EFD"/>
                </a:solidFill>
              </a:rPr>
              <a:t>Orthologs</a:t>
            </a:r>
            <a:r>
              <a:rPr lang="en-GB" altLang="x-none" sz="4000" dirty="0">
                <a:solidFill>
                  <a:srgbClr val="021EFD"/>
                </a:solidFill>
              </a:rPr>
              <a:t> Inference:</a:t>
            </a:r>
          </a:p>
          <a:p>
            <a:pPr algn="ctr">
              <a:spcBef>
                <a:spcPct val="0"/>
              </a:spcBef>
              <a:buFontTx/>
              <a:buNone/>
            </a:pPr>
            <a:r>
              <a:rPr lang="en-GB" altLang="x-none" sz="4000" dirty="0">
                <a:solidFill>
                  <a:srgbClr val="FF3333"/>
                </a:solidFill>
              </a:rPr>
              <a:t>Context, Methods and Limitations</a:t>
            </a:r>
            <a:endParaRPr lang="fr-FR" altLang="x-none" sz="4000" dirty="0">
              <a:solidFill>
                <a:srgbClr val="FC1426"/>
              </a:solidFill>
            </a:endParaRPr>
          </a:p>
        </p:txBody>
      </p:sp>
      <p:sp>
        <p:nvSpPr>
          <p:cNvPr id="150530" name="Text Box 3"/>
          <p:cNvSpPr txBox="1">
            <a:spLocks noChangeArrowheads="1"/>
          </p:cNvSpPr>
          <p:nvPr/>
        </p:nvSpPr>
        <p:spPr bwMode="auto">
          <a:xfrm>
            <a:off x="0" y="594995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solidFill>
                  <a:srgbClr val="021EFD"/>
                </a:solidFill>
              </a:rPr>
              <a:t>Tekaia F. Inferring Orthologs: Open Questions and Perspectives (Review). </a:t>
            </a:r>
            <a:r>
              <a:rPr lang="en-GB" altLang="x-none" sz="1800" i="1">
                <a:solidFill>
                  <a:srgbClr val="021EFD"/>
                </a:solidFill>
              </a:rPr>
              <a:t>Genomics Insights </a:t>
            </a:r>
            <a:r>
              <a:rPr lang="en-GB" altLang="x-none" sz="1800">
                <a:solidFill>
                  <a:srgbClr val="021EFD"/>
                </a:solidFill>
              </a:rPr>
              <a:t>2016:9 17–28 doi:10.4137/GEI.S37925.</a:t>
            </a:r>
            <a:r>
              <a:rPr lang="en-GB" altLang="x-none" sz="2400" b="0">
                <a:solidFill>
                  <a:srgbClr val="000000"/>
                </a:solidFill>
              </a:rPr>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7" name="Text Box 4"/>
          <p:cNvSpPr txBox="1">
            <a:spLocks noChangeArrowheads="1"/>
          </p:cNvSpPr>
          <p:nvPr/>
        </p:nvSpPr>
        <p:spPr bwMode="auto">
          <a:xfrm>
            <a:off x="0" y="-27384"/>
            <a:ext cx="9144000" cy="641350"/>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latin typeface="Helvetica" charset="0"/>
              </a:rPr>
              <a:t>Ancestral conservation</a:t>
            </a:r>
            <a:endParaRPr lang="en-GB" altLang="x-none" sz="2400" b="0">
              <a:solidFill>
                <a:srgbClr val="FF0000"/>
              </a:solidFill>
              <a:latin typeface="Times" charset="0"/>
            </a:endParaRPr>
          </a:p>
        </p:txBody>
      </p:sp>
      <p:sp>
        <p:nvSpPr>
          <p:cNvPr id="152581" name="Text Box 5"/>
          <p:cNvSpPr txBox="1">
            <a:spLocks noChangeArrowheads="1"/>
          </p:cNvSpPr>
          <p:nvPr/>
        </p:nvSpPr>
        <p:spPr bwMode="auto">
          <a:xfrm>
            <a:off x="0" y="41910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t>
            </a:r>
            <a:r>
              <a:rPr lang="en-GB" altLang="x-none" sz="3600">
                <a:latin typeface="Times" charset="0"/>
              </a:rPr>
              <a:t> </a:t>
            </a:r>
            <a:r>
              <a:rPr lang="en-GB" altLang="x-none" sz="2800">
                <a:latin typeface="Helvetica" charset="0"/>
              </a:rPr>
              <a:t>Determination of protein conservation profiles.</a:t>
            </a:r>
            <a:endParaRPr lang="en-GB" altLang="x-none" sz="2400" b="0">
              <a:latin typeface="Times" charset="0"/>
            </a:endParaRPr>
          </a:p>
        </p:txBody>
      </p:sp>
      <p:sp>
        <p:nvSpPr>
          <p:cNvPr id="152582" name="Text Box 6"/>
          <p:cNvSpPr txBox="1">
            <a:spLocks noChangeArrowheads="1"/>
          </p:cNvSpPr>
          <p:nvPr/>
        </p:nvSpPr>
        <p:spPr bwMode="auto">
          <a:xfrm>
            <a:off x="0" y="14478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a:t>
            </a:r>
            <a:r>
              <a:rPr lang="en-GB" altLang="x-none" sz="3600">
                <a:latin typeface="Times" charset="0"/>
              </a:rPr>
              <a:t> </a:t>
            </a:r>
            <a:r>
              <a:rPr lang="en-GB" altLang="x-none" sz="2800">
                <a:latin typeface="Helvetica" charset="0"/>
              </a:rPr>
              <a:t>Inferring Orthologs between pairs of species</a:t>
            </a:r>
            <a:endParaRPr lang="en-GB" altLang="x-none" sz="3600">
              <a:latin typeface="Times" charset="0"/>
            </a:endParaRPr>
          </a:p>
        </p:txBody>
      </p:sp>
      <p:sp>
        <p:nvSpPr>
          <p:cNvPr id="152583" name="Text Box 7"/>
          <p:cNvSpPr txBox="1">
            <a:spLocks noChangeArrowheads="1"/>
          </p:cNvSpPr>
          <p:nvPr/>
        </p:nvSpPr>
        <p:spPr bwMode="auto">
          <a:xfrm>
            <a:off x="0" y="2819400"/>
            <a:ext cx="91440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3600">
                <a:solidFill>
                  <a:srgbClr val="FF0000"/>
                </a:solidFill>
                <a:latin typeface="Times" charset="0"/>
              </a:rPr>
              <a:t>•</a:t>
            </a:r>
            <a:r>
              <a:rPr lang="fr-FR" altLang="x-none" sz="3600">
                <a:latin typeface="Times" charset="0"/>
              </a:rPr>
              <a:t> </a:t>
            </a:r>
            <a:r>
              <a:rPr lang="en-GB" altLang="x-none" sz="2800">
                <a:latin typeface="Helvetica" charset="0"/>
              </a:rPr>
              <a:t>Determining clusters of orthologs between multiple species</a:t>
            </a:r>
            <a:endParaRPr lang="en-GB" altLang="x-none" sz="2800">
              <a:latin typeface="Time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52582"/>
                                        </p:tgtEl>
                                        <p:attrNameLst>
                                          <p:attrName>style.visibility</p:attrName>
                                        </p:attrNameLst>
                                      </p:cBhvr>
                                      <p:to>
                                        <p:strVal val="visible"/>
                                      </p:to>
                                    </p:set>
                                    <p:animEffect transition="in" filter="fade">
                                      <p:cBhvr>
                                        <p:cTn id="7" dur="1000"/>
                                        <p:tgtEl>
                                          <p:spTgt spid="152582"/>
                                        </p:tgtEl>
                                      </p:cBhvr>
                                    </p:animEffect>
                                    <p:anim calcmode="lin" valueType="num">
                                      <p:cBhvr>
                                        <p:cTn id="8" dur="1000" fill="hold"/>
                                        <p:tgtEl>
                                          <p:spTgt spid="152582"/>
                                        </p:tgtEl>
                                        <p:attrNameLst>
                                          <p:attrName>ppt_x</p:attrName>
                                        </p:attrNameLst>
                                      </p:cBhvr>
                                      <p:tavLst>
                                        <p:tav tm="0">
                                          <p:val>
                                            <p:strVal val="#ppt_x"/>
                                          </p:val>
                                        </p:tav>
                                        <p:tav tm="100000">
                                          <p:val>
                                            <p:strVal val="#ppt_x"/>
                                          </p:val>
                                        </p:tav>
                                      </p:tavLst>
                                    </p:anim>
                                    <p:anim calcmode="lin" valueType="num">
                                      <p:cBhvr>
                                        <p:cTn id="9" dur="1000" fill="hold"/>
                                        <p:tgtEl>
                                          <p:spTgt spid="15258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52583"/>
                                        </p:tgtEl>
                                        <p:attrNameLst>
                                          <p:attrName>style.visibility</p:attrName>
                                        </p:attrNameLst>
                                      </p:cBhvr>
                                      <p:to>
                                        <p:strVal val="visible"/>
                                      </p:to>
                                    </p:set>
                                    <p:animEffect transition="in" filter="fade">
                                      <p:cBhvr>
                                        <p:cTn id="13" dur="1000"/>
                                        <p:tgtEl>
                                          <p:spTgt spid="152583"/>
                                        </p:tgtEl>
                                      </p:cBhvr>
                                    </p:animEffect>
                                    <p:anim calcmode="lin" valueType="num">
                                      <p:cBhvr>
                                        <p:cTn id="14" dur="1000" fill="hold"/>
                                        <p:tgtEl>
                                          <p:spTgt spid="152583"/>
                                        </p:tgtEl>
                                        <p:attrNameLst>
                                          <p:attrName>ppt_x</p:attrName>
                                        </p:attrNameLst>
                                      </p:cBhvr>
                                      <p:tavLst>
                                        <p:tav tm="0">
                                          <p:val>
                                            <p:strVal val="#ppt_x"/>
                                          </p:val>
                                        </p:tav>
                                        <p:tav tm="100000">
                                          <p:val>
                                            <p:strVal val="#ppt_x"/>
                                          </p:val>
                                        </p:tav>
                                      </p:tavLst>
                                    </p:anim>
                                    <p:anim calcmode="lin" valueType="num">
                                      <p:cBhvr>
                                        <p:cTn id="15" dur="1000" fill="hold"/>
                                        <p:tgtEl>
                                          <p:spTgt spid="152583"/>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152581"/>
                                        </p:tgtEl>
                                        <p:attrNameLst>
                                          <p:attrName>style.visibility</p:attrName>
                                        </p:attrNameLst>
                                      </p:cBhvr>
                                      <p:to>
                                        <p:strVal val="visible"/>
                                      </p:to>
                                    </p:set>
                                    <p:animEffect transition="in" filter="fade">
                                      <p:cBhvr>
                                        <p:cTn id="19" dur="1000"/>
                                        <p:tgtEl>
                                          <p:spTgt spid="152581"/>
                                        </p:tgtEl>
                                      </p:cBhvr>
                                    </p:animEffect>
                                    <p:anim calcmode="lin" valueType="num">
                                      <p:cBhvr>
                                        <p:cTn id="20" dur="1000" fill="hold"/>
                                        <p:tgtEl>
                                          <p:spTgt spid="152581"/>
                                        </p:tgtEl>
                                        <p:attrNameLst>
                                          <p:attrName>ppt_x</p:attrName>
                                        </p:attrNameLst>
                                      </p:cBhvr>
                                      <p:tavLst>
                                        <p:tav tm="0">
                                          <p:val>
                                            <p:strVal val="#ppt_x"/>
                                          </p:val>
                                        </p:tav>
                                        <p:tav tm="100000">
                                          <p:val>
                                            <p:strVal val="#ppt_x"/>
                                          </p:val>
                                        </p:tav>
                                      </p:tavLst>
                                    </p:anim>
                                    <p:anim calcmode="lin" valueType="num">
                                      <p:cBhvr>
                                        <p:cTn id="21" dur="1000" fill="hold"/>
                                        <p:tgtEl>
                                          <p:spTgt spid="1525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1" grpId="0"/>
      <p:bldP spid="152582" grpId="0"/>
      <p:bldP spid="15258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ZoneTexte 3"/>
          <p:cNvSpPr txBox="1">
            <a:spLocks noChangeArrowheads="1"/>
          </p:cNvSpPr>
          <p:nvPr/>
        </p:nvSpPr>
        <p:spPr bwMode="auto">
          <a:xfrm>
            <a:off x="179388" y="1528763"/>
            <a:ext cx="8820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solidFill>
                  <a:srgbClr val="FF0000"/>
                </a:solidFill>
              </a:rPr>
              <a:t>•</a:t>
            </a:r>
            <a:r>
              <a:rPr lang="en-GB" altLang="x-none" sz="4000"/>
              <a:t> </a:t>
            </a:r>
            <a:r>
              <a:rPr lang="en-GB" altLang="x-none" sz="4000">
                <a:solidFill>
                  <a:srgbClr val="0000FF"/>
                </a:solidFill>
              </a:rPr>
              <a:t>Orthologs are homologous genes resulting from a speciation event </a:t>
            </a:r>
          </a:p>
        </p:txBody>
      </p:sp>
      <p:sp>
        <p:nvSpPr>
          <p:cNvPr id="3" name="ZoneTexte 2"/>
          <p:cNvSpPr txBox="1">
            <a:spLocks noChangeArrowheads="1"/>
          </p:cNvSpPr>
          <p:nvPr/>
        </p:nvSpPr>
        <p:spPr bwMode="auto">
          <a:xfrm>
            <a:off x="323850" y="4005263"/>
            <a:ext cx="8712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solidFill>
                  <a:srgbClr val="FF0000"/>
                </a:solidFill>
              </a:rPr>
              <a:t>•</a:t>
            </a:r>
            <a:r>
              <a:rPr lang="en-GB" altLang="x-none" sz="4000"/>
              <a:t> Paralogs are homologous genes resulting from a duplication event</a:t>
            </a:r>
            <a:r>
              <a:rPr lang="fr-FR" altLang="x-none" sz="4000"/>
              <a:t> </a:t>
            </a:r>
          </a:p>
        </p:txBody>
      </p:sp>
      <p:sp>
        <p:nvSpPr>
          <p:cNvPr id="154627" name="ZoneTexte 5"/>
          <p:cNvSpPr txBox="1">
            <a:spLocks noChangeArrowheads="1"/>
          </p:cNvSpPr>
          <p:nvPr/>
        </p:nvSpPr>
        <p:spPr bwMode="auto">
          <a:xfrm>
            <a:off x="0" y="-27384"/>
            <a:ext cx="91440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a:solidFill>
                  <a:srgbClr val="FF0000"/>
                </a:solidFill>
              </a:rPr>
              <a:t>Definition</a:t>
            </a:r>
            <a:r>
              <a:rPr lang="fr-FR" altLang="x-none" sz="4000">
                <a:solidFill>
                  <a:srgbClr val="FF0000"/>
                </a:solidFill>
              </a:rPr>
              <a:t>s</a:t>
            </a:r>
          </a:p>
        </p:txBody>
      </p:sp>
      <p:sp>
        <p:nvSpPr>
          <p:cNvPr id="154628" name="ZoneTexte 6"/>
          <p:cNvSpPr txBox="1">
            <a:spLocks noChangeArrowheads="1"/>
          </p:cNvSpPr>
          <p:nvPr/>
        </p:nvSpPr>
        <p:spPr bwMode="auto">
          <a:xfrm>
            <a:off x="250825" y="6165850"/>
            <a:ext cx="85693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600" b="0">
                <a:solidFill>
                  <a:srgbClr val="021EFD"/>
                </a:solidFill>
              </a:rPr>
              <a:t>Fitch WM. </a:t>
            </a:r>
            <a:r>
              <a:rPr lang="en-GB" altLang="x-none" sz="1600" b="0">
                <a:solidFill>
                  <a:srgbClr val="021EFD"/>
                </a:solidFill>
                <a:hlinkClick r:id="rId3"/>
              </a:rPr>
              <a:t>Homology a personal view on some of the problems.</a:t>
            </a:r>
            <a:endParaRPr lang="fr-FR" altLang="x-none" sz="1600" b="0">
              <a:solidFill>
                <a:srgbClr val="021EFD"/>
              </a:solidFill>
            </a:endParaRPr>
          </a:p>
          <a:p>
            <a:pPr>
              <a:spcBef>
                <a:spcPct val="0"/>
              </a:spcBef>
              <a:buFontTx/>
              <a:buNone/>
            </a:pPr>
            <a:r>
              <a:rPr lang="en-GB" altLang="x-none" sz="1600" b="0" i="1">
                <a:solidFill>
                  <a:srgbClr val="021EFD"/>
                </a:solidFill>
              </a:rPr>
              <a:t>Trends Genet</a:t>
            </a:r>
            <a:r>
              <a:rPr lang="en-GB" altLang="x-none" sz="1600" b="0">
                <a:solidFill>
                  <a:srgbClr val="021EFD"/>
                </a:solidFill>
              </a:rPr>
              <a:t>. 2000;16:227-31. Review.</a:t>
            </a:r>
            <a:endParaRPr lang="fr-FR" altLang="x-none" sz="1600" b="0">
              <a:solidFill>
                <a:srgbClr val="021EFD"/>
              </a:solidFill>
            </a:endParaRPr>
          </a:p>
        </p:txBody>
      </p:sp>
      <p:sp>
        <p:nvSpPr>
          <p:cNvPr id="154629" name="ZoneTexte 5"/>
          <p:cNvSpPr txBox="1">
            <a:spLocks noChangeArrowheads="1"/>
          </p:cNvSpPr>
          <p:nvPr/>
        </p:nvSpPr>
        <p:spPr bwMode="auto">
          <a:xfrm>
            <a:off x="107950" y="2997200"/>
            <a:ext cx="8856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r">
              <a:spcBef>
                <a:spcPct val="0"/>
              </a:spcBef>
              <a:buFontTx/>
              <a:buNone/>
            </a:pPr>
            <a:r>
              <a:rPr lang="en-GB" altLang="x-none" sz="2800"/>
              <a:t>(Fitch,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ext Box 2"/>
          <p:cNvSpPr txBox="1">
            <a:spLocks noChangeArrowheads="1"/>
          </p:cNvSpPr>
          <p:nvPr/>
        </p:nvSpPr>
        <p:spPr bwMode="auto">
          <a:xfrm>
            <a:off x="5410200" y="1966913"/>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solidFill>
                <a:srgbClr val="000000"/>
              </a:solidFill>
              <a:latin typeface="Times" charset="0"/>
            </a:endParaRPr>
          </a:p>
        </p:txBody>
      </p:sp>
      <p:grpSp>
        <p:nvGrpSpPr>
          <p:cNvPr id="156674" name="Group 3"/>
          <p:cNvGrpSpPr>
            <a:grpSpLocks/>
          </p:cNvGrpSpPr>
          <p:nvPr/>
        </p:nvGrpSpPr>
        <p:grpSpPr bwMode="auto">
          <a:xfrm>
            <a:off x="457200" y="2119313"/>
            <a:ext cx="5715000" cy="3352800"/>
            <a:chOff x="288" y="1335"/>
            <a:chExt cx="3600" cy="2112"/>
          </a:xfrm>
        </p:grpSpPr>
        <p:sp>
          <p:nvSpPr>
            <p:cNvPr id="156761" name="Text Box 4"/>
            <p:cNvSpPr txBox="1">
              <a:spLocks noChangeArrowheads="1"/>
            </p:cNvSpPr>
            <p:nvPr/>
          </p:nvSpPr>
          <p:spPr bwMode="auto">
            <a:xfrm>
              <a:off x="288" y="312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800">
                  <a:solidFill>
                    <a:srgbClr val="660099"/>
                  </a:solidFill>
                  <a:latin typeface="Times" charset="0"/>
                </a:rPr>
                <a:t>A</a:t>
              </a:r>
              <a:endParaRPr lang="fr-FR" altLang="x-none" sz="2800">
                <a:solidFill>
                  <a:srgbClr val="000000"/>
                </a:solidFill>
                <a:latin typeface="Times" charset="0"/>
              </a:endParaRPr>
            </a:p>
          </p:txBody>
        </p:sp>
        <p:sp>
          <p:nvSpPr>
            <p:cNvPr id="156762" name="Text Box 5"/>
            <p:cNvSpPr txBox="1">
              <a:spLocks noChangeArrowheads="1"/>
            </p:cNvSpPr>
            <p:nvPr/>
          </p:nvSpPr>
          <p:spPr bwMode="auto">
            <a:xfrm>
              <a:off x="3360" y="312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800">
                  <a:solidFill>
                    <a:srgbClr val="660099"/>
                  </a:solidFill>
                  <a:latin typeface="Times" charset="0"/>
                </a:rPr>
                <a:t>B</a:t>
              </a:r>
              <a:endParaRPr lang="fr-FR" altLang="x-none" sz="2400" b="0">
                <a:solidFill>
                  <a:srgbClr val="000000"/>
                </a:solidFill>
                <a:latin typeface="Times" charset="0"/>
              </a:endParaRPr>
            </a:p>
          </p:txBody>
        </p:sp>
        <p:grpSp>
          <p:nvGrpSpPr>
            <p:cNvPr id="156763" name="Group 6"/>
            <p:cNvGrpSpPr>
              <a:grpSpLocks/>
            </p:cNvGrpSpPr>
            <p:nvPr/>
          </p:nvGrpSpPr>
          <p:grpSpPr bwMode="auto">
            <a:xfrm>
              <a:off x="288" y="1335"/>
              <a:ext cx="3600" cy="1440"/>
              <a:chOff x="288" y="1335"/>
              <a:chExt cx="3600" cy="1440"/>
            </a:xfrm>
          </p:grpSpPr>
          <p:grpSp>
            <p:nvGrpSpPr>
              <p:cNvPr id="156764" name="Group 7"/>
              <p:cNvGrpSpPr>
                <a:grpSpLocks/>
              </p:cNvGrpSpPr>
              <p:nvPr/>
            </p:nvGrpSpPr>
            <p:grpSpPr bwMode="auto">
              <a:xfrm>
                <a:off x="2352" y="1335"/>
                <a:ext cx="1536" cy="250"/>
                <a:chOff x="2208" y="1344"/>
                <a:chExt cx="1536" cy="250"/>
              </a:xfrm>
            </p:grpSpPr>
            <p:sp>
              <p:nvSpPr>
                <p:cNvPr id="156769" name="Line 8"/>
                <p:cNvSpPr>
                  <a:spLocks noChangeShapeType="1"/>
                </p:cNvSpPr>
                <p:nvPr/>
              </p:nvSpPr>
              <p:spPr bwMode="auto">
                <a:xfrm flipH="1">
                  <a:off x="2208" y="1488"/>
                  <a:ext cx="720" cy="0"/>
                </a:xfrm>
                <a:prstGeom prst="line">
                  <a:avLst/>
                </a:prstGeom>
                <a:noFill/>
                <a:ln w="1905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70" name="Text Box 9"/>
                <p:cNvSpPr txBox="1">
                  <a:spLocks noChangeArrowheads="1"/>
                </p:cNvSpPr>
                <p:nvPr/>
              </p:nvSpPr>
              <p:spPr bwMode="auto">
                <a:xfrm flipH="1">
                  <a:off x="2928" y="1344"/>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000" b="0">
                      <a:solidFill>
                        <a:srgbClr val="800080"/>
                      </a:solidFill>
                      <a:latin typeface="Times" charset="0"/>
                    </a:rPr>
                    <a:t>Speciation</a:t>
                  </a:r>
                </a:p>
              </p:txBody>
            </p:sp>
          </p:grpSp>
          <p:sp>
            <p:nvSpPr>
              <p:cNvPr id="156765" name="Line 10"/>
              <p:cNvSpPr>
                <a:spLocks noChangeShapeType="1"/>
              </p:cNvSpPr>
              <p:nvPr/>
            </p:nvSpPr>
            <p:spPr bwMode="auto">
              <a:xfrm>
                <a:off x="2304" y="1527"/>
                <a:ext cx="1104" cy="1056"/>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6766" name="Line 11"/>
              <p:cNvSpPr>
                <a:spLocks noChangeShapeType="1"/>
              </p:cNvSpPr>
              <p:nvPr/>
            </p:nvSpPr>
            <p:spPr bwMode="auto">
              <a:xfrm flipH="1">
                <a:off x="288" y="1527"/>
                <a:ext cx="1392" cy="1008"/>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6767" name="Line 12"/>
              <p:cNvSpPr>
                <a:spLocks noChangeShapeType="1"/>
              </p:cNvSpPr>
              <p:nvPr/>
            </p:nvSpPr>
            <p:spPr bwMode="auto">
              <a:xfrm flipH="1">
                <a:off x="1008" y="1863"/>
                <a:ext cx="864" cy="720"/>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6768" name="Line 13"/>
              <p:cNvSpPr>
                <a:spLocks noChangeShapeType="1"/>
              </p:cNvSpPr>
              <p:nvPr/>
            </p:nvSpPr>
            <p:spPr bwMode="auto">
              <a:xfrm>
                <a:off x="1872" y="1863"/>
                <a:ext cx="816" cy="912"/>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156675" name="Group 14"/>
          <p:cNvGrpSpPr>
            <a:grpSpLocks/>
          </p:cNvGrpSpPr>
          <p:nvPr/>
        </p:nvGrpSpPr>
        <p:grpSpPr bwMode="auto">
          <a:xfrm>
            <a:off x="2667000" y="319088"/>
            <a:ext cx="3505200" cy="2195512"/>
            <a:chOff x="1680" y="201"/>
            <a:chExt cx="2208" cy="1383"/>
          </a:xfrm>
        </p:grpSpPr>
        <p:grpSp>
          <p:nvGrpSpPr>
            <p:cNvPr id="156746" name="Group 15"/>
            <p:cNvGrpSpPr>
              <a:grpSpLocks/>
            </p:cNvGrpSpPr>
            <p:nvPr/>
          </p:nvGrpSpPr>
          <p:grpSpPr bwMode="auto">
            <a:xfrm>
              <a:off x="2160" y="567"/>
              <a:ext cx="1728" cy="250"/>
              <a:chOff x="2016" y="576"/>
              <a:chExt cx="1728" cy="250"/>
            </a:xfrm>
          </p:grpSpPr>
          <p:sp>
            <p:nvSpPr>
              <p:cNvPr id="156759" name="Line 16"/>
              <p:cNvSpPr>
                <a:spLocks noChangeShapeType="1"/>
              </p:cNvSpPr>
              <p:nvPr/>
            </p:nvSpPr>
            <p:spPr bwMode="auto">
              <a:xfrm flipH="1">
                <a:off x="2016" y="720"/>
                <a:ext cx="81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60" name="Text Box 17"/>
              <p:cNvSpPr txBox="1">
                <a:spLocks noChangeArrowheads="1"/>
              </p:cNvSpPr>
              <p:nvPr/>
            </p:nvSpPr>
            <p:spPr bwMode="auto">
              <a:xfrm>
                <a:off x="2832" y="576"/>
                <a:ext cx="9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000" b="0">
                    <a:solidFill>
                      <a:srgbClr val="FF0000"/>
                    </a:solidFill>
                    <a:latin typeface="Helvetica" charset="0"/>
                  </a:rPr>
                  <a:t>Duplication</a:t>
                </a:r>
                <a:endParaRPr lang="fr-FR" altLang="x-none" sz="2000" b="0">
                  <a:solidFill>
                    <a:srgbClr val="000000"/>
                  </a:solidFill>
                  <a:latin typeface="Times" charset="0"/>
                </a:endParaRPr>
              </a:p>
            </p:txBody>
          </p:sp>
        </p:grpSp>
        <p:grpSp>
          <p:nvGrpSpPr>
            <p:cNvPr id="156747" name="Group 18"/>
            <p:cNvGrpSpPr>
              <a:grpSpLocks/>
            </p:cNvGrpSpPr>
            <p:nvPr/>
          </p:nvGrpSpPr>
          <p:grpSpPr bwMode="auto">
            <a:xfrm>
              <a:off x="1680" y="201"/>
              <a:ext cx="624" cy="1383"/>
              <a:chOff x="1680" y="183"/>
              <a:chExt cx="624" cy="1383"/>
            </a:xfrm>
          </p:grpSpPr>
          <p:grpSp>
            <p:nvGrpSpPr>
              <p:cNvPr id="156748" name="Group 19"/>
              <p:cNvGrpSpPr>
                <a:grpSpLocks/>
              </p:cNvGrpSpPr>
              <p:nvPr/>
            </p:nvGrpSpPr>
            <p:grpSpPr bwMode="auto">
              <a:xfrm>
                <a:off x="1728" y="183"/>
                <a:ext cx="480" cy="1344"/>
                <a:chOff x="1584" y="192"/>
                <a:chExt cx="480" cy="1344"/>
              </a:xfrm>
            </p:grpSpPr>
            <p:sp>
              <p:nvSpPr>
                <p:cNvPr id="156751" name="Line 20"/>
                <p:cNvSpPr>
                  <a:spLocks noChangeShapeType="1"/>
                </p:cNvSpPr>
                <p:nvPr/>
              </p:nvSpPr>
              <p:spPr bwMode="auto">
                <a:xfrm>
                  <a:off x="1824" y="384"/>
                  <a:ext cx="0" cy="38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6752" name="Line 21"/>
                <p:cNvSpPr>
                  <a:spLocks noChangeShapeType="1"/>
                </p:cNvSpPr>
                <p:nvPr/>
              </p:nvSpPr>
              <p:spPr bwMode="auto">
                <a:xfrm flipH="1">
                  <a:off x="1680" y="768"/>
                  <a:ext cx="1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6753" name="Oval 22"/>
                <p:cNvSpPr>
                  <a:spLocks noChangeArrowheads="1"/>
                </p:cNvSpPr>
                <p:nvPr/>
              </p:nvSpPr>
              <p:spPr bwMode="auto">
                <a:xfrm>
                  <a:off x="1728" y="192"/>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56754" name="Line 23"/>
                <p:cNvSpPr>
                  <a:spLocks noChangeShapeType="1"/>
                </p:cNvSpPr>
                <p:nvPr/>
              </p:nvSpPr>
              <p:spPr bwMode="auto">
                <a:xfrm flipH="1">
                  <a:off x="1824" y="768"/>
                  <a:ext cx="1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6755" name="Oval 24"/>
                <p:cNvSpPr>
                  <a:spLocks noChangeArrowheads="1"/>
                </p:cNvSpPr>
                <p:nvPr/>
              </p:nvSpPr>
              <p:spPr bwMode="auto">
                <a:xfrm>
                  <a:off x="1584" y="1344"/>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56756" name="Oval 25"/>
                <p:cNvSpPr>
                  <a:spLocks noChangeArrowheads="1"/>
                </p:cNvSpPr>
                <p:nvPr/>
              </p:nvSpPr>
              <p:spPr bwMode="auto">
                <a:xfrm>
                  <a:off x="1872" y="1344"/>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56757" name="Line 26"/>
                <p:cNvSpPr>
                  <a:spLocks noChangeShapeType="1"/>
                </p:cNvSpPr>
                <p:nvPr/>
              </p:nvSpPr>
              <p:spPr bwMode="auto">
                <a:xfrm flipH="1">
                  <a:off x="1680" y="768"/>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58" name="Line 27"/>
                <p:cNvSpPr>
                  <a:spLocks noChangeShapeType="1"/>
                </p:cNvSpPr>
                <p:nvPr/>
              </p:nvSpPr>
              <p:spPr bwMode="auto">
                <a:xfrm flipH="1">
                  <a:off x="1968" y="768"/>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156749" name="Text Box 28"/>
              <p:cNvSpPr txBox="1">
                <a:spLocks noChangeArrowheads="1"/>
              </p:cNvSpPr>
              <p:nvPr/>
            </p:nvSpPr>
            <p:spPr bwMode="auto">
              <a:xfrm>
                <a:off x="1680" y="1335"/>
                <a:ext cx="33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800">
                    <a:solidFill>
                      <a:srgbClr val="FF0000"/>
                    </a:solidFill>
                    <a:latin typeface="Times" charset="0"/>
                  </a:rPr>
                  <a:t>G1</a:t>
                </a:r>
                <a:endParaRPr lang="fr-FR" altLang="x-none" sz="2400">
                  <a:solidFill>
                    <a:srgbClr val="000000"/>
                  </a:solidFill>
                  <a:latin typeface="Times" charset="0"/>
                </a:endParaRPr>
              </a:p>
            </p:txBody>
          </p:sp>
          <p:sp>
            <p:nvSpPr>
              <p:cNvPr id="156750" name="Text Box 29"/>
              <p:cNvSpPr txBox="1">
                <a:spLocks noChangeArrowheads="1"/>
              </p:cNvSpPr>
              <p:nvPr/>
            </p:nvSpPr>
            <p:spPr bwMode="auto">
              <a:xfrm>
                <a:off x="1968" y="1325"/>
                <a:ext cx="33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800">
                    <a:solidFill>
                      <a:srgbClr val="804000"/>
                    </a:solidFill>
                    <a:latin typeface="Times" charset="0"/>
                  </a:rPr>
                  <a:t>G2</a:t>
                </a:r>
                <a:endParaRPr lang="fr-FR" altLang="x-none" sz="2400">
                  <a:solidFill>
                    <a:srgbClr val="FF0000"/>
                  </a:solidFill>
                  <a:latin typeface="Times" charset="0"/>
                </a:endParaRPr>
              </a:p>
            </p:txBody>
          </p:sp>
        </p:grpSp>
      </p:grpSp>
      <p:grpSp>
        <p:nvGrpSpPr>
          <p:cNvPr id="156676" name="Group 30"/>
          <p:cNvGrpSpPr>
            <a:grpSpLocks/>
          </p:cNvGrpSpPr>
          <p:nvPr/>
        </p:nvGrpSpPr>
        <p:grpSpPr bwMode="auto">
          <a:xfrm>
            <a:off x="4114800" y="3017838"/>
            <a:ext cx="2133600" cy="1296987"/>
            <a:chOff x="2592" y="1901"/>
            <a:chExt cx="1344" cy="817"/>
          </a:xfrm>
        </p:grpSpPr>
        <p:grpSp>
          <p:nvGrpSpPr>
            <p:cNvPr id="156733" name="Group 31"/>
            <p:cNvGrpSpPr>
              <a:grpSpLocks/>
            </p:cNvGrpSpPr>
            <p:nvPr/>
          </p:nvGrpSpPr>
          <p:grpSpPr bwMode="auto">
            <a:xfrm>
              <a:off x="2688" y="1901"/>
              <a:ext cx="1248" cy="250"/>
              <a:chOff x="2544" y="1910"/>
              <a:chExt cx="1248" cy="250"/>
            </a:xfrm>
          </p:grpSpPr>
          <p:sp>
            <p:nvSpPr>
              <p:cNvPr id="156744" name="Text Box 32"/>
              <p:cNvSpPr txBox="1">
                <a:spLocks noChangeArrowheads="1"/>
              </p:cNvSpPr>
              <p:nvPr/>
            </p:nvSpPr>
            <p:spPr bwMode="auto">
              <a:xfrm>
                <a:off x="2880" y="1910"/>
                <a:ext cx="9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000" b="0">
                    <a:solidFill>
                      <a:srgbClr val="FF0000"/>
                    </a:solidFill>
                    <a:latin typeface="Times" charset="0"/>
                  </a:rPr>
                  <a:t>Duplication</a:t>
                </a:r>
                <a:endParaRPr lang="fr-FR" altLang="x-none" sz="2000" b="0">
                  <a:solidFill>
                    <a:srgbClr val="000000"/>
                  </a:solidFill>
                  <a:latin typeface="Times" charset="0"/>
                </a:endParaRPr>
              </a:p>
            </p:txBody>
          </p:sp>
          <p:sp>
            <p:nvSpPr>
              <p:cNvPr id="156745" name="Line 33"/>
              <p:cNvSpPr>
                <a:spLocks noChangeShapeType="1"/>
              </p:cNvSpPr>
              <p:nvPr/>
            </p:nvSpPr>
            <p:spPr bwMode="auto">
              <a:xfrm flipH="1">
                <a:off x="2544" y="2064"/>
                <a:ext cx="33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56734" name="Group 34"/>
            <p:cNvGrpSpPr>
              <a:grpSpLocks/>
            </p:cNvGrpSpPr>
            <p:nvPr/>
          </p:nvGrpSpPr>
          <p:grpSpPr bwMode="auto">
            <a:xfrm>
              <a:off x="2592" y="2016"/>
              <a:ext cx="1104" cy="702"/>
              <a:chOff x="2640" y="1986"/>
              <a:chExt cx="1104" cy="702"/>
            </a:xfrm>
          </p:grpSpPr>
          <p:grpSp>
            <p:nvGrpSpPr>
              <p:cNvPr id="156735" name="Group 35"/>
              <p:cNvGrpSpPr>
                <a:grpSpLocks/>
              </p:cNvGrpSpPr>
              <p:nvPr/>
            </p:nvGrpSpPr>
            <p:grpSpPr bwMode="auto">
              <a:xfrm>
                <a:off x="2832" y="2496"/>
                <a:ext cx="480" cy="192"/>
                <a:chOff x="2832" y="2496"/>
                <a:chExt cx="480" cy="192"/>
              </a:xfrm>
            </p:grpSpPr>
            <p:sp>
              <p:nvSpPr>
                <p:cNvPr id="156742" name="Oval 36"/>
                <p:cNvSpPr>
                  <a:spLocks noChangeArrowheads="1"/>
                </p:cNvSpPr>
                <p:nvPr/>
              </p:nvSpPr>
              <p:spPr bwMode="auto">
                <a:xfrm>
                  <a:off x="2832" y="249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56743" name="Oval 37"/>
                <p:cNvSpPr>
                  <a:spLocks noChangeArrowheads="1"/>
                </p:cNvSpPr>
                <p:nvPr/>
              </p:nvSpPr>
              <p:spPr bwMode="auto">
                <a:xfrm>
                  <a:off x="3120" y="249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grpSp>
          <p:grpSp>
            <p:nvGrpSpPr>
              <p:cNvPr id="156736" name="Group 38"/>
              <p:cNvGrpSpPr>
                <a:grpSpLocks/>
              </p:cNvGrpSpPr>
              <p:nvPr/>
            </p:nvGrpSpPr>
            <p:grpSpPr bwMode="auto">
              <a:xfrm>
                <a:off x="2640" y="1986"/>
                <a:ext cx="1104" cy="702"/>
                <a:chOff x="2592" y="2016"/>
                <a:chExt cx="1104" cy="702"/>
              </a:xfrm>
            </p:grpSpPr>
            <p:sp>
              <p:nvSpPr>
                <p:cNvPr id="156737" name="Line 39"/>
                <p:cNvSpPr>
                  <a:spLocks noChangeShapeType="1"/>
                </p:cNvSpPr>
                <p:nvPr/>
              </p:nvSpPr>
              <p:spPr bwMode="auto">
                <a:xfrm flipV="1">
                  <a:off x="2592" y="2016"/>
                  <a:ext cx="144"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6738" name="Line 40"/>
                <p:cNvSpPr>
                  <a:spLocks noChangeShapeType="1"/>
                </p:cNvSpPr>
                <p:nvPr/>
              </p:nvSpPr>
              <p:spPr bwMode="auto">
                <a:xfrm>
                  <a:off x="2736" y="2016"/>
                  <a:ext cx="480" cy="48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39" name="Line 41"/>
                <p:cNvSpPr>
                  <a:spLocks noChangeShapeType="1"/>
                </p:cNvSpPr>
                <p:nvPr/>
              </p:nvSpPr>
              <p:spPr bwMode="auto">
                <a:xfrm>
                  <a:off x="2592" y="2160"/>
                  <a:ext cx="336" cy="336"/>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40" name="Text Box 42"/>
                <p:cNvSpPr txBox="1">
                  <a:spLocks noChangeArrowheads="1"/>
                </p:cNvSpPr>
                <p:nvPr/>
              </p:nvSpPr>
              <p:spPr bwMode="auto">
                <a:xfrm>
                  <a:off x="2592" y="2487"/>
                  <a:ext cx="57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800">
                      <a:solidFill>
                        <a:srgbClr val="000000"/>
                      </a:solidFill>
                      <a:latin typeface="Times" charset="0"/>
                    </a:rPr>
                    <a:t>B</a:t>
                  </a:r>
                  <a:r>
                    <a:rPr lang="fr-FR" altLang="x-none" sz="1800">
                      <a:solidFill>
                        <a:srgbClr val="FF8000"/>
                      </a:solidFill>
                      <a:latin typeface="Times" charset="0"/>
                    </a:rPr>
                    <a:t>-</a:t>
                  </a:r>
                  <a:r>
                    <a:rPr lang="fr-FR" altLang="x-none" sz="1800">
                      <a:solidFill>
                        <a:srgbClr val="804000"/>
                      </a:solidFill>
                      <a:latin typeface="Times" charset="0"/>
                    </a:rPr>
                    <a:t>G2</a:t>
                  </a:r>
                  <a:r>
                    <a:rPr lang="fr-FR" altLang="x-none" sz="1800" baseline="-25000">
                      <a:solidFill>
                        <a:srgbClr val="804000"/>
                      </a:solidFill>
                      <a:latin typeface="Times" charset="0"/>
                    </a:rPr>
                    <a:t>1</a:t>
                  </a:r>
                  <a:endParaRPr lang="fr-FR" altLang="x-none" sz="2400">
                    <a:solidFill>
                      <a:srgbClr val="FF0000"/>
                    </a:solidFill>
                    <a:latin typeface="Times" charset="0"/>
                  </a:endParaRPr>
                </a:p>
              </p:txBody>
            </p:sp>
            <p:sp>
              <p:nvSpPr>
                <p:cNvPr id="156741" name="Text Box 43"/>
                <p:cNvSpPr txBox="1">
                  <a:spLocks noChangeArrowheads="1"/>
                </p:cNvSpPr>
                <p:nvPr/>
              </p:nvSpPr>
              <p:spPr bwMode="auto">
                <a:xfrm>
                  <a:off x="3120" y="2487"/>
                  <a:ext cx="576"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800">
                      <a:solidFill>
                        <a:srgbClr val="000000"/>
                      </a:solidFill>
                      <a:latin typeface="Times" charset="0"/>
                    </a:rPr>
                    <a:t>B</a:t>
                  </a:r>
                  <a:r>
                    <a:rPr lang="fr-FR" altLang="x-none" sz="1800">
                      <a:solidFill>
                        <a:srgbClr val="FF8000"/>
                      </a:solidFill>
                      <a:latin typeface="Times" charset="0"/>
                    </a:rPr>
                    <a:t>-</a:t>
                  </a:r>
                  <a:r>
                    <a:rPr lang="fr-FR" altLang="x-none" sz="1800">
                      <a:solidFill>
                        <a:srgbClr val="804000"/>
                      </a:solidFill>
                      <a:latin typeface="Times" charset="0"/>
                    </a:rPr>
                    <a:t>G2</a:t>
                  </a:r>
                  <a:r>
                    <a:rPr lang="fr-FR" altLang="x-none" sz="1800" baseline="-25000">
                      <a:solidFill>
                        <a:srgbClr val="804000"/>
                      </a:solidFill>
                      <a:latin typeface="Times" charset="0"/>
                    </a:rPr>
                    <a:t>2</a:t>
                  </a:r>
                  <a:endParaRPr lang="fr-FR" altLang="x-none" sz="2400">
                    <a:solidFill>
                      <a:srgbClr val="FF0000"/>
                    </a:solidFill>
                    <a:latin typeface="Times" charset="0"/>
                  </a:endParaRPr>
                </a:p>
              </p:txBody>
            </p:sp>
          </p:grpSp>
        </p:grpSp>
      </p:grpSp>
      <p:grpSp>
        <p:nvGrpSpPr>
          <p:cNvPr id="156677" name="Group 44"/>
          <p:cNvGrpSpPr>
            <a:grpSpLocks/>
          </p:cNvGrpSpPr>
          <p:nvPr/>
        </p:nvGrpSpPr>
        <p:grpSpPr bwMode="auto">
          <a:xfrm>
            <a:off x="838200" y="2438400"/>
            <a:ext cx="3505200" cy="1509713"/>
            <a:chOff x="528" y="1536"/>
            <a:chExt cx="2208" cy="951"/>
          </a:xfrm>
        </p:grpSpPr>
        <p:sp>
          <p:nvSpPr>
            <p:cNvPr id="156720" name="Oval 45"/>
            <p:cNvSpPr>
              <a:spLocks noChangeArrowheads="1"/>
            </p:cNvSpPr>
            <p:nvPr/>
          </p:nvSpPr>
          <p:spPr bwMode="auto">
            <a:xfrm>
              <a:off x="2448" y="225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grpSp>
          <p:nvGrpSpPr>
            <p:cNvPr id="156721" name="Group 46"/>
            <p:cNvGrpSpPr>
              <a:grpSpLocks/>
            </p:cNvGrpSpPr>
            <p:nvPr/>
          </p:nvGrpSpPr>
          <p:grpSpPr bwMode="auto">
            <a:xfrm>
              <a:off x="528" y="1536"/>
              <a:ext cx="2208" cy="951"/>
              <a:chOff x="528" y="1527"/>
              <a:chExt cx="2208" cy="951"/>
            </a:xfrm>
          </p:grpSpPr>
          <p:grpSp>
            <p:nvGrpSpPr>
              <p:cNvPr id="156722" name="Group 47"/>
              <p:cNvGrpSpPr>
                <a:grpSpLocks/>
              </p:cNvGrpSpPr>
              <p:nvPr/>
            </p:nvGrpSpPr>
            <p:grpSpPr bwMode="auto">
              <a:xfrm>
                <a:off x="528" y="1527"/>
                <a:ext cx="2160" cy="951"/>
                <a:chOff x="528" y="1527"/>
                <a:chExt cx="2160" cy="951"/>
              </a:xfrm>
            </p:grpSpPr>
            <p:sp>
              <p:nvSpPr>
                <p:cNvPr id="156724" name="Text Box 48"/>
                <p:cNvSpPr txBox="1">
                  <a:spLocks noChangeArrowheads="1"/>
                </p:cNvSpPr>
                <p:nvPr/>
              </p:nvSpPr>
              <p:spPr bwMode="auto">
                <a:xfrm>
                  <a:off x="960" y="2247"/>
                  <a:ext cx="528"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800">
                      <a:solidFill>
                        <a:srgbClr val="000000"/>
                      </a:solidFill>
                      <a:latin typeface="Times" charset="0"/>
                    </a:rPr>
                    <a:t>A</a:t>
                  </a:r>
                  <a:r>
                    <a:rPr lang="fr-FR" altLang="x-none" sz="1800">
                      <a:solidFill>
                        <a:srgbClr val="FF8000"/>
                      </a:solidFill>
                      <a:latin typeface="Times" charset="0"/>
                    </a:rPr>
                    <a:t>-</a:t>
                  </a:r>
                  <a:r>
                    <a:rPr lang="fr-FR" altLang="x-none" sz="1800">
                      <a:solidFill>
                        <a:srgbClr val="804000"/>
                      </a:solidFill>
                      <a:latin typeface="Times" charset="0"/>
                    </a:rPr>
                    <a:t>G2</a:t>
                  </a:r>
                  <a:endParaRPr lang="fr-FR" altLang="x-none" sz="2400">
                    <a:solidFill>
                      <a:srgbClr val="FF0000"/>
                    </a:solidFill>
                    <a:latin typeface="Times" charset="0"/>
                  </a:endParaRPr>
                </a:p>
              </p:txBody>
            </p:sp>
            <p:sp>
              <p:nvSpPr>
                <p:cNvPr id="156725" name="Text Box 49"/>
                <p:cNvSpPr txBox="1">
                  <a:spLocks noChangeArrowheads="1"/>
                </p:cNvSpPr>
                <p:nvPr/>
              </p:nvSpPr>
              <p:spPr bwMode="auto">
                <a:xfrm>
                  <a:off x="528" y="2247"/>
                  <a:ext cx="480"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800">
                      <a:solidFill>
                        <a:srgbClr val="000000"/>
                      </a:solidFill>
                      <a:latin typeface="Times" charset="0"/>
                    </a:rPr>
                    <a:t>A</a:t>
                  </a:r>
                  <a:r>
                    <a:rPr lang="fr-FR" altLang="x-none" sz="1800">
                      <a:solidFill>
                        <a:srgbClr val="FF0000"/>
                      </a:solidFill>
                      <a:latin typeface="Times" charset="0"/>
                    </a:rPr>
                    <a:t>-G1</a:t>
                  </a:r>
                  <a:endParaRPr lang="fr-FR" altLang="x-none" sz="2400">
                    <a:solidFill>
                      <a:srgbClr val="000000"/>
                    </a:solidFill>
                    <a:latin typeface="Times" charset="0"/>
                  </a:endParaRPr>
                </a:p>
              </p:txBody>
            </p:sp>
            <p:sp>
              <p:nvSpPr>
                <p:cNvPr id="156726" name="Line 50"/>
                <p:cNvSpPr>
                  <a:spLocks noChangeShapeType="1"/>
                </p:cNvSpPr>
                <p:nvPr/>
              </p:nvSpPr>
              <p:spPr bwMode="auto">
                <a:xfrm>
                  <a:off x="2160" y="1536"/>
                  <a:ext cx="528" cy="528"/>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6727" name="Line 51"/>
                <p:cNvSpPr>
                  <a:spLocks noChangeShapeType="1"/>
                </p:cNvSpPr>
                <p:nvPr/>
              </p:nvSpPr>
              <p:spPr bwMode="auto">
                <a:xfrm>
                  <a:off x="1872" y="1536"/>
                  <a:ext cx="624" cy="72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156728" name="Group 52"/>
                <p:cNvGrpSpPr>
                  <a:grpSpLocks/>
                </p:cNvGrpSpPr>
                <p:nvPr/>
              </p:nvGrpSpPr>
              <p:grpSpPr bwMode="auto">
                <a:xfrm>
                  <a:off x="672" y="1527"/>
                  <a:ext cx="1392" cy="912"/>
                  <a:chOff x="528" y="1536"/>
                  <a:chExt cx="1392" cy="912"/>
                </a:xfrm>
              </p:grpSpPr>
              <p:sp>
                <p:nvSpPr>
                  <p:cNvPr id="156729" name="Oval 53"/>
                  <p:cNvSpPr>
                    <a:spLocks noChangeArrowheads="1"/>
                  </p:cNvSpPr>
                  <p:nvPr/>
                </p:nvSpPr>
                <p:spPr bwMode="auto">
                  <a:xfrm>
                    <a:off x="528" y="225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56730" name="Oval 54"/>
                  <p:cNvSpPr>
                    <a:spLocks noChangeArrowheads="1"/>
                  </p:cNvSpPr>
                  <p:nvPr/>
                </p:nvSpPr>
                <p:spPr bwMode="auto">
                  <a:xfrm>
                    <a:off x="816" y="2256"/>
                    <a:ext cx="192" cy="192"/>
                  </a:xfrm>
                  <a:prstGeom prst="ellipse">
                    <a:avLst/>
                  </a:prstGeom>
                  <a:solidFill>
                    <a:srgbClr val="0000FF"/>
                  </a:solidFill>
                  <a:ln w="9525">
                    <a:solidFill>
                      <a:srgbClr val="0000FF"/>
                    </a:solidFill>
                    <a:round/>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156731" name="Line 55"/>
                  <p:cNvSpPr>
                    <a:spLocks noChangeShapeType="1"/>
                  </p:cNvSpPr>
                  <p:nvPr/>
                </p:nvSpPr>
                <p:spPr bwMode="auto">
                  <a:xfrm flipH="1">
                    <a:off x="960" y="1536"/>
                    <a:ext cx="960" cy="72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32" name="Line 56"/>
                  <p:cNvSpPr>
                    <a:spLocks noChangeShapeType="1"/>
                  </p:cNvSpPr>
                  <p:nvPr/>
                </p:nvSpPr>
                <p:spPr bwMode="auto">
                  <a:xfrm flipH="1">
                    <a:off x="672" y="1536"/>
                    <a:ext cx="960" cy="72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sp>
            <p:nvSpPr>
              <p:cNvPr id="156723" name="Text Box 57"/>
              <p:cNvSpPr txBox="1">
                <a:spLocks noChangeArrowheads="1"/>
              </p:cNvSpPr>
              <p:nvPr/>
            </p:nvSpPr>
            <p:spPr bwMode="auto">
              <a:xfrm>
                <a:off x="2256" y="2247"/>
                <a:ext cx="480"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800">
                    <a:solidFill>
                      <a:srgbClr val="000000"/>
                    </a:solidFill>
                    <a:latin typeface="Times" charset="0"/>
                  </a:rPr>
                  <a:t>B</a:t>
                </a:r>
                <a:r>
                  <a:rPr lang="fr-FR" altLang="x-none" sz="1800">
                    <a:solidFill>
                      <a:srgbClr val="FF0000"/>
                    </a:solidFill>
                    <a:latin typeface="Times" charset="0"/>
                  </a:rPr>
                  <a:t>-G1</a:t>
                </a:r>
                <a:endParaRPr lang="fr-FR" altLang="x-none" sz="2400">
                  <a:solidFill>
                    <a:srgbClr val="000000"/>
                  </a:solidFill>
                  <a:latin typeface="Times" charset="0"/>
                </a:endParaRPr>
              </a:p>
            </p:txBody>
          </p:sp>
        </p:grpSp>
      </p:grpSp>
      <p:grpSp>
        <p:nvGrpSpPr>
          <p:cNvPr id="156678" name="Group 58"/>
          <p:cNvGrpSpPr>
            <a:grpSpLocks/>
          </p:cNvGrpSpPr>
          <p:nvPr/>
        </p:nvGrpSpPr>
        <p:grpSpPr bwMode="auto">
          <a:xfrm>
            <a:off x="533400" y="3871913"/>
            <a:ext cx="1219200" cy="685800"/>
            <a:chOff x="192" y="2448"/>
            <a:chExt cx="768" cy="432"/>
          </a:xfrm>
        </p:grpSpPr>
        <p:sp>
          <p:nvSpPr>
            <p:cNvPr id="156717" name="Text Box 59"/>
            <p:cNvSpPr txBox="1">
              <a:spLocks noChangeArrowheads="1"/>
            </p:cNvSpPr>
            <p:nvPr/>
          </p:nvSpPr>
          <p:spPr bwMode="auto">
            <a:xfrm>
              <a:off x="192" y="2688"/>
              <a:ext cx="768" cy="19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400">
                  <a:solidFill>
                    <a:srgbClr val="804000"/>
                  </a:solidFill>
                </a:rPr>
                <a:t>outparalogs</a:t>
              </a:r>
              <a:endParaRPr lang="fr-FR" altLang="x-none" sz="2400" b="0">
                <a:solidFill>
                  <a:srgbClr val="000000"/>
                </a:solidFill>
              </a:endParaRPr>
            </a:p>
          </p:txBody>
        </p:sp>
        <p:sp>
          <p:nvSpPr>
            <p:cNvPr id="156718" name="Line 60"/>
            <p:cNvSpPr>
              <a:spLocks noChangeShapeType="1"/>
            </p:cNvSpPr>
            <p:nvPr/>
          </p:nvSpPr>
          <p:spPr bwMode="auto">
            <a:xfrm flipV="1">
              <a:off x="528" y="2448"/>
              <a:ext cx="336" cy="240"/>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19" name="Line 61"/>
            <p:cNvSpPr>
              <a:spLocks noChangeShapeType="1"/>
            </p:cNvSpPr>
            <p:nvPr/>
          </p:nvSpPr>
          <p:spPr bwMode="auto">
            <a:xfrm flipV="1">
              <a:off x="528" y="2448"/>
              <a:ext cx="48" cy="240"/>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56679" name="Group 62"/>
          <p:cNvGrpSpPr>
            <a:grpSpLocks/>
          </p:cNvGrpSpPr>
          <p:nvPr/>
        </p:nvGrpSpPr>
        <p:grpSpPr bwMode="auto">
          <a:xfrm>
            <a:off x="4724400" y="4176713"/>
            <a:ext cx="1524000" cy="762000"/>
            <a:chOff x="2832" y="2640"/>
            <a:chExt cx="960" cy="480"/>
          </a:xfrm>
        </p:grpSpPr>
        <p:sp>
          <p:nvSpPr>
            <p:cNvPr id="156714" name="Text Box 63"/>
            <p:cNvSpPr txBox="1">
              <a:spLocks noChangeArrowheads="1"/>
            </p:cNvSpPr>
            <p:nvPr/>
          </p:nvSpPr>
          <p:spPr bwMode="auto">
            <a:xfrm>
              <a:off x="3072" y="2928"/>
              <a:ext cx="720" cy="19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400">
                  <a:solidFill>
                    <a:srgbClr val="009999"/>
                  </a:solidFill>
                </a:rPr>
                <a:t>inparalogs</a:t>
              </a:r>
              <a:endParaRPr lang="fr-FR" altLang="x-none" sz="2400" b="0">
                <a:solidFill>
                  <a:srgbClr val="000000"/>
                </a:solidFill>
              </a:endParaRPr>
            </a:p>
          </p:txBody>
        </p:sp>
        <p:sp>
          <p:nvSpPr>
            <p:cNvPr id="156715" name="Line 64"/>
            <p:cNvSpPr>
              <a:spLocks noChangeShapeType="1"/>
            </p:cNvSpPr>
            <p:nvPr/>
          </p:nvSpPr>
          <p:spPr bwMode="auto">
            <a:xfrm flipH="1" flipV="1">
              <a:off x="2832" y="2688"/>
              <a:ext cx="528" cy="240"/>
            </a:xfrm>
            <a:prstGeom prst="line">
              <a:avLst/>
            </a:prstGeom>
            <a:noFill/>
            <a:ln w="28575">
              <a:solidFill>
                <a:srgbClr val="0099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16" name="Line 65"/>
            <p:cNvSpPr>
              <a:spLocks noChangeShapeType="1"/>
            </p:cNvSpPr>
            <p:nvPr/>
          </p:nvSpPr>
          <p:spPr bwMode="auto">
            <a:xfrm flipH="1" flipV="1">
              <a:off x="3120" y="2640"/>
              <a:ext cx="240" cy="288"/>
            </a:xfrm>
            <a:prstGeom prst="line">
              <a:avLst/>
            </a:prstGeom>
            <a:noFill/>
            <a:ln w="28575">
              <a:solidFill>
                <a:srgbClr val="0099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56680" name="Group 66"/>
          <p:cNvGrpSpPr>
            <a:grpSpLocks/>
          </p:cNvGrpSpPr>
          <p:nvPr/>
        </p:nvGrpSpPr>
        <p:grpSpPr bwMode="auto">
          <a:xfrm>
            <a:off x="1295400" y="3810000"/>
            <a:ext cx="2590800" cy="1509713"/>
            <a:chOff x="816" y="2400"/>
            <a:chExt cx="1632" cy="951"/>
          </a:xfrm>
        </p:grpSpPr>
        <p:sp>
          <p:nvSpPr>
            <p:cNvPr id="156710" name="Text Box 67"/>
            <p:cNvSpPr txBox="1">
              <a:spLocks noChangeArrowheads="1"/>
            </p:cNvSpPr>
            <p:nvPr/>
          </p:nvSpPr>
          <p:spPr bwMode="auto">
            <a:xfrm>
              <a:off x="1488" y="3120"/>
              <a:ext cx="864"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800">
                  <a:solidFill>
                    <a:srgbClr val="0000FF"/>
                  </a:solidFill>
                </a:rPr>
                <a:t>orthologs</a:t>
              </a:r>
              <a:endParaRPr lang="fr-FR" altLang="x-none" sz="2400" b="0">
                <a:solidFill>
                  <a:srgbClr val="000000"/>
                </a:solidFill>
              </a:endParaRPr>
            </a:p>
          </p:txBody>
        </p:sp>
        <p:grpSp>
          <p:nvGrpSpPr>
            <p:cNvPr id="156711" name="Group 68"/>
            <p:cNvGrpSpPr>
              <a:grpSpLocks/>
            </p:cNvGrpSpPr>
            <p:nvPr/>
          </p:nvGrpSpPr>
          <p:grpSpPr bwMode="auto">
            <a:xfrm>
              <a:off x="816" y="2400"/>
              <a:ext cx="1632" cy="768"/>
              <a:chOff x="816" y="2400"/>
              <a:chExt cx="1632" cy="768"/>
            </a:xfrm>
          </p:grpSpPr>
          <p:sp>
            <p:nvSpPr>
              <p:cNvPr id="156712" name="Line 69"/>
              <p:cNvSpPr>
                <a:spLocks noChangeShapeType="1"/>
              </p:cNvSpPr>
              <p:nvPr/>
            </p:nvSpPr>
            <p:spPr bwMode="auto">
              <a:xfrm flipH="1" flipV="1">
                <a:off x="816" y="2439"/>
                <a:ext cx="624" cy="720"/>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13" name="Line 70"/>
              <p:cNvSpPr>
                <a:spLocks noChangeShapeType="1"/>
              </p:cNvSpPr>
              <p:nvPr/>
            </p:nvSpPr>
            <p:spPr bwMode="auto">
              <a:xfrm flipV="1">
                <a:off x="1440" y="2400"/>
                <a:ext cx="1008" cy="76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156681" name="Group 71"/>
          <p:cNvGrpSpPr>
            <a:grpSpLocks/>
          </p:cNvGrpSpPr>
          <p:nvPr/>
        </p:nvGrpSpPr>
        <p:grpSpPr bwMode="auto">
          <a:xfrm>
            <a:off x="3124200" y="3810000"/>
            <a:ext cx="1981200" cy="1081088"/>
            <a:chOff x="1968" y="2439"/>
            <a:chExt cx="1248" cy="681"/>
          </a:xfrm>
        </p:grpSpPr>
        <p:sp>
          <p:nvSpPr>
            <p:cNvPr id="156704" name="Line 72"/>
            <p:cNvSpPr>
              <a:spLocks noChangeShapeType="1"/>
            </p:cNvSpPr>
            <p:nvPr/>
          </p:nvSpPr>
          <p:spPr bwMode="auto">
            <a:xfrm flipV="1">
              <a:off x="2304" y="2439"/>
              <a:ext cx="144" cy="432"/>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156705" name="Group 73"/>
            <p:cNvGrpSpPr>
              <a:grpSpLocks/>
            </p:cNvGrpSpPr>
            <p:nvPr/>
          </p:nvGrpSpPr>
          <p:grpSpPr bwMode="auto">
            <a:xfrm>
              <a:off x="1968" y="2448"/>
              <a:ext cx="1248" cy="672"/>
              <a:chOff x="1824" y="2448"/>
              <a:chExt cx="1248" cy="672"/>
            </a:xfrm>
          </p:grpSpPr>
          <p:sp>
            <p:nvSpPr>
              <p:cNvPr id="156706" name="Text Box 74"/>
              <p:cNvSpPr txBox="1">
                <a:spLocks noChangeArrowheads="1"/>
              </p:cNvSpPr>
              <p:nvPr/>
            </p:nvSpPr>
            <p:spPr bwMode="auto">
              <a:xfrm>
                <a:off x="1824" y="2928"/>
                <a:ext cx="768" cy="19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400">
                    <a:solidFill>
                      <a:srgbClr val="804000"/>
                    </a:solidFill>
                  </a:rPr>
                  <a:t>outparalogs</a:t>
                </a:r>
                <a:endParaRPr lang="fr-FR" altLang="x-none" sz="2400" b="0">
                  <a:solidFill>
                    <a:srgbClr val="000000"/>
                  </a:solidFill>
                </a:endParaRPr>
              </a:p>
            </p:txBody>
          </p:sp>
          <p:sp>
            <p:nvSpPr>
              <p:cNvPr id="156707" name="Line 75"/>
              <p:cNvSpPr>
                <a:spLocks noChangeShapeType="1"/>
              </p:cNvSpPr>
              <p:nvPr/>
            </p:nvSpPr>
            <p:spPr bwMode="auto">
              <a:xfrm flipV="1">
                <a:off x="2160" y="2688"/>
                <a:ext cx="528" cy="192"/>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08" name="Line 76"/>
              <p:cNvSpPr>
                <a:spLocks noChangeShapeType="1"/>
              </p:cNvSpPr>
              <p:nvPr/>
            </p:nvSpPr>
            <p:spPr bwMode="auto">
              <a:xfrm flipV="1">
                <a:off x="2256" y="2688"/>
                <a:ext cx="816" cy="192"/>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09" name="Line 77"/>
              <p:cNvSpPr>
                <a:spLocks noChangeShapeType="1"/>
              </p:cNvSpPr>
              <p:nvPr/>
            </p:nvSpPr>
            <p:spPr bwMode="auto">
              <a:xfrm flipV="1">
                <a:off x="2256" y="2448"/>
                <a:ext cx="48" cy="432"/>
              </a:xfrm>
              <a:prstGeom prst="line">
                <a:avLst/>
              </a:prstGeom>
              <a:noFill/>
              <a:ln w="28575">
                <a:solidFill>
                  <a:srgbClr val="FF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156682" name="Group 78"/>
          <p:cNvGrpSpPr>
            <a:grpSpLocks/>
          </p:cNvGrpSpPr>
          <p:nvPr/>
        </p:nvGrpSpPr>
        <p:grpSpPr bwMode="auto">
          <a:xfrm>
            <a:off x="1676400" y="3886200"/>
            <a:ext cx="2819400" cy="1143000"/>
            <a:chOff x="1056" y="2439"/>
            <a:chExt cx="1776" cy="720"/>
          </a:xfrm>
        </p:grpSpPr>
        <p:sp>
          <p:nvSpPr>
            <p:cNvPr id="156702" name="Line 79"/>
            <p:cNvSpPr>
              <a:spLocks noChangeShapeType="1"/>
            </p:cNvSpPr>
            <p:nvPr/>
          </p:nvSpPr>
          <p:spPr bwMode="auto">
            <a:xfrm flipH="1" flipV="1">
              <a:off x="1056" y="2439"/>
              <a:ext cx="624" cy="720"/>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03" name="Line 80"/>
            <p:cNvSpPr>
              <a:spLocks noChangeShapeType="1"/>
            </p:cNvSpPr>
            <p:nvPr/>
          </p:nvSpPr>
          <p:spPr bwMode="auto">
            <a:xfrm flipV="1">
              <a:off x="1680" y="2631"/>
              <a:ext cx="1152" cy="52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56683" name="Group 81"/>
          <p:cNvGrpSpPr>
            <a:grpSpLocks/>
          </p:cNvGrpSpPr>
          <p:nvPr/>
        </p:nvGrpSpPr>
        <p:grpSpPr bwMode="auto">
          <a:xfrm>
            <a:off x="1752600" y="3886200"/>
            <a:ext cx="3276600" cy="1219200"/>
            <a:chOff x="1104" y="2391"/>
            <a:chExt cx="2064" cy="768"/>
          </a:xfrm>
        </p:grpSpPr>
        <p:sp>
          <p:nvSpPr>
            <p:cNvPr id="156700" name="Line 82"/>
            <p:cNvSpPr>
              <a:spLocks noChangeShapeType="1"/>
            </p:cNvSpPr>
            <p:nvPr/>
          </p:nvSpPr>
          <p:spPr bwMode="auto">
            <a:xfrm flipV="1">
              <a:off x="1824" y="2631"/>
              <a:ext cx="1344" cy="52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6701" name="Line 83"/>
            <p:cNvSpPr>
              <a:spLocks noChangeShapeType="1"/>
            </p:cNvSpPr>
            <p:nvPr/>
          </p:nvSpPr>
          <p:spPr bwMode="auto">
            <a:xfrm flipH="1" flipV="1">
              <a:off x="1104" y="2391"/>
              <a:ext cx="720" cy="768"/>
            </a:xfrm>
            <a:prstGeom prst="line">
              <a:avLst/>
            </a:prstGeom>
            <a:noFill/>
            <a:ln w="28575">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118868" name="Text Box 84"/>
          <p:cNvSpPr txBox="1">
            <a:spLocks noChangeArrowheads="1"/>
          </p:cNvSpPr>
          <p:nvPr/>
        </p:nvSpPr>
        <p:spPr bwMode="auto">
          <a:xfrm>
            <a:off x="0" y="6262688"/>
            <a:ext cx="8991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FF0000"/>
                </a:solidFill>
                <a:latin typeface="Helvetica" charset="0"/>
              </a:rPr>
              <a:t>Predict these events by comparing genomes?</a:t>
            </a:r>
            <a:endParaRPr lang="en-GB" altLang="x-none" sz="2800" b="0">
              <a:latin typeface="Courier" charset="0"/>
            </a:endParaRPr>
          </a:p>
        </p:txBody>
      </p:sp>
      <p:sp>
        <p:nvSpPr>
          <p:cNvPr id="156685" name="Text Box 85"/>
          <p:cNvSpPr txBox="1">
            <a:spLocks noChangeArrowheads="1"/>
          </p:cNvSpPr>
          <p:nvPr/>
        </p:nvSpPr>
        <p:spPr bwMode="auto">
          <a:xfrm>
            <a:off x="4691260" y="152400"/>
            <a:ext cx="3913188"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0000FF"/>
                </a:solidFill>
                <a:latin typeface="Times" charset="0"/>
              </a:rPr>
              <a:t>Orthologs - Paralogs</a:t>
            </a:r>
            <a:endParaRPr lang="en-GB" altLang="x-none">
              <a:latin typeface="Times" charset="0"/>
            </a:endParaRPr>
          </a:p>
        </p:txBody>
      </p:sp>
      <p:grpSp>
        <p:nvGrpSpPr>
          <p:cNvPr id="156686" name="Group 93"/>
          <p:cNvGrpSpPr>
            <a:grpSpLocks/>
          </p:cNvGrpSpPr>
          <p:nvPr/>
        </p:nvGrpSpPr>
        <p:grpSpPr bwMode="auto">
          <a:xfrm>
            <a:off x="457200" y="228600"/>
            <a:ext cx="3200400" cy="2652713"/>
            <a:chOff x="288" y="144"/>
            <a:chExt cx="2016" cy="1671"/>
          </a:xfrm>
        </p:grpSpPr>
        <p:sp>
          <p:nvSpPr>
            <p:cNvPr id="156692" name="Text Box 94"/>
            <p:cNvSpPr txBox="1">
              <a:spLocks noChangeArrowheads="1"/>
            </p:cNvSpPr>
            <p:nvPr/>
          </p:nvSpPr>
          <p:spPr bwMode="auto">
            <a:xfrm>
              <a:off x="288" y="96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800">
                  <a:solidFill>
                    <a:srgbClr val="0000FF"/>
                  </a:solidFill>
                  <a:latin typeface="Times" charset="0"/>
                </a:rPr>
                <a:t>Time</a:t>
              </a:r>
            </a:p>
          </p:txBody>
        </p:sp>
        <p:grpSp>
          <p:nvGrpSpPr>
            <p:cNvPr id="156693" name="Group 95"/>
            <p:cNvGrpSpPr>
              <a:grpSpLocks/>
            </p:cNvGrpSpPr>
            <p:nvPr/>
          </p:nvGrpSpPr>
          <p:grpSpPr bwMode="auto">
            <a:xfrm>
              <a:off x="816" y="144"/>
              <a:ext cx="1488" cy="1671"/>
              <a:chOff x="816" y="144"/>
              <a:chExt cx="1488" cy="1671"/>
            </a:xfrm>
          </p:grpSpPr>
          <p:sp>
            <p:nvSpPr>
              <p:cNvPr id="156694" name="Line 96"/>
              <p:cNvSpPr>
                <a:spLocks noChangeShapeType="1"/>
              </p:cNvSpPr>
              <p:nvPr/>
            </p:nvSpPr>
            <p:spPr bwMode="auto">
              <a:xfrm>
                <a:off x="816" y="471"/>
                <a:ext cx="0" cy="134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156695" name="Group 97"/>
              <p:cNvGrpSpPr>
                <a:grpSpLocks/>
              </p:cNvGrpSpPr>
              <p:nvPr/>
            </p:nvGrpSpPr>
            <p:grpSpPr bwMode="auto">
              <a:xfrm>
                <a:off x="1392" y="144"/>
                <a:ext cx="912" cy="1383"/>
                <a:chOff x="1392" y="144"/>
                <a:chExt cx="912" cy="1383"/>
              </a:xfrm>
            </p:grpSpPr>
            <p:sp>
              <p:nvSpPr>
                <p:cNvPr id="156696" name="Line 98"/>
                <p:cNvSpPr>
                  <a:spLocks noChangeShapeType="1"/>
                </p:cNvSpPr>
                <p:nvPr/>
              </p:nvSpPr>
              <p:spPr bwMode="auto">
                <a:xfrm>
                  <a:off x="2304" y="183"/>
                  <a:ext cx="0" cy="1344"/>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6697" name="Line 99"/>
                <p:cNvSpPr>
                  <a:spLocks noChangeShapeType="1"/>
                </p:cNvSpPr>
                <p:nvPr/>
              </p:nvSpPr>
              <p:spPr bwMode="auto">
                <a:xfrm>
                  <a:off x="1680" y="183"/>
                  <a:ext cx="0" cy="1344"/>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6698" name="Text Box 100"/>
                <p:cNvSpPr txBox="1">
                  <a:spLocks noChangeArrowheads="1"/>
                </p:cNvSpPr>
                <p:nvPr/>
              </p:nvSpPr>
              <p:spPr bwMode="auto">
                <a:xfrm>
                  <a:off x="2064" y="144"/>
                  <a:ext cx="240" cy="23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800">
                      <a:solidFill>
                        <a:srgbClr val="000000"/>
                      </a:solidFill>
                      <a:latin typeface="Times" charset="0"/>
                    </a:rPr>
                    <a:t>G</a:t>
                  </a:r>
                </a:p>
              </p:txBody>
            </p:sp>
            <p:sp>
              <p:nvSpPr>
                <p:cNvPr id="156699" name="Text Box 101"/>
                <p:cNvSpPr txBox="1">
                  <a:spLocks noChangeArrowheads="1"/>
                </p:cNvSpPr>
                <p:nvPr/>
              </p:nvSpPr>
              <p:spPr bwMode="auto">
                <a:xfrm>
                  <a:off x="1392" y="192"/>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660099"/>
                      </a:solidFill>
                      <a:latin typeface="Helvetica" charset="0"/>
                    </a:rPr>
                    <a:t>S</a:t>
                  </a:r>
                  <a:endParaRPr lang="en-GB" altLang="x-none" sz="2400" b="0"/>
                </a:p>
              </p:txBody>
            </p:sp>
          </p:grpSp>
        </p:grpSp>
      </p:grpSp>
      <p:sp>
        <p:nvSpPr>
          <p:cNvPr id="156687" name="Text Box 102"/>
          <p:cNvSpPr txBox="1">
            <a:spLocks noChangeArrowheads="1"/>
          </p:cNvSpPr>
          <p:nvPr/>
        </p:nvSpPr>
        <p:spPr bwMode="auto">
          <a:xfrm>
            <a:off x="6096000" y="1041400"/>
            <a:ext cx="3048000" cy="711200"/>
          </a:xfrm>
          <a:prstGeom prst="rect">
            <a:avLst/>
          </a:prstGeom>
          <a:noFill/>
          <a:ln w="9525">
            <a:solidFill>
              <a:srgbClr val="FB0817"/>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b="0">
                <a:solidFill>
                  <a:srgbClr val="FB0817"/>
                </a:solidFill>
                <a:latin typeface="Helvetica" charset="0"/>
              </a:rPr>
              <a:t>Homologs:</a:t>
            </a:r>
            <a:r>
              <a:rPr lang="en-GB" altLang="x-none" sz="2000" b="0">
                <a:latin typeface="Helvetica" charset="0"/>
              </a:rPr>
              <a:t> genes sharing a common origin.</a:t>
            </a:r>
            <a:endParaRPr lang="en-GB" altLang="x-none" sz="2400" b="0"/>
          </a:p>
        </p:txBody>
      </p:sp>
      <p:sp>
        <p:nvSpPr>
          <p:cNvPr id="156688" name="Text Box 103"/>
          <p:cNvSpPr txBox="1">
            <a:spLocks noChangeArrowheads="1"/>
          </p:cNvSpPr>
          <p:nvPr/>
        </p:nvSpPr>
        <p:spPr bwMode="auto">
          <a:xfrm>
            <a:off x="6172200" y="2032000"/>
            <a:ext cx="2895600" cy="2235200"/>
          </a:xfrm>
          <a:prstGeom prst="rect">
            <a:avLst/>
          </a:prstGeom>
          <a:noFill/>
          <a:ln w="9525">
            <a:solidFill>
              <a:srgbClr val="0717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b="0">
                <a:solidFill>
                  <a:srgbClr val="FB0817"/>
                </a:solidFill>
                <a:latin typeface="Helvetica" charset="0"/>
              </a:rPr>
              <a:t>Orthologs:</a:t>
            </a:r>
            <a:r>
              <a:rPr lang="en-GB" altLang="x-none" sz="2000" b="0">
                <a:latin typeface="Helvetica" charset="0"/>
              </a:rPr>
              <a:t> genes in distinct species, originating from a single ancestral gene in the Last Commun Ancestor of the compared genomes.</a:t>
            </a:r>
          </a:p>
        </p:txBody>
      </p:sp>
      <p:sp>
        <p:nvSpPr>
          <p:cNvPr id="156689" name="Text Box 104"/>
          <p:cNvSpPr txBox="1">
            <a:spLocks noChangeArrowheads="1"/>
          </p:cNvSpPr>
          <p:nvPr/>
        </p:nvSpPr>
        <p:spPr bwMode="auto">
          <a:xfrm>
            <a:off x="6172200" y="4419600"/>
            <a:ext cx="2743200" cy="711200"/>
          </a:xfrm>
          <a:prstGeom prst="rect">
            <a:avLst/>
          </a:prstGeom>
          <a:noFill/>
          <a:ln w="9525">
            <a:solidFill>
              <a:srgbClr val="FB0817"/>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b="0">
                <a:solidFill>
                  <a:srgbClr val="FB0817"/>
                </a:solidFill>
                <a:latin typeface="Helvetica" charset="0"/>
              </a:rPr>
              <a:t>Paralogs:</a:t>
            </a:r>
            <a:r>
              <a:rPr lang="en-GB" altLang="x-none" sz="2000" b="0">
                <a:latin typeface="Helvetica" charset="0"/>
              </a:rPr>
              <a:t> genes related via duplication.</a:t>
            </a:r>
            <a:endParaRPr lang="en-GB" altLang="x-none" sz="2400" b="0"/>
          </a:p>
        </p:txBody>
      </p:sp>
      <p:sp>
        <p:nvSpPr>
          <p:cNvPr id="156690" name="Text Box 105"/>
          <p:cNvSpPr txBox="1">
            <a:spLocks noChangeArrowheads="1"/>
          </p:cNvSpPr>
          <p:nvPr/>
        </p:nvSpPr>
        <p:spPr bwMode="auto">
          <a:xfrm>
            <a:off x="5562600" y="5410200"/>
            <a:ext cx="3581400" cy="27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717FF"/>
                </a:solidFill>
                <a:latin typeface="Helvetica" charset="0"/>
              </a:rPr>
              <a:t>Koonin EV.  2005. Annu Rev Genet. 39:309-38.</a:t>
            </a:r>
            <a:endParaRPr lang="en-GB" altLang="x-none" sz="2400" b="0">
              <a:latin typeface="Helvetica" charset="0"/>
            </a:endParaRPr>
          </a:p>
        </p:txBody>
      </p:sp>
      <p:sp>
        <p:nvSpPr>
          <p:cNvPr id="156691" name="Text Box 98"/>
          <p:cNvSpPr txBox="1">
            <a:spLocks noChangeArrowheads="1"/>
          </p:cNvSpPr>
          <p:nvPr/>
        </p:nvSpPr>
        <p:spPr bwMode="auto">
          <a:xfrm>
            <a:off x="4495800" y="5783263"/>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717FF"/>
                </a:solidFill>
              </a:rPr>
              <a:t>Tekaia F. 2016. Inferring Orthologs: Open questions and perspectives. </a:t>
            </a:r>
            <a:r>
              <a:rPr lang="en-GB" altLang="x-none" sz="1200" i="1">
                <a:solidFill>
                  <a:srgbClr val="0717FF"/>
                </a:solidFill>
              </a:rPr>
              <a:t>Genome Insights</a:t>
            </a:r>
            <a:r>
              <a:rPr lang="en-GB" altLang="x-none" sz="1200">
                <a:solidFill>
                  <a:srgbClr val="0717FF"/>
                </a:solidFill>
              </a:rPr>
              <a:t>. 9: 17-28.</a:t>
            </a:r>
            <a:endParaRPr lang="en-GB" altLang="x-none" sz="12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18868"/>
                                        </p:tgtEl>
                                        <p:attrNameLst>
                                          <p:attrName>style.visibility</p:attrName>
                                        </p:attrNameLst>
                                      </p:cBhvr>
                                      <p:to>
                                        <p:strVal val="visible"/>
                                      </p:to>
                                    </p:set>
                                    <p:anim calcmode="lin" valueType="num">
                                      <p:cBhvr>
                                        <p:cTn id="7" dur="500" fill="hold"/>
                                        <p:tgtEl>
                                          <p:spTgt spid="118868"/>
                                        </p:tgtEl>
                                        <p:attrNameLst>
                                          <p:attrName>ppt_w</p:attrName>
                                        </p:attrNameLst>
                                      </p:cBhvr>
                                      <p:tavLst>
                                        <p:tav tm="0">
                                          <p:val>
                                            <p:fltVal val="0"/>
                                          </p:val>
                                        </p:tav>
                                        <p:tav tm="100000">
                                          <p:val>
                                            <p:strVal val="#ppt_w"/>
                                          </p:val>
                                        </p:tav>
                                      </p:tavLst>
                                    </p:anim>
                                    <p:anim calcmode="lin" valueType="num">
                                      <p:cBhvr>
                                        <p:cTn id="8" dur="500" fill="hold"/>
                                        <p:tgtEl>
                                          <p:spTgt spid="1188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6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1028"/>
          <p:cNvSpPr>
            <a:spLocks noChangeArrowheads="1"/>
          </p:cNvSpPr>
          <p:nvPr/>
        </p:nvSpPr>
        <p:spPr bwMode="auto">
          <a:xfrm>
            <a:off x="-107950" y="258763"/>
            <a:ext cx="9323388" cy="5794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0717FF"/>
                </a:solidFill>
                <a:latin typeface="Helvetica" charset="0"/>
              </a:rPr>
              <a:t>Inferring Orthologs/Paralogs and classification</a:t>
            </a:r>
          </a:p>
        </p:txBody>
      </p:sp>
      <p:sp>
        <p:nvSpPr>
          <p:cNvPr id="106502" name="Text Box 1030"/>
          <p:cNvSpPr txBox="1">
            <a:spLocks noChangeArrowheads="1"/>
          </p:cNvSpPr>
          <p:nvPr/>
        </p:nvSpPr>
        <p:spPr bwMode="auto">
          <a:xfrm>
            <a:off x="304800" y="5029200"/>
            <a:ext cx="891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 Gene organization in a given species.</a:t>
            </a:r>
          </a:p>
        </p:txBody>
      </p:sp>
      <p:sp>
        <p:nvSpPr>
          <p:cNvPr id="158723" name="Text Box 1032"/>
          <p:cNvSpPr txBox="1">
            <a:spLocks noChangeArrowheads="1"/>
          </p:cNvSpPr>
          <p:nvPr/>
        </p:nvSpPr>
        <p:spPr bwMode="auto">
          <a:xfrm>
            <a:off x="304800" y="1295400"/>
            <a:ext cx="8001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Orthologs detection is of fundamental importance in:</a:t>
            </a:r>
          </a:p>
        </p:txBody>
      </p:sp>
      <p:sp>
        <p:nvSpPr>
          <p:cNvPr id="106505" name="Text Box 1033"/>
          <p:cNvSpPr txBox="1">
            <a:spLocks noChangeArrowheads="1"/>
          </p:cNvSpPr>
          <p:nvPr/>
        </p:nvSpPr>
        <p:spPr bwMode="auto">
          <a:xfrm>
            <a:off x="304800" y="1905000"/>
            <a:ext cx="91440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Char char="-"/>
            </a:pPr>
            <a:r>
              <a:rPr lang="en-GB" altLang="x-none" sz="2400">
                <a:latin typeface="Helvetica" charset="0"/>
              </a:rPr>
              <a:t> Reconstruction of the evolution of species and their genomes (Phylogenomics);</a:t>
            </a:r>
            <a:endParaRPr lang="en-GB" altLang="x-none" sz="2400" b="0"/>
          </a:p>
        </p:txBody>
      </p:sp>
      <p:sp>
        <p:nvSpPr>
          <p:cNvPr id="106506" name="Text Box 1034"/>
          <p:cNvSpPr txBox="1">
            <a:spLocks noChangeArrowheads="1"/>
          </p:cNvSpPr>
          <p:nvPr/>
        </p:nvSpPr>
        <p:spPr bwMode="auto">
          <a:xfrm>
            <a:off x="304800" y="2895600"/>
            <a:ext cx="845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 Evolutionary studies of biological systems;</a:t>
            </a:r>
            <a:endParaRPr lang="en-GB" altLang="x-none" sz="2400" b="0"/>
          </a:p>
        </p:txBody>
      </p:sp>
      <p:sp>
        <p:nvSpPr>
          <p:cNvPr id="106507" name="Text Box 1035"/>
          <p:cNvSpPr txBox="1">
            <a:spLocks noChangeArrowheads="1"/>
          </p:cNvSpPr>
          <p:nvPr/>
        </p:nvSpPr>
        <p:spPr bwMode="auto">
          <a:xfrm>
            <a:off x="304800" y="3581400"/>
            <a:ext cx="7239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 Annotation of newly sequenced organisms;</a:t>
            </a:r>
            <a:endParaRPr lang="en-GB" altLang="x-none" sz="2400" b="0"/>
          </a:p>
        </p:txBody>
      </p:sp>
      <p:sp>
        <p:nvSpPr>
          <p:cNvPr id="106508" name="Text Box 1036"/>
          <p:cNvSpPr txBox="1">
            <a:spLocks noChangeArrowheads="1"/>
          </p:cNvSpPr>
          <p:nvPr/>
        </p:nvSpPr>
        <p:spPr bwMode="auto">
          <a:xfrm>
            <a:off x="304800" y="4114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latin typeface="Helvetica" charset="0"/>
              </a:rPr>
              <a:t>- Functional genomics (</a:t>
            </a:r>
            <a:r>
              <a:rPr lang="en-GB" altLang="x-none" sz="2000">
                <a:latin typeface="Helvetica" charset="0"/>
              </a:rPr>
              <a:t>transfer of functional annotation</a:t>
            </a:r>
            <a:r>
              <a:rPr lang="en-GB" altLang="ja-JP" sz="2400">
                <a:latin typeface="Helvetica" charset="0"/>
              </a:rPr>
              <a:t>);</a:t>
            </a:r>
            <a:endParaRPr lang="en-GB" altLang="x-none" sz="2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6505"/>
                                        </p:tgtEl>
                                        <p:attrNameLst>
                                          <p:attrName>style.visibility</p:attrName>
                                        </p:attrNameLst>
                                      </p:cBhvr>
                                      <p:to>
                                        <p:strVal val="visible"/>
                                      </p:to>
                                    </p:set>
                                    <p:animEffect transition="in" filter="fade">
                                      <p:cBhvr>
                                        <p:cTn id="7" dur="1000"/>
                                        <p:tgtEl>
                                          <p:spTgt spid="106505"/>
                                        </p:tgtEl>
                                      </p:cBhvr>
                                    </p:animEffect>
                                    <p:anim calcmode="lin" valueType="num">
                                      <p:cBhvr>
                                        <p:cTn id="8" dur="1000" fill="hold"/>
                                        <p:tgtEl>
                                          <p:spTgt spid="106505"/>
                                        </p:tgtEl>
                                        <p:attrNameLst>
                                          <p:attrName>ppt_x</p:attrName>
                                        </p:attrNameLst>
                                      </p:cBhvr>
                                      <p:tavLst>
                                        <p:tav tm="0">
                                          <p:val>
                                            <p:strVal val="#ppt_x"/>
                                          </p:val>
                                        </p:tav>
                                        <p:tav tm="100000">
                                          <p:val>
                                            <p:strVal val="#ppt_x"/>
                                          </p:val>
                                        </p:tav>
                                      </p:tavLst>
                                    </p:anim>
                                    <p:anim calcmode="lin" valueType="num">
                                      <p:cBhvr>
                                        <p:cTn id="9" dur="1000" fill="hold"/>
                                        <p:tgtEl>
                                          <p:spTgt spid="10650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06506"/>
                                        </p:tgtEl>
                                        <p:attrNameLst>
                                          <p:attrName>style.visibility</p:attrName>
                                        </p:attrNameLst>
                                      </p:cBhvr>
                                      <p:to>
                                        <p:strVal val="visible"/>
                                      </p:to>
                                    </p:set>
                                    <p:animEffect transition="in" filter="fade">
                                      <p:cBhvr>
                                        <p:cTn id="13" dur="1000"/>
                                        <p:tgtEl>
                                          <p:spTgt spid="106506"/>
                                        </p:tgtEl>
                                      </p:cBhvr>
                                    </p:animEffect>
                                    <p:anim calcmode="lin" valueType="num">
                                      <p:cBhvr>
                                        <p:cTn id="14" dur="1000" fill="hold"/>
                                        <p:tgtEl>
                                          <p:spTgt spid="106506"/>
                                        </p:tgtEl>
                                        <p:attrNameLst>
                                          <p:attrName>ppt_x</p:attrName>
                                        </p:attrNameLst>
                                      </p:cBhvr>
                                      <p:tavLst>
                                        <p:tav tm="0">
                                          <p:val>
                                            <p:strVal val="#ppt_x"/>
                                          </p:val>
                                        </p:tav>
                                        <p:tav tm="100000">
                                          <p:val>
                                            <p:strVal val="#ppt_x"/>
                                          </p:val>
                                        </p:tav>
                                      </p:tavLst>
                                    </p:anim>
                                    <p:anim calcmode="lin" valueType="num">
                                      <p:cBhvr>
                                        <p:cTn id="15" dur="1000" fill="hold"/>
                                        <p:tgtEl>
                                          <p:spTgt spid="106506"/>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106507"/>
                                        </p:tgtEl>
                                        <p:attrNameLst>
                                          <p:attrName>style.visibility</p:attrName>
                                        </p:attrNameLst>
                                      </p:cBhvr>
                                      <p:to>
                                        <p:strVal val="visible"/>
                                      </p:to>
                                    </p:set>
                                    <p:animEffect transition="in" filter="fade">
                                      <p:cBhvr>
                                        <p:cTn id="19" dur="1000"/>
                                        <p:tgtEl>
                                          <p:spTgt spid="106507"/>
                                        </p:tgtEl>
                                      </p:cBhvr>
                                    </p:animEffect>
                                    <p:anim calcmode="lin" valueType="num">
                                      <p:cBhvr>
                                        <p:cTn id="20" dur="1000" fill="hold"/>
                                        <p:tgtEl>
                                          <p:spTgt spid="106507"/>
                                        </p:tgtEl>
                                        <p:attrNameLst>
                                          <p:attrName>ppt_x</p:attrName>
                                        </p:attrNameLst>
                                      </p:cBhvr>
                                      <p:tavLst>
                                        <p:tav tm="0">
                                          <p:val>
                                            <p:strVal val="#ppt_x"/>
                                          </p:val>
                                        </p:tav>
                                        <p:tav tm="100000">
                                          <p:val>
                                            <p:strVal val="#ppt_x"/>
                                          </p:val>
                                        </p:tav>
                                      </p:tavLst>
                                    </p:anim>
                                    <p:anim calcmode="lin" valueType="num">
                                      <p:cBhvr>
                                        <p:cTn id="21" dur="1000" fill="hold"/>
                                        <p:tgtEl>
                                          <p:spTgt spid="106507"/>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106508"/>
                                        </p:tgtEl>
                                        <p:attrNameLst>
                                          <p:attrName>style.visibility</p:attrName>
                                        </p:attrNameLst>
                                      </p:cBhvr>
                                      <p:to>
                                        <p:strVal val="visible"/>
                                      </p:to>
                                    </p:set>
                                    <p:animEffect transition="in" filter="fade">
                                      <p:cBhvr>
                                        <p:cTn id="25" dur="1000"/>
                                        <p:tgtEl>
                                          <p:spTgt spid="106508"/>
                                        </p:tgtEl>
                                      </p:cBhvr>
                                    </p:animEffect>
                                    <p:anim calcmode="lin" valueType="num">
                                      <p:cBhvr>
                                        <p:cTn id="26" dur="1000" fill="hold"/>
                                        <p:tgtEl>
                                          <p:spTgt spid="106508"/>
                                        </p:tgtEl>
                                        <p:attrNameLst>
                                          <p:attrName>ppt_x</p:attrName>
                                        </p:attrNameLst>
                                      </p:cBhvr>
                                      <p:tavLst>
                                        <p:tav tm="0">
                                          <p:val>
                                            <p:strVal val="#ppt_x"/>
                                          </p:val>
                                        </p:tav>
                                        <p:tav tm="100000">
                                          <p:val>
                                            <p:strVal val="#ppt_x"/>
                                          </p:val>
                                        </p:tav>
                                      </p:tavLst>
                                    </p:anim>
                                    <p:anim calcmode="lin" valueType="num">
                                      <p:cBhvr>
                                        <p:cTn id="27" dur="1000" fill="hold"/>
                                        <p:tgtEl>
                                          <p:spTgt spid="106508"/>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106502"/>
                                        </p:tgtEl>
                                        <p:attrNameLst>
                                          <p:attrName>style.visibility</p:attrName>
                                        </p:attrNameLst>
                                      </p:cBhvr>
                                      <p:to>
                                        <p:strVal val="visible"/>
                                      </p:to>
                                    </p:set>
                                    <p:animEffect transition="in" filter="fade">
                                      <p:cBhvr>
                                        <p:cTn id="31" dur="1000"/>
                                        <p:tgtEl>
                                          <p:spTgt spid="106502"/>
                                        </p:tgtEl>
                                      </p:cBhvr>
                                    </p:animEffect>
                                    <p:anim calcmode="lin" valueType="num">
                                      <p:cBhvr>
                                        <p:cTn id="32" dur="1000" fill="hold"/>
                                        <p:tgtEl>
                                          <p:spTgt spid="106502"/>
                                        </p:tgtEl>
                                        <p:attrNameLst>
                                          <p:attrName>ppt_x</p:attrName>
                                        </p:attrNameLst>
                                      </p:cBhvr>
                                      <p:tavLst>
                                        <p:tav tm="0">
                                          <p:val>
                                            <p:strVal val="#ppt_x"/>
                                          </p:val>
                                        </p:tav>
                                        <p:tav tm="100000">
                                          <p:val>
                                            <p:strVal val="#ppt_x"/>
                                          </p:val>
                                        </p:tav>
                                      </p:tavLst>
                                    </p:anim>
                                    <p:anim calcmode="lin" valueType="num">
                                      <p:cBhvr>
                                        <p:cTn id="33" dur="1000" fill="hold"/>
                                        <p:tgtEl>
                                          <p:spTgt spid="1065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p:bldP spid="106505" grpId="0"/>
      <p:bldP spid="106506" grpId="0"/>
      <p:bldP spid="106507" grpId="0"/>
      <p:bldP spid="106508"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769" name="Rectangle 4"/>
          <p:cNvSpPr>
            <a:spLocks noChangeArrowheads="1"/>
          </p:cNvSpPr>
          <p:nvPr/>
        </p:nvSpPr>
        <p:spPr bwMode="auto">
          <a:xfrm>
            <a:off x="2133600" y="425450"/>
            <a:ext cx="467995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0000FF"/>
                </a:solidFill>
                <a:latin typeface="Helvetica" charset="0"/>
              </a:rPr>
              <a:t>Orthologs / Paralogs</a:t>
            </a:r>
          </a:p>
        </p:txBody>
      </p:sp>
      <p:sp>
        <p:nvSpPr>
          <p:cNvPr id="160770" name="Rectangle 5"/>
          <p:cNvSpPr>
            <a:spLocks noChangeArrowheads="1"/>
          </p:cNvSpPr>
          <p:nvPr/>
        </p:nvSpPr>
        <p:spPr bwMode="auto">
          <a:xfrm>
            <a:off x="152400" y="1676400"/>
            <a:ext cx="8763000" cy="265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000000"/>
                </a:solidFill>
                <a:latin typeface="Helvetica" charset="0"/>
              </a:rPr>
              <a:t>Complex combinations of lineage-specific </a:t>
            </a:r>
            <a:r>
              <a:rPr lang="en-GB" altLang="x-none" sz="2800">
                <a:solidFill>
                  <a:srgbClr val="0717FF"/>
                </a:solidFill>
                <a:latin typeface="Helvetica" charset="0"/>
              </a:rPr>
              <a:t>gene duplications</a:t>
            </a:r>
            <a:r>
              <a:rPr lang="en-GB" altLang="x-none" sz="2800">
                <a:solidFill>
                  <a:srgbClr val="000000"/>
                </a:solidFill>
                <a:latin typeface="Helvetica" charset="0"/>
              </a:rPr>
              <a:t>, </a:t>
            </a:r>
            <a:r>
              <a:rPr lang="en-GB" altLang="x-none" sz="2800">
                <a:solidFill>
                  <a:srgbClr val="0717FF"/>
                </a:solidFill>
                <a:latin typeface="Helvetica" charset="0"/>
              </a:rPr>
              <a:t>losses</a:t>
            </a:r>
            <a:r>
              <a:rPr lang="en-GB" altLang="x-none" sz="2800">
                <a:latin typeface="Helvetica" charset="0"/>
              </a:rPr>
              <a:t>, </a:t>
            </a:r>
            <a:r>
              <a:rPr lang="en-GB" altLang="x-none" sz="2800">
                <a:solidFill>
                  <a:srgbClr val="0717FF"/>
                </a:solidFill>
                <a:latin typeface="Helvetica" charset="0"/>
              </a:rPr>
              <a:t>domains fusion</a:t>
            </a:r>
            <a:r>
              <a:rPr lang="en-GB" altLang="x-none" sz="2800">
                <a:latin typeface="Helvetica" charset="0"/>
              </a:rPr>
              <a:t>, </a:t>
            </a:r>
            <a:r>
              <a:rPr lang="en-GB" altLang="x-none" sz="2800">
                <a:solidFill>
                  <a:srgbClr val="000000"/>
                </a:solidFill>
                <a:latin typeface="Helvetica" charset="0"/>
              </a:rPr>
              <a:t> and </a:t>
            </a:r>
            <a:r>
              <a:rPr lang="en-GB" altLang="x-none" sz="2800">
                <a:solidFill>
                  <a:srgbClr val="0717FF"/>
                </a:solidFill>
                <a:latin typeface="Helvetica" charset="0"/>
              </a:rPr>
              <a:t>horizontal gene transfer</a:t>
            </a:r>
            <a:r>
              <a:rPr lang="en-GB" altLang="x-none" sz="2800">
                <a:solidFill>
                  <a:srgbClr val="000000"/>
                </a:solidFill>
                <a:latin typeface="Helvetica" charset="0"/>
              </a:rPr>
              <a:t> </a:t>
            </a:r>
            <a:r>
              <a:rPr lang="en-GB" altLang="x-none" sz="2800">
                <a:solidFill>
                  <a:srgbClr val="0717FF"/>
                </a:solidFill>
                <a:latin typeface="Helvetica" charset="0"/>
              </a:rPr>
              <a:t>events</a:t>
            </a:r>
            <a:r>
              <a:rPr lang="en-GB" altLang="x-none" sz="2800">
                <a:solidFill>
                  <a:srgbClr val="000000"/>
                </a:solidFill>
                <a:latin typeface="Helvetica" charset="0"/>
              </a:rPr>
              <a:t> often </a:t>
            </a:r>
            <a:r>
              <a:rPr lang="en-GB" altLang="x-none" sz="2800">
                <a:solidFill>
                  <a:srgbClr val="FB0817"/>
                </a:solidFill>
                <a:latin typeface="Helvetica" charset="0"/>
              </a:rPr>
              <a:t>give rise to intricate evolutionary scenarios</a:t>
            </a:r>
            <a:r>
              <a:rPr lang="en-GB" altLang="x-none" sz="2800">
                <a:solidFill>
                  <a:srgbClr val="000000"/>
                </a:solidFill>
                <a:latin typeface="Helvetica" charset="0"/>
              </a:rPr>
              <a:t> and </a:t>
            </a:r>
            <a:r>
              <a:rPr lang="en-GB" altLang="x-none" sz="2800">
                <a:solidFill>
                  <a:srgbClr val="FB0817"/>
                </a:solidFill>
                <a:latin typeface="Helvetica" charset="0"/>
              </a:rPr>
              <a:t>complicated relationships</a:t>
            </a:r>
            <a:r>
              <a:rPr lang="en-GB" altLang="x-none" sz="2800">
                <a:solidFill>
                  <a:srgbClr val="000000"/>
                </a:solidFill>
                <a:latin typeface="Helvetica" charset="0"/>
              </a:rPr>
              <a:t> when considering more than a pair of genomes.</a:t>
            </a:r>
            <a:endParaRPr lang="en-GB" altLang="x-none" sz="2000" b="0">
              <a:solidFill>
                <a:srgbClr val="000000"/>
              </a:solidFill>
              <a:latin typeface="Helvetica" charset="0"/>
            </a:endParaRPr>
          </a:p>
        </p:txBody>
      </p:sp>
      <p:sp>
        <p:nvSpPr>
          <p:cNvPr id="160771" name="Text Box 6"/>
          <p:cNvSpPr txBox="1">
            <a:spLocks noChangeArrowheads="1"/>
          </p:cNvSpPr>
          <p:nvPr/>
        </p:nvSpPr>
        <p:spPr bwMode="auto">
          <a:xfrm>
            <a:off x="4648200" y="6126163"/>
            <a:ext cx="3733800" cy="27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717FF"/>
                </a:solidFill>
                <a:latin typeface="Helvetica" charset="0"/>
              </a:rPr>
              <a:t>Koonin EV.  2005. Annu Rev Genet. 39:309-38.</a:t>
            </a:r>
          </a:p>
        </p:txBody>
      </p:sp>
      <p:sp>
        <p:nvSpPr>
          <p:cNvPr id="160772" name="Text Box 7"/>
          <p:cNvSpPr txBox="1">
            <a:spLocks noChangeArrowheads="1"/>
          </p:cNvSpPr>
          <p:nvPr/>
        </p:nvSpPr>
        <p:spPr bwMode="auto">
          <a:xfrm>
            <a:off x="4648200" y="6477000"/>
            <a:ext cx="4267200" cy="27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717FF"/>
                </a:solidFill>
                <a:latin typeface="Helvetica" charset="0"/>
              </a:rPr>
              <a:t>Gabaldon T, Koonin EV. 2013. Nat Rev Genet. 14:360-6.</a:t>
            </a:r>
            <a:endParaRPr lang="en-GB" altLang="x-none" sz="2400" b="0">
              <a:latin typeface="Helvetica"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17" name="Text Box 1026"/>
          <p:cNvSpPr txBox="1">
            <a:spLocks noChangeArrowheads="1"/>
          </p:cNvSpPr>
          <p:nvPr/>
        </p:nvSpPr>
        <p:spPr bwMode="auto">
          <a:xfrm>
            <a:off x="76200" y="762000"/>
            <a:ext cx="9067800"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3333"/>
                </a:solidFill>
              </a:rPr>
              <a:t>Difficulties with </a:t>
            </a:r>
            <a:r>
              <a:rPr lang="en-GB" altLang="x-none" sz="2800" err="1">
                <a:solidFill>
                  <a:srgbClr val="FF3333"/>
                </a:solidFill>
              </a:rPr>
              <a:t>Orthology</a:t>
            </a:r>
            <a:r>
              <a:rPr lang="en-GB" altLang="x-none" sz="2800">
                <a:solidFill>
                  <a:srgbClr val="FF3333"/>
                </a:solidFill>
              </a:rPr>
              <a:t> inference:</a:t>
            </a:r>
            <a:endParaRPr lang="en-GB" altLang="x-none" sz="2800" b="0"/>
          </a:p>
          <a:p>
            <a:pPr>
              <a:spcBef>
                <a:spcPct val="50000"/>
              </a:spcBef>
              <a:buFontTx/>
              <a:buNone/>
            </a:pPr>
            <a:r>
              <a:rPr lang="en-GB" altLang="x-none">
                <a:solidFill>
                  <a:srgbClr val="021EFD"/>
                </a:solidFill>
              </a:rPr>
              <a:t>•</a:t>
            </a:r>
            <a:r>
              <a:rPr lang="en-GB" altLang="x-none" sz="2400"/>
              <a:t> </a:t>
            </a:r>
            <a:r>
              <a:rPr lang="en-GB" altLang="x-none" sz="2400">
                <a:solidFill>
                  <a:srgbClr val="FB0817"/>
                </a:solidFill>
              </a:rPr>
              <a:t>HGT</a:t>
            </a:r>
            <a:r>
              <a:rPr lang="en-GB" altLang="x-none" sz="2400"/>
              <a:t>: genes with different evolutionary histories not sharing ancestry with other genes in the species</a:t>
            </a:r>
          </a:p>
          <a:p>
            <a:pPr>
              <a:spcBef>
                <a:spcPct val="50000"/>
              </a:spcBef>
              <a:buFontTx/>
              <a:buNone/>
            </a:pPr>
            <a:endParaRPr lang="en-GB" altLang="x-none" sz="2400"/>
          </a:p>
          <a:p>
            <a:pPr>
              <a:spcBef>
                <a:spcPct val="50000"/>
              </a:spcBef>
              <a:buFontTx/>
              <a:buNone/>
            </a:pPr>
            <a:r>
              <a:rPr lang="en-GB" altLang="x-none">
                <a:solidFill>
                  <a:srgbClr val="021EFD"/>
                </a:solidFill>
              </a:rPr>
              <a:t>•</a:t>
            </a:r>
            <a:r>
              <a:rPr lang="en-GB" altLang="x-none" sz="2400"/>
              <a:t> Proteins with multiple domains involving multiple origins (difficulty with the homology definition)</a:t>
            </a:r>
          </a:p>
        </p:txBody>
      </p:sp>
      <p:sp>
        <p:nvSpPr>
          <p:cNvPr id="162818" name="Rectangle 3"/>
          <p:cNvSpPr>
            <a:spLocks noChangeArrowheads="1"/>
          </p:cNvSpPr>
          <p:nvPr/>
        </p:nvSpPr>
        <p:spPr bwMode="auto">
          <a:xfrm>
            <a:off x="0" y="6140450"/>
            <a:ext cx="914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021EFD"/>
                </a:solidFill>
              </a:rPr>
              <a:t>Tekaia F. Inferring Orthologs: Open Questions and Perspectives (Review). </a:t>
            </a:r>
            <a:r>
              <a:rPr lang="en-GB" altLang="x-none" sz="1600" i="1">
                <a:solidFill>
                  <a:srgbClr val="021EFD"/>
                </a:solidFill>
              </a:rPr>
              <a:t>Genomics Insights </a:t>
            </a:r>
            <a:r>
              <a:rPr lang="en-GB" altLang="x-none" sz="1600">
                <a:solidFill>
                  <a:srgbClr val="021EFD"/>
                </a:solidFill>
              </a:rPr>
              <a:t>2016:9 17–28 doi:10.4137/GEI.S37925.</a:t>
            </a:r>
            <a:r>
              <a:rPr lang="en-GB" altLang="x-none" sz="1600" b="0">
                <a:solidFill>
                  <a:srgbClr val="000000"/>
                </a:solidFill>
              </a:rPr>
              <a:t> </a:t>
            </a:r>
          </a:p>
        </p:txBody>
      </p:sp>
      <p:cxnSp>
        <p:nvCxnSpPr>
          <p:cNvPr id="11" name="Connecteur droit 10"/>
          <p:cNvCxnSpPr>
            <a:cxnSpLocks noChangeShapeType="1"/>
          </p:cNvCxnSpPr>
          <p:nvPr/>
        </p:nvCxnSpPr>
        <p:spPr bwMode="auto">
          <a:xfrm>
            <a:off x="4067175" y="4419600"/>
            <a:ext cx="1296988" cy="0"/>
          </a:xfrm>
          <a:prstGeom prst="lin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3" name="Connecteur droit 12"/>
          <p:cNvCxnSpPr>
            <a:cxnSpLocks noChangeShapeType="1"/>
          </p:cNvCxnSpPr>
          <p:nvPr/>
        </p:nvCxnSpPr>
        <p:spPr bwMode="auto">
          <a:xfrm>
            <a:off x="6561138" y="4419600"/>
            <a:ext cx="1439862" cy="0"/>
          </a:xfrm>
          <a:prstGeom prst="line">
            <a:avLst/>
          </a:prstGeom>
          <a:noFill/>
          <a:ln w="76200">
            <a:solidFill>
              <a:srgbClr val="00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5" name="Connecteur droit 14"/>
          <p:cNvCxnSpPr>
            <a:cxnSpLocks noChangeShapeType="1"/>
          </p:cNvCxnSpPr>
          <p:nvPr/>
        </p:nvCxnSpPr>
        <p:spPr bwMode="auto">
          <a:xfrm flipV="1">
            <a:off x="5364163" y="4410075"/>
            <a:ext cx="1206500" cy="9525"/>
          </a:xfrm>
          <a:prstGeom prst="line">
            <a:avLst/>
          </a:prstGeom>
          <a:noFill/>
          <a:ln w="76200">
            <a:solidFill>
              <a:srgbClr val="0000F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62822" name="Text Box 7"/>
          <p:cNvSpPr txBox="1">
            <a:spLocks noChangeArrowheads="1"/>
          </p:cNvSpPr>
          <p:nvPr/>
        </p:nvSpPr>
        <p:spPr bwMode="auto">
          <a:xfrm>
            <a:off x="304800" y="47244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(Fusion, fission, shuffling)</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4865" name="Group 1028"/>
          <p:cNvGrpSpPr>
            <a:grpSpLocks/>
          </p:cNvGrpSpPr>
          <p:nvPr/>
        </p:nvGrpSpPr>
        <p:grpSpPr bwMode="auto">
          <a:xfrm>
            <a:off x="609600" y="533400"/>
            <a:ext cx="7848600" cy="4191000"/>
            <a:chOff x="192" y="384"/>
            <a:chExt cx="4944" cy="2640"/>
          </a:xfrm>
        </p:grpSpPr>
        <p:sp>
          <p:nvSpPr>
            <p:cNvPr id="164871" name="Text Box 1029"/>
            <p:cNvSpPr txBox="1">
              <a:spLocks noChangeArrowheads="1"/>
            </p:cNvSpPr>
            <p:nvPr/>
          </p:nvSpPr>
          <p:spPr bwMode="auto">
            <a:xfrm>
              <a:off x="2496" y="2793"/>
              <a:ext cx="1056"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solidFill>
                    <a:srgbClr val="FB0817"/>
                  </a:solidFill>
                </a:rPr>
                <a:t>Sp + Gd in S</a:t>
              </a:r>
              <a:r>
                <a:rPr lang="en-GB" altLang="x-none" sz="1800" baseline="-25000">
                  <a:solidFill>
                    <a:srgbClr val="FB0817"/>
                  </a:solidFill>
                </a:rPr>
                <a:t>2</a:t>
              </a:r>
              <a:endParaRPr lang="en-GB" altLang="x-none" sz="2400" b="0"/>
            </a:p>
          </p:txBody>
        </p:sp>
        <p:sp>
          <p:nvSpPr>
            <p:cNvPr id="164872" name="Text Box 1030"/>
            <p:cNvSpPr txBox="1">
              <a:spLocks noChangeArrowheads="1"/>
            </p:cNvSpPr>
            <p:nvPr/>
          </p:nvSpPr>
          <p:spPr bwMode="auto">
            <a:xfrm>
              <a:off x="816" y="2774"/>
              <a:ext cx="336"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solidFill>
                    <a:srgbClr val="FB0817"/>
                  </a:solidFill>
                </a:rPr>
                <a:t>Gd</a:t>
              </a:r>
              <a:endParaRPr lang="en-GB" altLang="x-none" sz="2000" b="0"/>
            </a:p>
          </p:txBody>
        </p:sp>
        <p:sp>
          <p:nvSpPr>
            <p:cNvPr id="164873" name="Line 1031"/>
            <p:cNvSpPr>
              <a:spLocks noChangeShapeType="1"/>
            </p:cNvSpPr>
            <p:nvPr/>
          </p:nvSpPr>
          <p:spPr bwMode="auto">
            <a:xfrm>
              <a:off x="192" y="1584"/>
              <a:ext cx="720" cy="0"/>
            </a:xfrm>
            <a:prstGeom prst="line">
              <a:avLst/>
            </a:prstGeom>
            <a:noFill/>
            <a:ln w="38100">
              <a:solidFill>
                <a:srgbClr val="FF33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874" name="Line 1032"/>
            <p:cNvSpPr>
              <a:spLocks noChangeShapeType="1"/>
            </p:cNvSpPr>
            <p:nvPr/>
          </p:nvSpPr>
          <p:spPr bwMode="auto">
            <a:xfrm>
              <a:off x="1008" y="1584"/>
              <a:ext cx="1584" cy="0"/>
            </a:xfrm>
            <a:prstGeom prst="line">
              <a:avLst/>
            </a:prstGeom>
            <a:noFill/>
            <a:ln w="38100">
              <a:solidFill>
                <a:srgbClr val="FF33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875" name="Line 1033"/>
            <p:cNvSpPr>
              <a:spLocks noChangeShapeType="1"/>
            </p:cNvSpPr>
            <p:nvPr/>
          </p:nvSpPr>
          <p:spPr bwMode="auto">
            <a:xfrm>
              <a:off x="2592" y="2064"/>
              <a:ext cx="2016" cy="0"/>
            </a:xfrm>
            <a:prstGeom prst="line">
              <a:avLst/>
            </a:prstGeom>
            <a:noFill/>
            <a:ln w="38100">
              <a:solidFill>
                <a:srgbClr val="FF33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876" name="Line 1034"/>
            <p:cNvSpPr>
              <a:spLocks noChangeShapeType="1"/>
            </p:cNvSpPr>
            <p:nvPr/>
          </p:nvSpPr>
          <p:spPr bwMode="auto">
            <a:xfrm>
              <a:off x="2592" y="1104"/>
              <a:ext cx="2544" cy="0"/>
            </a:xfrm>
            <a:prstGeom prst="line">
              <a:avLst/>
            </a:prstGeom>
            <a:noFill/>
            <a:ln w="38100">
              <a:solidFill>
                <a:srgbClr val="FF33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877" name="Rectangle 1035"/>
            <p:cNvSpPr>
              <a:spLocks noChangeArrowheads="1"/>
            </p:cNvSpPr>
            <p:nvPr/>
          </p:nvSpPr>
          <p:spPr bwMode="auto">
            <a:xfrm>
              <a:off x="432" y="1200"/>
              <a:ext cx="22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rgbClr val="33CC66"/>
                  </a:solidFill>
                </a:rPr>
                <a:t>g</a:t>
              </a:r>
              <a:endParaRPr lang="en-GB" altLang="x-none" sz="2400" b="0"/>
            </a:p>
          </p:txBody>
        </p:sp>
        <p:sp>
          <p:nvSpPr>
            <p:cNvPr id="164878" name="Rectangle 1036"/>
            <p:cNvSpPr>
              <a:spLocks noChangeArrowheads="1"/>
            </p:cNvSpPr>
            <p:nvPr/>
          </p:nvSpPr>
          <p:spPr bwMode="auto">
            <a:xfrm>
              <a:off x="1338" y="120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hlink"/>
                  </a:solidFill>
                </a:rPr>
                <a:t>g</a:t>
              </a:r>
              <a:r>
                <a:rPr lang="en-GB" altLang="x-none" sz="2400" b="0" baseline="-25000">
                  <a:solidFill>
                    <a:schemeClr val="hlink"/>
                  </a:solidFill>
                </a:rPr>
                <a:t>1</a:t>
              </a:r>
              <a:endParaRPr lang="en-GB" altLang="x-none" sz="2400" b="0" baseline="-25000">
                <a:solidFill>
                  <a:srgbClr val="0000FF"/>
                </a:solidFill>
              </a:endParaRPr>
            </a:p>
          </p:txBody>
        </p:sp>
        <p:sp>
          <p:nvSpPr>
            <p:cNvPr id="164879" name="Rectangle 1037"/>
            <p:cNvSpPr>
              <a:spLocks noChangeArrowheads="1"/>
            </p:cNvSpPr>
            <p:nvPr/>
          </p:nvSpPr>
          <p:spPr bwMode="auto">
            <a:xfrm>
              <a:off x="1818" y="120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folHlink"/>
                  </a:solidFill>
                </a:rPr>
                <a:t>g</a:t>
              </a:r>
              <a:r>
                <a:rPr lang="en-GB" altLang="x-none" sz="2400" b="0" baseline="-25000">
                  <a:solidFill>
                    <a:schemeClr val="folHlink"/>
                  </a:solidFill>
                </a:rPr>
                <a:t>2</a:t>
              </a:r>
              <a:endParaRPr lang="en-GB" altLang="x-none" sz="2400" b="0" baseline="-25000">
                <a:solidFill>
                  <a:schemeClr val="accent2"/>
                </a:solidFill>
              </a:endParaRPr>
            </a:p>
          </p:txBody>
        </p:sp>
        <p:sp>
          <p:nvSpPr>
            <p:cNvPr id="164880" name="Rectangle 1038"/>
            <p:cNvSpPr>
              <a:spLocks noChangeArrowheads="1"/>
            </p:cNvSpPr>
            <p:nvPr/>
          </p:nvSpPr>
          <p:spPr bwMode="auto">
            <a:xfrm>
              <a:off x="3024" y="672"/>
              <a:ext cx="3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hlink"/>
                  </a:solidFill>
                </a:rPr>
                <a:t>g</a:t>
              </a:r>
              <a:r>
                <a:rPr lang="en-GB" altLang="x-none" sz="2400" b="0" baseline="-25000">
                  <a:solidFill>
                    <a:schemeClr val="hlink"/>
                  </a:solidFill>
                </a:rPr>
                <a:t>1a</a:t>
              </a:r>
              <a:endParaRPr lang="en-GB" altLang="x-none" sz="2400" b="0" baseline="-25000">
                <a:solidFill>
                  <a:srgbClr val="0000FF"/>
                </a:solidFill>
              </a:endParaRPr>
            </a:p>
          </p:txBody>
        </p:sp>
        <p:sp>
          <p:nvSpPr>
            <p:cNvPr id="164881" name="Rectangle 1039"/>
            <p:cNvSpPr>
              <a:spLocks noChangeArrowheads="1"/>
            </p:cNvSpPr>
            <p:nvPr/>
          </p:nvSpPr>
          <p:spPr bwMode="auto">
            <a:xfrm>
              <a:off x="3433" y="672"/>
              <a:ext cx="3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hlink"/>
                  </a:solidFill>
                </a:rPr>
                <a:t>g</a:t>
              </a:r>
              <a:r>
                <a:rPr lang="en-GB" altLang="x-none" sz="2400" b="0" baseline="-25000">
                  <a:solidFill>
                    <a:schemeClr val="hlink"/>
                  </a:solidFill>
                </a:rPr>
                <a:t>1b</a:t>
              </a:r>
              <a:endParaRPr lang="en-GB" altLang="x-none" sz="2400" b="0" baseline="-25000">
                <a:solidFill>
                  <a:srgbClr val="0000FF"/>
                </a:solidFill>
              </a:endParaRPr>
            </a:p>
          </p:txBody>
        </p:sp>
        <p:sp>
          <p:nvSpPr>
            <p:cNvPr id="164882" name="Rectangle 1040"/>
            <p:cNvSpPr>
              <a:spLocks noChangeArrowheads="1"/>
            </p:cNvSpPr>
            <p:nvPr/>
          </p:nvSpPr>
          <p:spPr bwMode="auto">
            <a:xfrm>
              <a:off x="3066" y="168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hlink"/>
                  </a:solidFill>
                </a:rPr>
                <a:t>g</a:t>
              </a:r>
              <a:r>
                <a:rPr lang="en-GB" altLang="x-none" sz="2400" b="0" baseline="-25000">
                  <a:solidFill>
                    <a:schemeClr val="hlink"/>
                  </a:solidFill>
                </a:rPr>
                <a:t>1</a:t>
              </a:r>
              <a:endParaRPr lang="en-GB" altLang="x-none" sz="2400" b="0" baseline="-25000">
                <a:solidFill>
                  <a:srgbClr val="0000FF"/>
                </a:solidFill>
              </a:endParaRPr>
            </a:p>
          </p:txBody>
        </p:sp>
        <p:sp>
          <p:nvSpPr>
            <p:cNvPr id="164883" name="Rectangle 1041"/>
            <p:cNvSpPr>
              <a:spLocks noChangeArrowheads="1"/>
            </p:cNvSpPr>
            <p:nvPr/>
          </p:nvSpPr>
          <p:spPr bwMode="auto">
            <a:xfrm>
              <a:off x="3450" y="168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folHlink"/>
                  </a:solidFill>
                </a:rPr>
                <a:t>g</a:t>
              </a:r>
              <a:r>
                <a:rPr lang="en-GB" altLang="x-none" sz="2400" b="0" baseline="-25000">
                  <a:solidFill>
                    <a:schemeClr val="folHlink"/>
                  </a:solidFill>
                </a:rPr>
                <a:t>2</a:t>
              </a:r>
              <a:endParaRPr lang="en-GB" altLang="x-none" sz="2400" b="0" baseline="-25000">
                <a:solidFill>
                  <a:schemeClr val="accent2"/>
                </a:solidFill>
              </a:endParaRPr>
            </a:p>
          </p:txBody>
        </p:sp>
        <p:sp>
          <p:nvSpPr>
            <p:cNvPr id="164884" name="Rectangle 1042"/>
            <p:cNvSpPr>
              <a:spLocks noChangeArrowheads="1"/>
            </p:cNvSpPr>
            <p:nvPr/>
          </p:nvSpPr>
          <p:spPr bwMode="auto">
            <a:xfrm>
              <a:off x="3888" y="672"/>
              <a:ext cx="3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folHlink"/>
                  </a:solidFill>
                </a:rPr>
                <a:t>g</a:t>
              </a:r>
              <a:r>
                <a:rPr lang="en-GB" altLang="x-none" sz="2400" b="0" baseline="-25000">
                  <a:solidFill>
                    <a:schemeClr val="folHlink"/>
                  </a:solidFill>
                </a:rPr>
                <a:t>2a</a:t>
              </a:r>
              <a:endParaRPr lang="en-GB" altLang="x-none" sz="2400" b="0" baseline="-25000">
                <a:solidFill>
                  <a:schemeClr val="accent2"/>
                </a:solidFill>
              </a:endParaRPr>
            </a:p>
          </p:txBody>
        </p:sp>
        <p:sp>
          <p:nvSpPr>
            <p:cNvPr id="164885" name="Rectangle 1043"/>
            <p:cNvSpPr>
              <a:spLocks noChangeArrowheads="1"/>
            </p:cNvSpPr>
            <p:nvPr/>
          </p:nvSpPr>
          <p:spPr bwMode="auto">
            <a:xfrm>
              <a:off x="4272" y="672"/>
              <a:ext cx="3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folHlink"/>
                  </a:solidFill>
                </a:rPr>
                <a:t>g</a:t>
              </a:r>
              <a:r>
                <a:rPr lang="en-GB" altLang="x-none" sz="2400" b="0" baseline="-25000">
                  <a:solidFill>
                    <a:schemeClr val="folHlink"/>
                  </a:solidFill>
                </a:rPr>
                <a:t>2b</a:t>
              </a:r>
              <a:endParaRPr lang="en-GB" altLang="x-none" sz="2400" b="0" baseline="-25000">
                <a:solidFill>
                  <a:schemeClr val="accent2"/>
                </a:solidFill>
              </a:endParaRPr>
            </a:p>
          </p:txBody>
        </p:sp>
        <p:sp>
          <p:nvSpPr>
            <p:cNvPr id="164886" name="Line 1044"/>
            <p:cNvSpPr>
              <a:spLocks noChangeShapeType="1"/>
            </p:cNvSpPr>
            <p:nvPr/>
          </p:nvSpPr>
          <p:spPr bwMode="auto">
            <a:xfrm>
              <a:off x="960" y="384"/>
              <a:ext cx="0" cy="235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887" name="Line 1045"/>
            <p:cNvSpPr>
              <a:spLocks noChangeShapeType="1"/>
            </p:cNvSpPr>
            <p:nvPr/>
          </p:nvSpPr>
          <p:spPr bwMode="auto">
            <a:xfrm>
              <a:off x="2592" y="384"/>
              <a:ext cx="0" cy="235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888" name="Text Box 1046"/>
            <p:cNvSpPr txBox="1">
              <a:spLocks noChangeArrowheads="1"/>
            </p:cNvSpPr>
            <p:nvPr/>
          </p:nvSpPr>
          <p:spPr bwMode="auto">
            <a:xfrm>
              <a:off x="336" y="1872"/>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33"/>
                  </a:solidFill>
                </a:rPr>
                <a:t>S</a:t>
              </a:r>
              <a:endParaRPr lang="en-GB" altLang="x-none" sz="2400" b="0"/>
            </a:p>
          </p:txBody>
        </p:sp>
        <p:sp>
          <p:nvSpPr>
            <p:cNvPr id="164889" name="Text Box 1047"/>
            <p:cNvSpPr txBox="1">
              <a:spLocks noChangeArrowheads="1"/>
            </p:cNvSpPr>
            <p:nvPr/>
          </p:nvSpPr>
          <p:spPr bwMode="auto">
            <a:xfrm>
              <a:off x="1584" y="1872"/>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33"/>
                  </a:solidFill>
                </a:rPr>
                <a:t>S</a:t>
              </a:r>
              <a:endParaRPr lang="en-GB" altLang="x-none" sz="2400" b="0"/>
            </a:p>
          </p:txBody>
        </p:sp>
        <p:sp>
          <p:nvSpPr>
            <p:cNvPr id="164890" name="Text Box 1048"/>
            <p:cNvSpPr txBox="1">
              <a:spLocks noChangeArrowheads="1"/>
            </p:cNvSpPr>
            <p:nvPr/>
          </p:nvSpPr>
          <p:spPr bwMode="auto">
            <a:xfrm>
              <a:off x="3216" y="2160"/>
              <a:ext cx="38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33"/>
                  </a:solidFill>
                </a:rPr>
                <a:t>S</a:t>
              </a:r>
              <a:r>
                <a:rPr lang="en-GB" altLang="x-none" sz="2400" baseline="-25000">
                  <a:solidFill>
                    <a:srgbClr val="FF3333"/>
                  </a:solidFill>
                </a:rPr>
                <a:t>1</a:t>
              </a:r>
              <a:endParaRPr lang="en-GB" altLang="x-none" sz="2400" b="0"/>
            </a:p>
          </p:txBody>
        </p:sp>
        <p:sp>
          <p:nvSpPr>
            <p:cNvPr id="164891" name="Text Box 1049"/>
            <p:cNvSpPr txBox="1">
              <a:spLocks noChangeArrowheads="1"/>
            </p:cNvSpPr>
            <p:nvPr/>
          </p:nvSpPr>
          <p:spPr bwMode="auto">
            <a:xfrm>
              <a:off x="3216" y="1152"/>
              <a:ext cx="38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rPr>
                <a:t>S</a:t>
              </a:r>
              <a:r>
                <a:rPr lang="en-GB" altLang="x-none" sz="2400" baseline="-25000">
                  <a:solidFill>
                    <a:srgbClr val="0000FF"/>
                  </a:solidFill>
                </a:rPr>
                <a:t>2</a:t>
              </a:r>
              <a:endParaRPr lang="en-GB" altLang="x-none" sz="2400" b="0"/>
            </a:p>
          </p:txBody>
        </p:sp>
        <p:sp>
          <p:nvSpPr>
            <p:cNvPr id="164892" name="Line 1050"/>
            <p:cNvSpPr>
              <a:spLocks noChangeShapeType="1"/>
            </p:cNvSpPr>
            <p:nvPr/>
          </p:nvSpPr>
          <p:spPr bwMode="auto">
            <a:xfrm>
              <a:off x="3120" y="1968"/>
              <a:ext cx="24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893" name="Line 1051"/>
            <p:cNvSpPr>
              <a:spLocks noChangeShapeType="1"/>
            </p:cNvSpPr>
            <p:nvPr/>
          </p:nvSpPr>
          <p:spPr bwMode="auto">
            <a:xfrm>
              <a:off x="3936" y="960"/>
              <a:ext cx="24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894" name="Line 1052"/>
            <p:cNvSpPr>
              <a:spLocks noChangeShapeType="1"/>
            </p:cNvSpPr>
            <p:nvPr/>
          </p:nvSpPr>
          <p:spPr bwMode="auto">
            <a:xfrm>
              <a:off x="4320" y="960"/>
              <a:ext cx="24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895" name="Line 1053"/>
            <p:cNvSpPr>
              <a:spLocks noChangeShapeType="1"/>
            </p:cNvSpPr>
            <p:nvPr/>
          </p:nvSpPr>
          <p:spPr bwMode="auto">
            <a:xfrm>
              <a:off x="3504" y="1968"/>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896" name="Line 1054"/>
            <p:cNvSpPr>
              <a:spLocks noChangeShapeType="1"/>
            </p:cNvSpPr>
            <p:nvPr/>
          </p:nvSpPr>
          <p:spPr bwMode="auto">
            <a:xfrm>
              <a:off x="3504" y="96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897" name="Line 1055"/>
            <p:cNvSpPr>
              <a:spLocks noChangeShapeType="1"/>
            </p:cNvSpPr>
            <p:nvPr/>
          </p:nvSpPr>
          <p:spPr bwMode="auto">
            <a:xfrm>
              <a:off x="3072" y="96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164898" name="Group 1056"/>
            <p:cNvGrpSpPr>
              <a:grpSpLocks/>
            </p:cNvGrpSpPr>
            <p:nvPr/>
          </p:nvGrpSpPr>
          <p:grpSpPr bwMode="auto">
            <a:xfrm>
              <a:off x="1776" y="1536"/>
              <a:ext cx="288" cy="96"/>
              <a:chOff x="240" y="912"/>
              <a:chExt cx="288" cy="96"/>
            </a:xfrm>
          </p:grpSpPr>
          <p:sp>
            <p:nvSpPr>
              <p:cNvPr id="164961" name="Line 1057"/>
              <p:cNvSpPr>
                <a:spLocks noChangeShapeType="1"/>
              </p:cNvSpPr>
              <p:nvPr/>
            </p:nvSpPr>
            <p:spPr bwMode="auto">
              <a:xfrm>
                <a:off x="240" y="960"/>
                <a:ext cx="288"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62" name="Line 1058"/>
              <p:cNvSpPr>
                <a:spLocks noChangeShapeType="1"/>
              </p:cNvSpPr>
              <p:nvPr/>
            </p:nvSpPr>
            <p:spPr bwMode="auto">
              <a:xfrm>
                <a:off x="240"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63" name="Line 1059"/>
              <p:cNvSpPr>
                <a:spLocks noChangeShapeType="1"/>
              </p:cNvSpPr>
              <p:nvPr/>
            </p:nvSpPr>
            <p:spPr bwMode="auto">
              <a:xfrm>
                <a:off x="528"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899" name="Group 1060"/>
            <p:cNvGrpSpPr>
              <a:grpSpLocks/>
            </p:cNvGrpSpPr>
            <p:nvPr/>
          </p:nvGrpSpPr>
          <p:grpSpPr bwMode="auto">
            <a:xfrm>
              <a:off x="384" y="1536"/>
              <a:ext cx="288" cy="96"/>
              <a:chOff x="240" y="912"/>
              <a:chExt cx="288" cy="96"/>
            </a:xfrm>
          </p:grpSpPr>
          <p:sp>
            <p:nvSpPr>
              <p:cNvPr id="164958" name="Line 1061"/>
              <p:cNvSpPr>
                <a:spLocks noChangeShapeType="1"/>
              </p:cNvSpPr>
              <p:nvPr/>
            </p:nvSpPr>
            <p:spPr bwMode="auto">
              <a:xfrm>
                <a:off x="240" y="960"/>
                <a:ext cx="2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59" name="Line 1062"/>
              <p:cNvSpPr>
                <a:spLocks noChangeShapeType="1"/>
              </p:cNvSpPr>
              <p:nvPr/>
            </p:nvSpPr>
            <p:spPr bwMode="auto">
              <a:xfrm>
                <a:off x="240" y="912"/>
                <a:ext cx="0" cy="9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60" name="Line 1063"/>
              <p:cNvSpPr>
                <a:spLocks noChangeShapeType="1"/>
              </p:cNvSpPr>
              <p:nvPr/>
            </p:nvSpPr>
            <p:spPr bwMode="auto">
              <a:xfrm>
                <a:off x="528" y="912"/>
                <a:ext cx="0" cy="9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900" name="Group 1064"/>
            <p:cNvGrpSpPr>
              <a:grpSpLocks/>
            </p:cNvGrpSpPr>
            <p:nvPr/>
          </p:nvGrpSpPr>
          <p:grpSpPr bwMode="auto">
            <a:xfrm>
              <a:off x="1344" y="1536"/>
              <a:ext cx="288" cy="96"/>
              <a:chOff x="240" y="912"/>
              <a:chExt cx="288" cy="96"/>
            </a:xfrm>
          </p:grpSpPr>
          <p:sp>
            <p:nvSpPr>
              <p:cNvPr id="164955" name="Line 1065"/>
              <p:cNvSpPr>
                <a:spLocks noChangeShapeType="1"/>
              </p:cNvSpPr>
              <p:nvPr/>
            </p:nvSpPr>
            <p:spPr bwMode="auto">
              <a:xfrm>
                <a:off x="240" y="960"/>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56" name="Line 1066"/>
              <p:cNvSpPr>
                <a:spLocks noChangeShapeType="1"/>
              </p:cNvSpPr>
              <p:nvPr/>
            </p:nvSpPr>
            <p:spPr bwMode="auto">
              <a:xfrm>
                <a:off x="240"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57" name="Line 1067"/>
              <p:cNvSpPr>
                <a:spLocks noChangeShapeType="1"/>
              </p:cNvSpPr>
              <p:nvPr/>
            </p:nvSpPr>
            <p:spPr bwMode="auto">
              <a:xfrm>
                <a:off x="528"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901" name="Group 1068"/>
            <p:cNvGrpSpPr>
              <a:grpSpLocks/>
            </p:cNvGrpSpPr>
            <p:nvPr/>
          </p:nvGrpSpPr>
          <p:grpSpPr bwMode="auto">
            <a:xfrm>
              <a:off x="3030" y="1056"/>
              <a:ext cx="288" cy="96"/>
              <a:chOff x="240" y="912"/>
              <a:chExt cx="288" cy="96"/>
            </a:xfrm>
          </p:grpSpPr>
          <p:sp>
            <p:nvSpPr>
              <p:cNvPr id="164952" name="Line 1069"/>
              <p:cNvSpPr>
                <a:spLocks noChangeShapeType="1"/>
              </p:cNvSpPr>
              <p:nvPr/>
            </p:nvSpPr>
            <p:spPr bwMode="auto">
              <a:xfrm>
                <a:off x="240" y="960"/>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53" name="Line 1070"/>
              <p:cNvSpPr>
                <a:spLocks noChangeShapeType="1"/>
              </p:cNvSpPr>
              <p:nvPr/>
            </p:nvSpPr>
            <p:spPr bwMode="auto">
              <a:xfrm>
                <a:off x="240"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54" name="Line 1071"/>
              <p:cNvSpPr>
                <a:spLocks noChangeShapeType="1"/>
              </p:cNvSpPr>
              <p:nvPr/>
            </p:nvSpPr>
            <p:spPr bwMode="auto">
              <a:xfrm>
                <a:off x="528"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902" name="Group 1072"/>
            <p:cNvGrpSpPr>
              <a:grpSpLocks/>
            </p:cNvGrpSpPr>
            <p:nvPr/>
          </p:nvGrpSpPr>
          <p:grpSpPr bwMode="auto">
            <a:xfrm>
              <a:off x="3462" y="1056"/>
              <a:ext cx="288" cy="96"/>
              <a:chOff x="240" y="912"/>
              <a:chExt cx="288" cy="96"/>
            </a:xfrm>
          </p:grpSpPr>
          <p:sp>
            <p:nvSpPr>
              <p:cNvPr id="164949" name="Line 1073"/>
              <p:cNvSpPr>
                <a:spLocks noChangeShapeType="1"/>
              </p:cNvSpPr>
              <p:nvPr/>
            </p:nvSpPr>
            <p:spPr bwMode="auto">
              <a:xfrm>
                <a:off x="240" y="960"/>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50" name="Line 1074"/>
              <p:cNvSpPr>
                <a:spLocks noChangeShapeType="1"/>
              </p:cNvSpPr>
              <p:nvPr/>
            </p:nvSpPr>
            <p:spPr bwMode="auto">
              <a:xfrm>
                <a:off x="240"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51" name="Line 1075"/>
              <p:cNvSpPr>
                <a:spLocks noChangeShapeType="1"/>
              </p:cNvSpPr>
              <p:nvPr/>
            </p:nvSpPr>
            <p:spPr bwMode="auto">
              <a:xfrm>
                <a:off x="528"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903" name="Group 1076"/>
            <p:cNvGrpSpPr>
              <a:grpSpLocks/>
            </p:cNvGrpSpPr>
            <p:nvPr/>
          </p:nvGrpSpPr>
          <p:grpSpPr bwMode="auto">
            <a:xfrm>
              <a:off x="3024" y="2016"/>
              <a:ext cx="288" cy="96"/>
              <a:chOff x="240" y="912"/>
              <a:chExt cx="288" cy="96"/>
            </a:xfrm>
          </p:grpSpPr>
          <p:sp>
            <p:nvSpPr>
              <p:cNvPr id="164946" name="Line 1077"/>
              <p:cNvSpPr>
                <a:spLocks noChangeShapeType="1"/>
              </p:cNvSpPr>
              <p:nvPr/>
            </p:nvSpPr>
            <p:spPr bwMode="auto">
              <a:xfrm>
                <a:off x="240" y="960"/>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47" name="Line 1078"/>
              <p:cNvSpPr>
                <a:spLocks noChangeShapeType="1"/>
              </p:cNvSpPr>
              <p:nvPr/>
            </p:nvSpPr>
            <p:spPr bwMode="auto">
              <a:xfrm>
                <a:off x="240"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48" name="Line 1079"/>
              <p:cNvSpPr>
                <a:spLocks noChangeShapeType="1"/>
              </p:cNvSpPr>
              <p:nvPr/>
            </p:nvSpPr>
            <p:spPr bwMode="auto">
              <a:xfrm>
                <a:off x="528" y="912"/>
                <a:ext cx="0" cy="9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904" name="Group 1080"/>
            <p:cNvGrpSpPr>
              <a:grpSpLocks/>
            </p:cNvGrpSpPr>
            <p:nvPr/>
          </p:nvGrpSpPr>
          <p:grpSpPr bwMode="auto">
            <a:xfrm>
              <a:off x="3894" y="1056"/>
              <a:ext cx="288" cy="96"/>
              <a:chOff x="240" y="912"/>
              <a:chExt cx="288" cy="96"/>
            </a:xfrm>
          </p:grpSpPr>
          <p:sp>
            <p:nvSpPr>
              <p:cNvPr id="164943" name="Line 1081"/>
              <p:cNvSpPr>
                <a:spLocks noChangeShapeType="1"/>
              </p:cNvSpPr>
              <p:nvPr/>
            </p:nvSpPr>
            <p:spPr bwMode="auto">
              <a:xfrm>
                <a:off x="240" y="960"/>
                <a:ext cx="288"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44" name="Line 1082"/>
              <p:cNvSpPr>
                <a:spLocks noChangeShapeType="1"/>
              </p:cNvSpPr>
              <p:nvPr/>
            </p:nvSpPr>
            <p:spPr bwMode="auto">
              <a:xfrm>
                <a:off x="240"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45" name="Line 1083"/>
              <p:cNvSpPr>
                <a:spLocks noChangeShapeType="1"/>
              </p:cNvSpPr>
              <p:nvPr/>
            </p:nvSpPr>
            <p:spPr bwMode="auto">
              <a:xfrm>
                <a:off x="528"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905" name="Group 1084"/>
            <p:cNvGrpSpPr>
              <a:grpSpLocks/>
            </p:cNvGrpSpPr>
            <p:nvPr/>
          </p:nvGrpSpPr>
          <p:grpSpPr bwMode="auto">
            <a:xfrm>
              <a:off x="4278" y="1056"/>
              <a:ext cx="288" cy="96"/>
              <a:chOff x="240" y="912"/>
              <a:chExt cx="288" cy="96"/>
            </a:xfrm>
          </p:grpSpPr>
          <p:sp>
            <p:nvSpPr>
              <p:cNvPr id="164940" name="Line 1085"/>
              <p:cNvSpPr>
                <a:spLocks noChangeShapeType="1"/>
              </p:cNvSpPr>
              <p:nvPr/>
            </p:nvSpPr>
            <p:spPr bwMode="auto">
              <a:xfrm>
                <a:off x="240" y="960"/>
                <a:ext cx="288"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41" name="Line 1086"/>
              <p:cNvSpPr>
                <a:spLocks noChangeShapeType="1"/>
              </p:cNvSpPr>
              <p:nvPr/>
            </p:nvSpPr>
            <p:spPr bwMode="auto">
              <a:xfrm>
                <a:off x="240"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42" name="Line 1087"/>
              <p:cNvSpPr>
                <a:spLocks noChangeShapeType="1"/>
              </p:cNvSpPr>
              <p:nvPr/>
            </p:nvSpPr>
            <p:spPr bwMode="auto">
              <a:xfrm>
                <a:off x="528"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906" name="Group 1088"/>
            <p:cNvGrpSpPr>
              <a:grpSpLocks/>
            </p:cNvGrpSpPr>
            <p:nvPr/>
          </p:nvGrpSpPr>
          <p:grpSpPr bwMode="auto">
            <a:xfrm>
              <a:off x="3456" y="2016"/>
              <a:ext cx="288" cy="96"/>
              <a:chOff x="240" y="912"/>
              <a:chExt cx="288" cy="96"/>
            </a:xfrm>
          </p:grpSpPr>
          <p:sp>
            <p:nvSpPr>
              <p:cNvPr id="164937" name="Line 1089"/>
              <p:cNvSpPr>
                <a:spLocks noChangeShapeType="1"/>
              </p:cNvSpPr>
              <p:nvPr/>
            </p:nvSpPr>
            <p:spPr bwMode="auto">
              <a:xfrm>
                <a:off x="240" y="960"/>
                <a:ext cx="288"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38" name="Line 1090"/>
              <p:cNvSpPr>
                <a:spLocks noChangeShapeType="1"/>
              </p:cNvSpPr>
              <p:nvPr/>
            </p:nvSpPr>
            <p:spPr bwMode="auto">
              <a:xfrm>
                <a:off x="240"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39" name="Line 1091"/>
              <p:cNvSpPr>
                <a:spLocks noChangeShapeType="1"/>
              </p:cNvSpPr>
              <p:nvPr/>
            </p:nvSpPr>
            <p:spPr bwMode="auto">
              <a:xfrm>
                <a:off x="528" y="912"/>
                <a:ext cx="0" cy="9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907" name="Group 1092"/>
            <p:cNvGrpSpPr>
              <a:grpSpLocks/>
            </p:cNvGrpSpPr>
            <p:nvPr/>
          </p:nvGrpSpPr>
          <p:grpSpPr bwMode="auto">
            <a:xfrm>
              <a:off x="3888" y="2016"/>
              <a:ext cx="288" cy="96"/>
              <a:chOff x="240" y="912"/>
              <a:chExt cx="288" cy="96"/>
            </a:xfrm>
          </p:grpSpPr>
          <p:sp>
            <p:nvSpPr>
              <p:cNvPr id="164934" name="Line 1093"/>
              <p:cNvSpPr>
                <a:spLocks noChangeShapeType="1"/>
              </p:cNvSpPr>
              <p:nvPr/>
            </p:nvSpPr>
            <p:spPr bwMode="auto">
              <a:xfrm>
                <a:off x="240" y="960"/>
                <a:ext cx="2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35" name="Line 1094"/>
              <p:cNvSpPr>
                <a:spLocks noChangeShapeType="1"/>
              </p:cNvSpPr>
              <p:nvPr/>
            </p:nvSpPr>
            <p:spPr bwMode="auto">
              <a:xfrm>
                <a:off x="240"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36" name="Line 1095"/>
              <p:cNvSpPr>
                <a:spLocks noChangeShapeType="1"/>
              </p:cNvSpPr>
              <p:nvPr/>
            </p:nvSpPr>
            <p:spPr bwMode="auto">
              <a:xfrm>
                <a:off x="528"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908" name="Group 1096"/>
            <p:cNvGrpSpPr>
              <a:grpSpLocks/>
            </p:cNvGrpSpPr>
            <p:nvPr/>
          </p:nvGrpSpPr>
          <p:grpSpPr bwMode="auto">
            <a:xfrm>
              <a:off x="4752" y="1056"/>
              <a:ext cx="288" cy="96"/>
              <a:chOff x="240" y="912"/>
              <a:chExt cx="288" cy="96"/>
            </a:xfrm>
          </p:grpSpPr>
          <p:sp>
            <p:nvSpPr>
              <p:cNvPr id="164931" name="Line 1097"/>
              <p:cNvSpPr>
                <a:spLocks noChangeShapeType="1"/>
              </p:cNvSpPr>
              <p:nvPr/>
            </p:nvSpPr>
            <p:spPr bwMode="auto">
              <a:xfrm>
                <a:off x="240" y="960"/>
                <a:ext cx="2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32" name="Line 1098"/>
              <p:cNvSpPr>
                <a:spLocks noChangeShapeType="1"/>
              </p:cNvSpPr>
              <p:nvPr/>
            </p:nvSpPr>
            <p:spPr bwMode="auto">
              <a:xfrm>
                <a:off x="240"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33" name="Line 1099"/>
              <p:cNvSpPr>
                <a:spLocks noChangeShapeType="1"/>
              </p:cNvSpPr>
              <p:nvPr/>
            </p:nvSpPr>
            <p:spPr bwMode="auto">
              <a:xfrm>
                <a:off x="528"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909" name="Group 1100"/>
            <p:cNvGrpSpPr>
              <a:grpSpLocks/>
            </p:cNvGrpSpPr>
            <p:nvPr/>
          </p:nvGrpSpPr>
          <p:grpSpPr bwMode="auto">
            <a:xfrm>
              <a:off x="2640" y="2016"/>
              <a:ext cx="288" cy="96"/>
              <a:chOff x="240" y="912"/>
              <a:chExt cx="288" cy="96"/>
            </a:xfrm>
          </p:grpSpPr>
          <p:sp>
            <p:nvSpPr>
              <p:cNvPr id="164928" name="Line 1101"/>
              <p:cNvSpPr>
                <a:spLocks noChangeShapeType="1"/>
              </p:cNvSpPr>
              <p:nvPr/>
            </p:nvSpPr>
            <p:spPr bwMode="auto">
              <a:xfrm>
                <a:off x="240" y="960"/>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29" name="Line 1102"/>
              <p:cNvSpPr>
                <a:spLocks noChangeShapeType="1"/>
              </p:cNvSpPr>
              <p:nvPr/>
            </p:nvSpPr>
            <p:spPr bwMode="auto">
              <a:xfrm>
                <a:off x="240"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30" name="Line 1103"/>
              <p:cNvSpPr>
                <a:spLocks noChangeShapeType="1"/>
              </p:cNvSpPr>
              <p:nvPr/>
            </p:nvSpPr>
            <p:spPr bwMode="auto">
              <a:xfrm>
                <a:off x="528"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64910" name="Group 1104"/>
            <p:cNvGrpSpPr>
              <a:grpSpLocks/>
            </p:cNvGrpSpPr>
            <p:nvPr/>
          </p:nvGrpSpPr>
          <p:grpSpPr bwMode="auto">
            <a:xfrm>
              <a:off x="2640" y="1056"/>
              <a:ext cx="288" cy="96"/>
              <a:chOff x="240" y="912"/>
              <a:chExt cx="288" cy="96"/>
            </a:xfrm>
          </p:grpSpPr>
          <p:sp>
            <p:nvSpPr>
              <p:cNvPr id="164925" name="Line 1105"/>
              <p:cNvSpPr>
                <a:spLocks noChangeShapeType="1"/>
              </p:cNvSpPr>
              <p:nvPr/>
            </p:nvSpPr>
            <p:spPr bwMode="auto">
              <a:xfrm>
                <a:off x="240" y="960"/>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26" name="Line 1106"/>
              <p:cNvSpPr>
                <a:spLocks noChangeShapeType="1"/>
              </p:cNvSpPr>
              <p:nvPr/>
            </p:nvSpPr>
            <p:spPr bwMode="auto">
              <a:xfrm>
                <a:off x="240"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27" name="Line 1107"/>
              <p:cNvSpPr>
                <a:spLocks noChangeShapeType="1"/>
              </p:cNvSpPr>
              <p:nvPr/>
            </p:nvSpPr>
            <p:spPr bwMode="auto">
              <a:xfrm>
                <a:off x="528"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164911" name="Rectangle 1108"/>
            <p:cNvSpPr>
              <a:spLocks noChangeArrowheads="1"/>
            </p:cNvSpPr>
            <p:nvPr/>
          </p:nvSpPr>
          <p:spPr bwMode="auto">
            <a:xfrm>
              <a:off x="2640" y="168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g</a:t>
              </a:r>
              <a:r>
                <a:rPr lang="en-GB" altLang="x-none" sz="2400" b="0" baseline="-25000"/>
                <a:t>0</a:t>
              </a:r>
            </a:p>
          </p:txBody>
        </p:sp>
        <p:sp>
          <p:nvSpPr>
            <p:cNvPr id="164912" name="Rectangle 1109"/>
            <p:cNvSpPr>
              <a:spLocks noChangeArrowheads="1"/>
            </p:cNvSpPr>
            <p:nvPr/>
          </p:nvSpPr>
          <p:spPr bwMode="auto">
            <a:xfrm>
              <a:off x="2640" y="672"/>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g</a:t>
              </a:r>
              <a:r>
                <a:rPr lang="en-GB" altLang="x-none" sz="2400" b="0" baseline="-25000"/>
                <a:t>0</a:t>
              </a:r>
            </a:p>
          </p:txBody>
        </p:sp>
        <p:sp>
          <p:nvSpPr>
            <p:cNvPr id="164913" name="Rectangle 1110"/>
            <p:cNvSpPr>
              <a:spLocks noChangeArrowheads="1"/>
            </p:cNvSpPr>
            <p:nvPr/>
          </p:nvSpPr>
          <p:spPr bwMode="auto">
            <a:xfrm>
              <a:off x="4746" y="672"/>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accent2"/>
                  </a:solidFill>
                </a:rPr>
                <a:t>g</a:t>
              </a:r>
              <a:r>
                <a:rPr lang="en-GB" altLang="x-none" sz="2400" b="0" baseline="-25000">
                  <a:solidFill>
                    <a:schemeClr val="accent2"/>
                  </a:solidFill>
                </a:rPr>
                <a:t>3</a:t>
              </a:r>
              <a:endParaRPr lang="en-GB" altLang="x-none" sz="2400" b="0" baseline="-25000"/>
            </a:p>
          </p:txBody>
        </p:sp>
        <p:sp>
          <p:nvSpPr>
            <p:cNvPr id="164914" name="Rectangle 1111"/>
            <p:cNvSpPr>
              <a:spLocks noChangeArrowheads="1"/>
            </p:cNvSpPr>
            <p:nvPr/>
          </p:nvSpPr>
          <p:spPr bwMode="auto">
            <a:xfrm>
              <a:off x="3882" y="1680"/>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accent2"/>
                  </a:solidFill>
                </a:rPr>
                <a:t>g</a:t>
              </a:r>
              <a:r>
                <a:rPr lang="en-GB" altLang="x-none" sz="2400" b="0" baseline="-25000">
                  <a:solidFill>
                    <a:schemeClr val="accent2"/>
                  </a:solidFill>
                </a:rPr>
                <a:t>3</a:t>
              </a:r>
              <a:endParaRPr lang="en-GB" altLang="x-none" sz="2400" b="0" baseline="-25000"/>
            </a:p>
          </p:txBody>
        </p:sp>
        <p:grpSp>
          <p:nvGrpSpPr>
            <p:cNvPr id="164915" name="Group 1112"/>
            <p:cNvGrpSpPr>
              <a:grpSpLocks/>
            </p:cNvGrpSpPr>
            <p:nvPr/>
          </p:nvGrpSpPr>
          <p:grpSpPr bwMode="auto">
            <a:xfrm>
              <a:off x="1002" y="1536"/>
              <a:ext cx="288" cy="96"/>
              <a:chOff x="240" y="912"/>
              <a:chExt cx="288" cy="96"/>
            </a:xfrm>
          </p:grpSpPr>
          <p:sp>
            <p:nvSpPr>
              <p:cNvPr id="164922" name="Line 1113"/>
              <p:cNvSpPr>
                <a:spLocks noChangeShapeType="1"/>
              </p:cNvSpPr>
              <p:nvPr/>
            </p:nvSpPr>
            <p:spPr bwMode="auto">
              <a:xfrm>
                <a:off x="240" y="960"/>
                <a:ext cx="2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23" name="Line 1114"/>
              <p:cNvSpPr>
                <a:spLocks noChangeShapeType="1"/>
              </p:cNvSpPr>
              <p:nvPr/>
            </p:nvSpPr>
            <p:spPr bwMode="auto">
              <a:xfrm>
                <a:off x="240"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24" name="Line 1115"/>
              <p:cNvSpPr>
                <a:spLocks noChangeShapeType="1"/>
              </p:cNvSpPr>
              <p:nvPr/>
            </p:nvSpPr>
            <p:spPr bwMode="auto">
              <a:xfrm>
                <a:off x="528" y="912"/>
                <a:ext cx="0" cy="9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164916" name="Rectangle 1116"/>
            <p:cNvSpPr>
              <a:spLocks noChangeArrowheads="1"/>
            </p:cNvSpPr>
            <p:nvPr/>
          </p:nvSpPr>
          <p:spPr bwMode="auto">
            <a:xfrm>
              <a:off x="1002" y="1152"/>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t>g</a:t>
              </a:r>
              <a:r>
                <a:rPr lang="en-GB" altLang="x-none" sz="2400" b="0" baseline="-25000"/>
                <a:t>0</a:t>
              </a:r>
            </a:p>
          </p:txBody>
        </p:sp>
        <p:grpSp>
          <p:nvGrpSpPr>
            <p:cNvPr id="164917" name="Group 1117"/>
            <p:cNvGrpSpPr>
              <a:grpSpLocks/>
            </p:cNvGrpSpPr>
            <p:nvPr/>
          </p:nvGrpSpPr>
          <p:grpSpPr bwMode="auto">
            <a:xfrm>
              <a:off x="2166" y="1536"/>
              <a:ext cx="288" cy="96"/>
              <a:chOff x="240" y="912"/>
              <a:chExt cx="288" cy="96"/>
            </a:xfrm>
          </p:grpSpPr>
          <p:sp>
            <p:nvSpPr>
              <p:cNvPr id="164919" name="Line 1118"/>
              <p:cNvSpPr>
                <a:spLocks noChangeShapeType="1"/>
              </p:cNvSpPr>
              <p:nvPr/>
            </p:nvSpPr>
            <p:spPr bwMode="auto">
              <a:xfrm>
                <a:off x="240" y="960"/>
                <a:ext cx="2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20" name="Line 1119"/>
              <p:cNvSpPr>
                <a:spLocks noChangeShapeType="1"/>
              </p:cNvSpPr>
              <p:nvPr/>
            </p:nvSpPr>
            <p:spPr bwMode="auto">
              <a:xfrm>
                <a:off x="240"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64921" name="Line 1120"/>
              <p:cNvSpPr>
                <a:spLocks noChangeShapeType="1"/>
              </p:cNvSpPr>
              <p:nvPr/>
            </p:nvSpPr>
            <p:spPr bwMode="auto">
              <a:xfrm>
                <a:off x="528" y="91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164918" name="Rectangle 1121"/>
            <p:cNvSpPr>
              <a:spLocks noChangeArrowheads="1"/>
            </p:cNvSpPr>
            <p:nvPr/>
          </p:nvSpPr>
          <p:spPr bwMode="auto">
            <a:xfrm>
              <a:off x="2160" y="1152"/>
              <a:ext cx="29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b="0">
                  <a:solidFill>
                    <a:schemeClr val="accent2"/>
                  </a:solidFill>
                </a:rPr>
                <a:t>g</a:t>
              </a:r>
              <a:r>
                <a:rPr lang="en-GB" altLang="x-none" sz="2400" b="0" baseline="-25000">
                  <a:solidFill>
                    <a:schemeClr val="accent2"/>
                  </a:solidFill>
                </a:rPr>
                <a:t>3</a:t>
              </a:r>
              <a:endParaRPr lang="en-GB" altLang="x-none" sz="2400" b="0" baseline="-25000"/>
            </a:p>
          </p:txBody>
        </p:sp>
      </p:grpSp>
      <p:sp>
        <p:nvSpPr>
          <p:cNvPr id="164866" name="Text Box 1122"/>
          <p:cNvSpPr txBox="1">
            <a:spLocks noChangeArrowheads="1"/>
          </p:cNvSpPr>
          <p:nvPr/>
        </p:nvSpPr>
        <p:spPr bwMode="auto">
          <a:xfrm>
            <a:off x="0" y="4648200"/>
            <a:ext cx="8991600" cy="222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just">
              <a:spcBef>
                <a:spcPct val="0"/>
              </a:spcBef>
              <a:buFontTx/>
              <a:buNone/>
            </a:pPr>
            <a:r>
              <a:rPr lang="en-GB" altLang="x-none" sz="2000" b="0"/>
              <a:t>We assume that gene g</a:t>
            </a:r>
            <a:r>
              <a:rPr lang="en-GB" altLang="x-none" sz="2000" b="0" baseline="-25000"/>
              <a:t>1</a:t>
            </a:r>
            <a:r>
              <a:rPr lang="en-GB" altLang="x-none" sz="2000" b="0"/>
              <a:t> (in S</a:t>
            </a:r>
            <a:r>
              <a:rPr lang="en-GB" altLang="x-none" sz="2000" b="0" baseline="-25000"/>
              <a:t>1</a:t>
            </a:r>
            <a:r>
              <a:rPr lang="en-GB" altLang="x-none" sz="2000" b="0"/>
              <a:t>) and genes g</a:t>
            </a:r>
            <a:r>
              <a:rPr lang="en-GB" altLang="x-none" sz="2000" b="0" baseline="-25000"/>
              <a:t>2a</a:t>
            </a:r>
            <a:r>
              <a:rPr lang="en-GB" altLang="x-none" sz="2000" b="0"/>
              <a:t> and g</a:t>
            </a:r>
            <a:r>
              <a:rPr lang="en-GB" altLang="x-none" sz="2000" b="0" baseline="-25000"/>
              <a:t>2b</a:t>
            </a:r>
            <a:r>
              <a:rPr lang="en-GB" altLang="x-none" sz="2000" b="0"/>
              <a:t> (in S</a:t>
            </a:r>
            <a:r>
              <a:rPr lang="en-GB" altLang="x-none" sz="2000" b="0" baseline="-25000"/>
              <a:t>2</a:t>
            </a:r>
            <a:r>
              <a:rPr lang="en-GB" altLang="x-none" sz="2000" b="0"/>
              <a:t>) are lost,</a:t>
            </a:r>
            <a:r>
              <a:rPr lang="en-GB" altLang="x-none" sz="2000" b="0">
                <a:solidFill>
                  <a:srgbClr val="000000"/>
                </a:solidFill>
              </a:rPr>
              <a:t> </a:t>
            </a:r>
            <a:r>
              <a:rPr lang="en-GB" altLang="x-none" sz="2000" b="0"/>
              <a:t>similarity and phylogenetic methods for orthology detection will assign erroneously orthology to g</a:t>
            </a:r>
            <a:r>
              <a:rPr lang="en-GB" altLang="x-none" sz="2000" b="0" baseline="-25000"/>
              <a:t>2</a:t>
            </a:r>
            <a:r>
              <a:rPr lang="en-GB" altLang="x-none" sz="2000" b="0"/>
              <a:t>, g</a:t>
            </a:r>
            <a:r>
              <a:rPr lang="en-GB" altLang="x-none" sz="2000" b="0" baseline="-25000"/>
              <a:t>1a</a:t>
            </a:r>
            <a:r>
              <a:rPr lang="en-GB" altLang="x-none" sz="2000" b="0"/>
              <a:t> and g</a:t>
            </a:r>
            <a:r>
              <a:rPr lang="en-GB" altLang="x-none" sz="2000" b="0" baseline="-25000"/>
              <a:t>1b</a:t>
            </a:r>
            <a:r>
              <a:rPr lang="en-GB" altLang="x-none" sz="2000" b="0"/>
              <a:t>. Indeed these are not orthologous, because g</a:t>
            </a:r>
            <a:r>
              <a:rPr lang="en-GB" altLang="x-none" sz="2000" b="0" baseline="-25000"/>
              <a:t>2</a:t>
            </a:r>
            <a:r>
              <a:rPr lang="en-GB" altLang="x-none" sz="2000" b="0"/>
              <a:t>, g</a:t>
            </a:r>
            <a:r>
              <a:rPr lang="en-GB" altLang="x-none" sz="2000" b="0" baseline="-25000"/>
              <a:t>1a</a:t>
            </a:r>
            <a:r>
              <a:rPr lang="en-GB" altLang="x-none" sz="2000" b="0"/>
              <a:t> and g</a:t>
            </a:r>
            <a:r>
              <a:rPr lang="en-GB" altLang="x-none" sz="2000" b="0" baseline="-25000"/>
              <a:t>1b</a:t>
            </a:r>
            <a:r>
              <a:rPr lang="en-GB" altLang="x-none" sz="2000" b="0"/>
              <a:t> do not result from the same ancestral gene after the speciation event.</a:t>
            </a:r>
          </a:p>
          <a:p>
            <a:pPr algn="just">
              <a:spcBef>
                <a:spcPct val="0"/>
              </a:spcBef>
              <a:buFontTx/>
              <a:buNone/>
            </a:pPr>
            <a:r>
              <a:rPr lang="en-GB" altLang="x-none" sz="2000" b="0"/>
              <a:t>In this case solely the environment conservation, will help in detecting the gene duplication end loss event, and hypothesise their non-orthology.</a:t>
            </a:r>
            <a:endParaRPr lang="en-GB" altLang="x-none" sz="2400" b="0"/>
          </a:p>
        </p:txBody>
      </p:sp>
      <p:sp>
        <p:nvSpPr>
          <p:cNvPr id="164867" name="Text Box 1123"/>
          <p:cNvSpPr txBox="1">
            <a:spLocks noChangeArrowheads="1"/>
          </p:cNvSpPr>
          <p:nvPr/>
        </p:nvSpPr>
        <p:spPr bwMode="auto">
          <a:xfrm>
            <a:off x="0" y="762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0717FF"/>
                </a:solidFill>
                <a:latin typeface="Helvetica" charset="0"/>
              </a:rPr>
              <a:t>Loss of genes : Example of an orthology misleading situation</a:t>
            </a:r>
            <a:endParaRPr lang="en-GB" altLang="x-none" sz="2400">
              <a:latin typeface="Times New Roman" charset="0"/>
            </a:endParaRPr>
          </a:p>
        </p:txBody>
      </p:sp>
      <p:sp>
        <p:nvSpPr>
          <p:cNvPr id="122980" name="Text Box 1124"/>
          <p:cNvSpPr txBox="1">
            <a:spLocks noChangeArrowheads="1"/>
          </p:cNvSpPr>
          <p:nvPr/>
        </p:nvSpPr>
        <p:spPr bwMode="auto">
          <a:xfrm>
            <a:off x="5105400" y="2667000"/>
            <a:ext cx="457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FB0817"/>
                </a:solidFill>
              </a:rPr>
              <a:t>X</a:t>
            </a:r>
            <a:endParaRPr lang="en-GB" altLang="x-none" sz="2400" b="0"/>
          </a:p>
        </p:txBody>
      </p:sp>
      <p:sp>
        <p:nvSpPr>
          <p:cNvPr id="122981" name="Text Box 1125"/>
          <p:cNvSpPr txBox="1">
            <a:spLocks noChangeArrowheads="1"/>
          </p:cNvSpPr>
          <p:nvPr/>
        </p:nvSpPr>
        <p:spPr bwMode="auto">
          <a:xfrm>
            <a:off x="6477000" y="1066800"/>
            <a:ext cx="457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FB0817"/>
                </a:solidFill>
              </a:rPr>
              <a:t>X</a:t>
            </a:r>
            <a:endParaRPr lang="en-GB" altLang="x-none" sz="2400" b="0"/>
          </a:p>
        </p:txBody>
      </p:sp>
      <p:sp>
        <p:nvSpPr>
          <p:cNvPr id="122982" name="Text Box 1126"/>
          <p:cNvSpPr txBox="1">
            <a:spLocks noChangeArrowheads="1"/>
          </p:cNvSpPr>
          <p:nvPr/>
        </p:nvSpPr>
        <p:spPr bwMode="auto">
          <a:xfrm>
            <a:off x="7086600" y="1066800"/>
            <a:ext cx="457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FB0817"/>
                </a:solidFill>
              </a:rPr>
              <a:t>X</a:t>
            </a:r>
            <a:endParaRPr lang="en-GB" altLang="x-none" sz="2400" b="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2980"/>
                                        </p:tgtEl>
                                        <p:attrNameLst>
                                          <p:attrName>style.visibility</p:attrName>
                                        </p:attrNameLst>
                                      </p:cBhvr>
                                      <p:to>
                                        <p:strVal val="visible"/>
                                      </p:to>
                                    </p:set>
                                    <p:animEffect transition="in" filter="fade">
                                      <p:cBhvr>
                                        <p:cTn id="7" dur="500"/>
                                        <p:tgtEl>
                                          <p:spTgt spid="122980"/>
                                        </p:tgtEl>
                                      </p:cBhvr>
                                    </p:animEffect>
                                    <p:anim calcmode="lin" valueType="num">
                                      <p:cBhvr>
                                        <p:cTn id="8" dur="500" fill="hold"/>
                                        <p:tgtEl>
                                          <p:spTgt spid="122980"/>
                                        </p:tgtEl>
                                        <p:attrNameLst>
                                          <p:attrName>ppt_x</p:attrName>
                                        </p:attrNameLst>
                                      </p:cBhvr>
                                      <p:tavLst>
                                        <p:tav tm="0">
                                          <p:val>
                                            <p:strVal val="#ppt_x"/>
                                          </p:val>
                                        </p:tav>
                                        <p:tav tm="100000">
                                          <p:val>
                                            <p:strVal val="#ppt_x"/>
                                          </p:val>
                                        </p:tav>
                                      </p:tavLst>
                                    </p:anim>
                                    <p:anim calcmode="lin" valueType="num">
                                      <p:cBhvr>
                                        <p:cTn id="9" dur="500" fill="hold"/>
                                        <p:tgtEl>
                                          <p:spTgt spid="12298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22981"/>
                                        </p:tgtEl>
                                        <p:attrNameLst>
                                          <p:attrName>style.visibility</p:attrName>
                                        </p:attrNameLst>
                                      </p:cBhvr>
                                      <p:to>
                                        <p:strVal val="visible"/>
                                      </p:to>
                                    </p:set>
                                    <p:animEffect transition="in" filter="fade">
                                      <p:cBhvr>
                                        <p:cTn id="13" dur="500"/>
                                        <p:tgtEl>
                                          <p:spTgt spid="122981"/>
                                        </p:tgtEl>
                                      </p:cBhvr>
                                    </p:animEffect>
                                    <p:anim calcmode="lin" valueType="num">
                                      <p:cBhvr>
                                        <p:cTn id="14" dur="500" fill="hold"/>
                                        <p:tgtEl>
                                          <p:spTgt spid="122981"/>
                                        </p:tgtEl>
                                        <p:attrNameLst>
                                          <p:attrName>ppt_x</p:attrName>
                                        </p:attrNameLst>
                                      </p:cBhvr>
                                      <p:tavLst>
                                        <p:tav tm="0">
                                          <p:val>
                                            <p:strVal val="#ppt_x"/>
                                          </p:val>
                                        </p:tav>
                                        <p:tav tm="100000">
                                          <p:val>
                                            <p:strVal val="#ppt_x"/>
                                          </p:val>
                                        </p:tav>
                                      </p:tavLst>
                                    </p:anim>
                                    <p:anim calcmode="lin" valueType="num">
                                      <p:cBhvr>
                                        <p:cTn id="15" dur="500" fill="hold"/>
                                        <p:tgtEl>
                                          <p:spTgt spid="122981"/>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122982"/>
                                        </p:tgtEl>
                                        <p:attrNameLst>
                                          <p:attrName>style.visibility</p:attrName>
                                        </p:attrNameLst>
                                      </p:cBhvr>
                                      <p:to>
                                        <p:strVal val="visible"/>
                                      </p:to>
                                    </p:set>
                                    <p:animEffect transition="in" filter="fade">
                                      <p:cBhvr>
                                        <p:cTn id="19" dur="500"/>
                                        <p:tgtEl>
                                          <p:spTgt spid="122982"/>
                                        </p:tgtEl>
                                      </p:cBhvr>
                                    </p:animEffect>
                                    <p:anim calcmode="lin" valueType="num">
                                      <p:cBhvr>
                                        <p:cTn id="20" dur="500" fill="hold"/>
                                        <p:tgtEl>
                                          <p:spTgt spid="122982"/>
                                        </p:tgtEl>
                                        <p:attrNameLst>
                                          <p:attrName>ppt_x</p:attrName>
                                        </p:attrNameLst>
                                      </p:cBhvr>
                                      <p:tavLst>
                                        <p:tav tm="0">
                                          <p:val>
                                            <p:strVal val="#ppt_x"/>
                                          </p:val>
                                        </p:tav>
                                        <p:tav tm="100000">
                                          <p:val>
                                            <p:strVal val="#ppt_x"/>
                                          </p:val>
                                        </p:tav>
                                      </p:tavLst>
                                    </p:anim>
                                    <p:anim calcmode="lin" valueType="num">
                                      <p:cBhvr>
                                        <p:cTn id="21" dur="500" fill="hold"/>
                                        <p:tgtEl>
                                          <p:spTgt spid="1229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0" grpId="0"/>
      <p:bldP spid="122981" grpId="0"/>
      <p:bldP spid="1229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31" name="Text Box 7"/>
          <p:cNvSpPr txBox="1">
            <a:spLocks noChangeArrowheads="1"/>
          </p:cNvSpPr>
          <p:nvPr/>
        </p:nvSpPr>
        <p:spPr bwMode="auto">
          <a:xfrm>
            <a:off x="0" y="1124744"/>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B0817"/>
                </a:solidFill>
                <a:latin typeface="Times" charset="0"/>
              </a:rPr>
              <a:t>• </a:t>
            </a:r>
            <a:r>
              <a:rPr lang="en-GB" altLang="x-none" sz="2800">
                <a:solidFill>
                  <a:srgbClr val="0717FF"/>
                </a:solidFill>
                <a:latin typeface="Times" charset="0"/>
              </a:rPr>
              <a:t>Gordon D, et al. (</a:t>
            </a:r>
            <a:r>
              <a:rPr lang="en-GB" altLang="x-none" sz="2800">
                <a:solidFill>
                  <a:srgbClr val="FB0817"/>
                </a:solidFill>
                <a:latin typeface="Times" charset="0"/>
              </a:rPr>
              <a:t>2016</a:t>
            </a:r>
            <a:r>
              <a:rPr lang="en-GB" altLang="x-none" sz="2800">
                <a:solidFill>
                  <a:srgbClr val="0717FF"/>
                </a:solidFill>
                <a:latin typeface="Times" charset="0"/>
              </a:rPr>
              <a:t>). Long-read sequence assembly of the gorilla genome. Sciences. 352 (6281). 53-57.</a:t>
            </a:r>
            <a:endParaRPr lang="fr-FR" altLang="x-none" sz="2800">
              <a:solidFill>
                <a:srgbClr val="0717FF"/>
              </a:solidFill>
              <a:latin typeface="Times" charset="0"/>
            </a:endParaRPr>
          </a:p>
        </p:txBody>
      </p:sp>
      <p:sp>
        <p:nvSpPr>
          <p:cNvPr id="359432" name="Text Box 8"/>
          <p:cNvSpPr txBox="1">
            <a:spLocks noChangeArrowheads="1"/>
          </p:cNvSpPr>
          <p:nvPr/>
        </p:nvSpPr>
        <p:spPr bwMode="auto">
          <a:xfrm>
            <a:off x="0" y="2276872"/>
            <a:ext cx="9144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t>High-quality assembly of the </a:t>
            </a:r>
            <a:r>
              <a:rPr lang="en-GB" altLang="x-none" sz="2800">
                <a:solidFill>
                  <a:srgbClr val="0717FF"/>
                </a:solidFill>
              </a:rPr>
              <a:t>gorilla genome </a:t>
            </a:r>
            <a:r>
              <a:rPr lang="en-GB" altLang="x-none" sz="2800"/>
              <a:t>using </a:t>
            </a:r>
            <a:r>
              <a:rPr lang="en-GB" altLang="x-none" sz="2800">
                <a:solidFill>
                  <a:srgbClr val="FB0817"/>
                </a:solidFill>
              </a:rPr>
              <a:t>single-molecule real-time (SMRT) sequence technology</a:t>
            </a:r>
            <a:r>
              <a:rPr lang="en-GB" altLang="x-none" sz="2800"/>
              <a:t> and a </a:t>
            </a:r>
            <a:r>
              <a:rPr lang="en-GB" altLang="x-none" sz="2800">
                <a:solidFill>
                  <a:srgbClr val="FB0817"/>
                </a:solidFill>
              </a:rPr>
              <a:t>string graph de novo assembly algorithm</a:t>
            </a:r>
            <a:r>
              <a:rPr lang="en-GB" altLang="x-none" sz="2800"/>
              <a:t>.</a:t>
            </a:r>
            <a:endParaRPr lang="fr-FR" altLang="x-none" sz="2800"/>
          </a:p>
        </p:txBody>
      </p:sp>
      <p:sp>
        <p:nvSpPr>
          <p:cNvPr id="359433" name="Text Box 9"/>
          <p:cNvSpPr txBox="1">
            <a:spLocks noChangeArrowheads="1"/>
          </p:cNvSpPr>
          <p:nvPr/>
        </p:nvSpPr>
        <p:spPr bwMode="auto">
          <a:xfrm>
            <a:off x="3096343" y="260648"/>
            <a:ext cx="24837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3600" dirty="0" err="1">
                <a:solidFill>
                  <a:srgbClr val="FB0817"/>
                </a:solidFill>
              </a:rPr>
              <a:t>Recently</a:t>
            </a:r>
            <a:r>
              <a:rPr lang="fr-FR" altLang="x-none" sz="3600" dirty="0">
                <a:solidFill>
                  <a:srgbClr val="FB0817"/>
                </a:solidFill>
              </a:rPr>
              <a:t>:</a:t>
            </a:r>
            <a:endParaRPr lang="fr-FR" altLang="x-none" sz="3600" dirty="0"/>
          </a:p>
        </p:txBody>
      </p:sp>
      <p:sp>
        <p:nvSpPr>
          <p:cNvPr id="23562" name="Text Box 10"/>
          <p:cNvSpPr txBox="1">
            <a:spLocks noChangeArrowheads="1"/>
          </p:cNvSpPr>
          <p:nvPr/>
        </p:nvSpPr>
        <p:spPr bwMode="auto">
          <a:xfrm>
            <a:off x="0" y="4437112"/>
            <a:ext cx="91440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B0817"/>
                </a:solidFill>
                <a:latin typeface="Times" charset="0"/>
              </a:rPr>
              <a:t>• </a:t>
            </a:r>
            <a:r>
              <a:rPr lang="en-GB" altLang="x-none" sz="2400" err="1">
                <a:solidFill>
                  <a:srgbClr val="2034FF"/>
                </a:solidFill>
              </a:rPr>
              <a:t>Seo</a:t>
            </a:r>
            <a:r>
              <a:rPr lang="en-GB" altLang="x-none" sz="2400">
                <a:solidFill>
                  <a:srgbClr val="2034FF"/>
                </a:solidFill>
              </a:rPr>
              <a:t> </a:t>
            </a:r>
            <a:r>
              <a:rPr lang="en-GB" altLang="x-none" sz="2400" err="1">
                <a:solidFill>
                  <a:srgbClr val="2034FF"/>
                </a:solidFill>
              </a:rPr>
              <a:t>Jeong</a:t>
            </a:r>
            <a:r>
              <a:rPr lang="en-GB" altLang="x-none" sz="2400">
                <a:solidFill>
                  <a:srgbClr val="2034FF"/>
                </a:solidFill>
              </a:rPr>
              <a:t>-Sun et al. (</a:t>
            </a:r>
            <a:r>
              <a:rPr lang="en-GB" altLang="x-none" sz="2400">
                <a:solidFill>
                  <a:srgbClr val="FB0817"/>
                </a:solidFill>
              </a:rPr>
              <a:t>2016</a:t>
            </a:r>
            <a:r>
              <a:rPr lang="en-GB" altLang="x-none" sz="2400">
                <a:solidFill>
                  <a:srgbClr val="2034FF"/>
                </a:solidFill>
              </a:rPr>
              <a:t>). </a:t>
            </a:r>
            <a:r>
              <a:rPr lang="en-GB" altLang="x-none" sz="2000">
                <a:solidFill>
                  <a:srgbClr val="2034FF"/>
                </a:solidFill>
              </a:rPr>
              <a:t>Nature </a:t>
            </a:r>
            <a:r>
              <a:rPr lang="en-GB" altLang="x-none" sz="2000" err="1">
                <a:solidFill>
                  <a:srgbClr val="2034FF"/>
                </a:solidFill>
              </a:rPr>
              <a:t>doi</a:t>
            </a:r>
            <a:r>
              <a:rPr lang="en-GB" altLang="x-none" sz="2000">
                <a:solidFill>
                  <a:srgbClr val="2034FF"/>
                </a:solidFill>
              </a:rPr>
              <a:t>: 10.1038/nature20098.</a:t>
            </a:r>
            <a:r>
              <a:rPr lang="en-GB" altLang="x-none" sz="2000"/>
              <a:t>     </a:t>
            </a:r>
            <a:r>
              <a:rPr lang="en-GB" altLang="x-none" sz="2400"/>
              <a:t>De novo assembly and phasing of a Korean human genome.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59433"/>
                                        </p:tgtEl>
                                        <p:attrNameLst>
                                          <p:attrName>style.visibility</p:attrName>
                                        </p:attrNameLst>
                                      </p:cBhvr>
                                      <p:to>
                                        <p:strVal val="visible"/>
                                      </p:to>
                                    </p:set>
                                    <p:animEffect transition="in" filter="fade">
                                      <p:cBhvr>
                                        <p:cTn id="7" dur="1000"/>
                                        <p:tgtEl>
                                          <p:spTgt spid="359433"/>
                                        </p:tgtEl>
                                      </p:cBhvr>
                                    </p:animEffect>
                                    <p:anim calcmode="lin" valueType="num">
                                      <p:cBhvr>
                                        <p:cTn id="8" dur="1000" fill="hold"/>
                                        <p:tgtEl>
                                          <p:spTgt spid="359433"/>
                                        </p:tgtEl>
                                        <p:attrNameLst>
                                          <p:attrName>ppt_x</p:attrName>
                                        </p:attrNameLst>
                                      </p:cBhvr>
                                      <p:tavLst>
                                        <p:tav tm="0">
                                          <p:val>
                                            <p:strVal val="#ppt_x"/>
                                          </p:val>
                                        </p:tav>
                                        <p:tav tm="100000">
                                          <p:val>
                                            <p:strVal val="#ppt_x"/>
                                          </p:val>
                                        </p:tav>
                                      </p:tavLst>
                                    </p:anim>
                                    <p:anim calcmode="lin" valueType="num">
                                      <p:cBhvr>
                                        <p:cTn id="9" dur="1000" fill="hold"/>
                                        <p:tgtEl>
                                          <p:spTgt spid="35943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59431"/>
                                        </p:tgtEl>
                                        <p:attrNameLst>
                                          <p:attrName>style.visibility</p:attrName>
                                        </p:attrNameLst>
                                      </p:cBhvr>
                                      <p:to>
                                        <p:strVal val="visible"/>
                                      </p:to>
                                    </p:set>
                                    <p:animEffect transition="in" filter="fade">
                                      <p:cBhvr>
                                        <p:cTn id="13" dur="1000"/>
                                        <p:tgtEl>
                                          <p:spTgt spid="359431"/>
                                        </p:tgtEl>
                                      </p:cBhvr>
                                    </p:animEffect>
                                    <p:anim calcmode="lin" valueType="num">
                                      <p:cBhvr>
                                        <p:cTn id="14" dur="1000" fill="hold"/>
                                        <p:tgtEl>
                                          <p:spTgt spid="359431"/>
                                        </p:tgtEl>
                                        <p:attrNameLst>
                                          <p:attrName>ppt_x</p:attrName>
                                        </p:attrNameLst>
                                      </p:cBhvr>
                                      <p:tavLst>
                                        <p:tav tm="0">
                                          <p:val>
                                            <p:strVal val="#ppt_x"/>
                                          </p:val>
                                        </p:tav>
                                        <p:tav tm="100000">
                                          <p:val>
                                            <p:strVal val="#ppt_x"/>
                                          </p:val>
                                        </p:tav>
                                      </p:tavLst>
                                    </p:anim>
                                    <p:anim calcmode="lin" valueType="num">
                                      <p:cBhvr>
                                        <p:cTn id="15" dur="1000" fill="hold"/>
                                        <p:tgtEl>
                                          <p:spTgt spid="359431"/>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59432"/>
                                        </p:tgtEl>
                                        <p:attrNameLst>
                                          <p:attrName>style.visibility</p:attrName>
                                        </p:attrNameLst>
                                      </p:cBhvr>
                                      <p:to>
                                        <p:strVal val="visible"/>
                                      </p:to>
                                    </p:set>
                                    <p:animEffect transition="in" filter="fade">
                                      <p:cBhvr>
                                        <p:cTn id="19" dur="1000"/>
                                        <p:tgtEl>
                                          <p:spTgt spid="359432"/>
                                        </p:tgtEl>
                                      </p:cBhvr>
                                    </p:animEffect>
                                    <p:anim calcmode="lin" valueType="num">
                                      <p:cBhvr>
                                        <p:cTn id="20" dur="1000" fill="hold"/>
                                        <p:tgtEl>
                                          <p:spTgt spid="359432"/>
                                        </p:tgtEl>
                                        <p:attrNameLst>
                                          <p:attrName>ppt_x</p:attrName>
                                        </p:attrNameLst>
                                      </p:cBhvr>
                                      <p:tavLst>
                                        <p:tav tm="0">
                                          <p:val>
                                            <p:strVal val="#ppt_x"/>
                                          </p:val>
                                        </p:tav>
                                        <p:tav tm="100000">
                                          <p:val>
                                            <p:strVal val="#ppt_x"/>
                                          </p:val>
                                        </p:tav>
                                      </p:tavLst>
                                    </p:anim>
                                    <p:anim calcmode="lin" valueType="num">
                                      <p:cBhvr>
                                        <p:cTn id="21" dur="1000" fill="hold"/>
                                        <p:tgtEl>
                                          <p:spTgt spid="359432"/>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23562"/>
                                        </p:tgtEl>
                                        <p:attrNameLst>
                                          <p:attrName>style.visibility</p:attrName>
                                        </p:attrNameLst>
                                      </p:cBhvr>
                                      <p:to>
                                        <p:strVal val="visible"/>
                                      </p:to>
                                    </p:set>
                                    <p:animEffect transition="in" filter="fade">
                                      <p:cBhvr>
                                        <p:cTn id="25" dur="1000"/>
                                        <p:tgtEl>
                                          <p:spTgt spid="23562"/>
                                        </p:tgtEl>
                                      </p:cBhvr>
                                    </p:animEffect>
                                    <p:anim calcmode="lin" valueType="num">
                                      <p:cBhvr>
                                        <p:cTn id="26" dur="1000" fill="hold"/>
                                        <p:tgtEl>
                                          <p:spTgt spid="23562"/>
                                        </p:tgtEl>
                                        <p:attrNameLst>
                                          <p:attrName>ppt_x</p:attrName>
                                        </p:attrNameLst>
                                      </p:cBhvr>
                                      <p:tavLst>
                                        <p:tav tm="0">
                                          <p:val>
                                            <p:strVal val="#ppt_x"/>
                                          </p:val>
                                        </p:tav>
                                        <p:tav tm="100000">
                                          <p:val>
                                            <p:strVal val="#ppt_x"/>
                                          </p:val>
                                        </p:tav>
                                      </p:tavLst>
                                    </p:anim>
                                    <p:anim calcmode="lin" valueType="num">
                                      <p:cBhvr>
                                        <p:cTn id="27" dur="1000" fill="hold"/>
                                        <p:tgtEl>
                                          <p:spTgt spid="235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1" grpId="0"/>
      <p:bldP spid="359432" grpId="0"/>
      <p:bldP spid="359433" grpId="0"/>
      <p:bldP spid="23562"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3" name="Text Box 1028"/>
          <p:cNvSpPr txBox="1">
            <a:spLocks noChangeArrowheads="1"/>
          </p:cNvSpPr>
          <p:nvPr/>
        </p:nvSpPr>
        <p:spPr bwMode="auto">
          <a:xfrm>
            <a:off x="76200" y="2105025"/>
            <a:ext cx="9067800"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000000"/>
                </a:solidFill>
                <a:latin typeface="Helvetica" charset="0"/>
              </a:rPr>
              <a:t>In spite of the above mentioned difficulties, </a:t>
            </a:r>
            <a:r>
              <a:rPr lang="en-GB" altLang="x-none" sz="2400">
                <a:solidFill>
                  <a:srgbClr val="0717FF"/>
                </a:solidFill>
                <a:latin typeface="Helvetica" charset="0"/>
              </a:rPr>
              <a:t>genome-wide statistical trends show that </a:t>
            </a:r>
            <a:r>
              <a:rPr lang="en-GB" altLang="x-none" sz="2400" err="1">
                <a:solidFill>
                  <a:srgbClr val="0717FF"/>
                </a:solidFill>
                <a:latin typeface="Helvetica" charset="0"/>
              </a:rPr>
              <a:t>orthologs</a:t>
            </a:r>
            <a:r>
              <a:rPr lang="en-GB" altLang="x-none" sz="2400">
                <a:solidFill>
                  <a:srgbClr val="0717FF"/>
                </a:solidFill>
                <a:latin typeface="Helvetica" charset="0"/>
              </a:rPr>
              <a:t> are the most similar genes in different species</a:t>
            </a:r>
            <a:r>
              <a:rPr lang="en-GB" altLang="x-none" sz="2400">
                <a:solidFill>
                  <a:srgbClr val="000000"/>
                </a:solidFill>
                <a:latin typeface="Helvetica" charset="0"/>
              </a:rPr>
              <a:t>, in terms of sequence, structure and function.</a:t>
            </a:r>
            <a:endParaRPr lang="en-GB" altLang="x-none" sz="2400">
              <a:latin typeface="Helvetica" charset="0"/>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ZoneTexte 1"/>
          <p:cNvSpPr txBox="1">
            <a:spLocks noChangeArrowheads="1"/>
          </p:cNvSpPr>
          <p:nvPr/>
        </p:nvSpPr>
        <p:spPr bwMode="auto">
          <a:xfrm>
            <a:off x="0" y="-27384"/>
            <a:ext cx="91440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a:solidFill>
                  <a:srgbClr val="021EFD"/>
                </a:solidFill>
              </a:rPr>
              <a:t>Methods for </a:t>
            </a:r>
            <a:r>
              <a:rPr lang="en-GB" altLang="x-none" sz="4000" dirty="0" err="1">
                <a:solidFill>
                  <a:srgbClr val="021EFD"/>
                </a:solidFill>
              </a:rPr>
              <a:t>orthology</a:t>
            </a:r>
            <a:r>
              <a:rPr lang="en-GB" altLang="x-none" sz="4000" dirty="0">
                <a:solidFill>
                  <a:srgbClr val="021EFD"/>
                </a:solidFill>
              </a:rPr>
              <a:t> detection</a:t>
            </a:r>
            <a:endParaRPr lang="fr-FR" altLang="x-none" sz="4000" b="0" dirty="0">
              <a:solidFill>
                <a:srgbClr val="FF0000"/>
              </a:solidFill>
            </a:endParaRPr>
          </a:p>
        </p:txBody>
      </p:sp>
      <p:sp>
        <p:nvSpPr>
          <p:cNvPr id="168962" name="ZoneTexte 2"/>
          <p:cNvSpPr txBox="1">
            <a:spLocks noChangeArrowheads="1"/>
          </p:cNvSpPr>
          <p:nvPr/>
        </p:nvSpPr>
        <p:spPr bwMode="auto">
          <a:xfrm>
            <a:off x="250825" y="1844675"/>
            <a:ext cx="8424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168963" name="ZoneTexte 3"/>
          <p:cNvSpPr txBox="1">
            <a:spLocks noChangeArrowheads="1"/>
          </p:cNvSpPr>
          <p:nvPr/>
        </p:nvSpPr>
        <p:spPr bwMode="auto">
          <a:xfrm>
            <a:off x="179388" y="1557338"/>
            <a:ext cx="8964612"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t>Two main approaches to determine orthologous gene classes, based either on:</a:t>
            </a:r>
          </a:p>
          <a:p>
            <a:pPr>
              <a:spcBef>
                <a:spcPct val="0"/>
              </a:spcBef>
              <a:buFontTx/>
              <a:buNone/>
            </a:pPr>
            <a:endParaRPr lang="en-GB" altLang="x-none" sz="4000"/>
          </a:p>
          <a:p>
            <a:pPr>
              <a:spcBef>
                <a:spcPct val="0"/>
              </a:spcBef>
              <a:buFontTx/>
              <a:buNone/>
            </a:pPr>
            <a:r>
              <a:rPr lang="en-GB" altLang="x-none" sz="4000">
                <a:solidFill>
                  <a:srgbClr val="FF0000"/>
                </a:solidFill>
              </a:rPr>
              <a:t>• Sequence similarity</a:t>
            </a:r>
          </a:p>
          <a:p>
            <a:pPr>
              <a:spcBef>
                <a:spcPct val="0"/>
              </a:spcBef>
              <a:buFontTx/>
              <a:buNone/>
            </a:pPr>
            <a:r>
              <a:rPr lang="en-GB" altLang="x-none" sz="4000">
                <a:solidFill>
                  <a:srgbClr val="FF0000"/>
                </a:solidFill>
              </a:rPr>
              <a:t>      </a:t>
            </a:r>
            <a:r>
              <a:rPr lang="en-GB" altLang="x-none" sz="4000"/>
              <a:t>or on </a:t>
            </a:r>
          </a:p>
          <a:p>
            <a:pPr>
              <a:spcBef>
                <a:spcPct val="0"/>
              </a:spcBef>
              <a:buFontTx/>
              <a:buNone/>
            </a:pPr>
            <a:r>
              <a:rPr lang="en-GB" altLang="x-none" sz="4000">
                <a:solidFill>
                  <a:srgbClr val="FF0000"/>
                </a:solidFill>
              </a:rPr>
              <a:t>•</a:t>
            </a:r>
            <a:r>
              <a:rPr lang="en-GB" altLang="x-none" sz="4000"/>
              <a:t> </a:t>
            </a:r>
            <a:r>
              <a:rPr lang="en-GB" altLang="x-none" sz="4000">
                <a:solidFill>
                  <a:srgbClr val="FF0000"/>
                </a:solidFill>
              </a:rPr>
              <a:t>Phylogeny</a:t>
            </a:r>
            <a:r>
              <a:rPr lang="en-GB" altLang="x-none" sz="4000"/>
              <a:t> </a:t>
            </a:r>
            <a:endParaRPr lang="fr-FR" altLang="x-none" sz="40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09" name="ZoneTexte 1"/>
          <p:cNvSpPr txBox="1">
            <a:spLocks noChangeArrowheads="1"/>
          </p:cNvSpPr>
          <p:nvPr/>
        </p:nvSpPr>
        <p:spPr bwMode="auto">
          <a:xfrm>
            <a:off x="323850" y="76200"/>
            <a:ext cx="8424863"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a:solidFill>
                  <a:srgbClr val="FF0000"/>
                </a:solidFill>
              </a:rPr>
              <a:t>Similarity based Approaches</a:t>
            </a:r>
            <a:endParaRPr lang="fr-FR" altLang="x-none" sz="4000" b="0">
              <a:solidFill>
                <a:srgbClr val="FF0000"/>
              </a:solidFill>
            </a:endParaRPr>
          </a:p>
        </p:txBody>
      </p:sp>
      <p:sp>
        <p:nvSpPr>
          <p:cNvPr id="171010" name="ZoneTexte 2"/>
          <p:cNvSpPr txBox="1">
            <a:spLocks noChangeArrowheads="1"/>
          </p:cNvSpPr>
          <p:nvPr/>
        </p:nvSpPr>
        <p:spPr bwMode="auto">
          <a:xfrm>
            <a:off x="179388" y="762000"/>
            <a:ext cx="8785225"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FF3333"/>
                </a:solidFill>
              </a:rPr>
              <a:t>•</a:t>
            </a:r>
            <a:r>
              <a:rPr lang="en-GB" altLang="x-none" sz="3600"/>
              <a:t> Rely on genome comparisons and clustering of highly similar genes to identify orthologous groups</a:t>
            </a:r>
            <a:r>
              <a:rPr lang="fr-FR" altLang="x-none" sz="3600"/>
              <a:t> </a:t>
            </a:r>
          </a:p>
        </p:txBody>
      </p:sp>
      <p:graphicFrame>
        <p:nvGraphicFramePr>
          <p:cNvPr id="171011" name="Object 4"/>
          <p:cNvGraphicFramePr>
            <a:graphicFrameLocks noChangeAspect="1"/>
          </p:cNvGraphicFramePr>
          <p:nvPr/>
        </p:nvGraphicFramePr>
        <p:xfrm>
          <a:off x="57150" y="2774950"/>
          <a:ext cx="9024938" cy="3757613"/>
        </p:xfrm>
        <a:graphic>
          <a:graphicData uri="http://schemas.openxmlformats.org/presentationml/2006/ole">
            <mc:AlternateContent xmlns:mc="http://schemas.openxmlformats.org/markup-compatibility/2006">
              <mc:Choice xmlns:v="urn:schemas-microsoft-com:vml" Requires="v">
                <p:oleObj spid="_x0000_s171207" name="Document" r:id="rId4" imgW="9029700" imgH="3746500" progId="Word.Document.8">
                  <p:embed/>
                </p:oleObj>
              </mc:Choice>
              <mc:Fallback>
                <p:oleObj name="Document" r:id="rId4" imgW="9029700" imgH="374650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2774950"/>
                        <a:ext cx="9024938" cy="3757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3057" name="Objet 1"/>
          <p:cNvGraphicFramePr>
            <a:graphicFrameLocks noChangeAspect="1"/>
          </p:cNvGraphicFramePr>
          <p:nvPr/>
        </p:nvGraphicFramePr>
        <p:xfrm>
          <a:off x="117475" y="2346325"/>
          <a:ext cx="9029700" cy="4508500"/>
        </p:xfrm>
        <a:graphic>
          <a:graphicData uri="http://schemas.openxmlformats.org/presentationml/2006/ole">
            <mc:AlternateContent xmlns:mc="http://schemas.openxmlformats.org/markup-compatibility/2006">
              <mc:Choice xmlns:v="urn:schemas-microsoft-com:vml" Requires="v">
                <p:oleObj spid="_x0000_s173255" name="Document" r:id="rId4" imgW="9029368" imgH="4508334" progId="Word.Document.12">
                  <p:embed/>
                </p:oleObj>
              </mc:Choice>
              <mc:Fallback>
                <p:oleObj name="Document" r:id="rId4" imgW="9029368" imgH="4508334" progId="Word.Document.12">
                  <p:embed/>
                  <p:pic>
                    <p:nvPicPr>
                      <p:cNvPr id="0" name="Obje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75" y="2346325"/>
                        <a:ext cx="90297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3058" name="ZoneTexte 2"/>
          <p:cNvSpPr txBox="1">
            <a:spLocks noChangeArrowheads="1"/>
          </p:cNvSpPr>
          <p:nvPr/>
        </p:nvSpPr>
        <p:spPr bwMode="auto">
          <a:xfrm>
            <a:off x="0" y="806450"/>
            <a:ext cx="9144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t>use candidate gene families determined by similarity and rely on the reconciliation of the phylogeny of these genes with their corresponding species phylogeny to determine the subset of orthologs</a:t>
            </a:r>
            <a:r>
              <a:rPr lang="fr-FR" altLang="x-none" sz="2400" b="0"/>
              <a:t> </a:t>
            </a:r>
          </a:p>
        </p:txBody>
      </p:sp>
      <p:sp>
        <p:nvSpPr>
          <p:cNvPr id="173059" name="ZoneTexte 3"/>
          <p:cNvSpPr txBox="1">
            <a:spLocks noChangeArrowheads="1"/>
          </p:cNvSpPr>
          <p:nvPr/>
        </p:nvSpPr>
        <p:spPr bwMode="auto">
          <a:xfrm>
            <a:off x="817563" y="85725"/>
            <a:ext cx="7489825"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a:solidFill>
                  <a:srgbClr val="FF0000"/>
                </a:solidFill>
              </a:rPr>
              <a:t>Phylogeny-based approaches</a:t>
            </a:r>
            <a:endParaRPr lang="fr-FR" altLang="x-none" sz="4000">
              <a:solidFill>
                <a:srgbClr val="FF000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105" name="ZoneTexte 3"/>
          <p:cNvSpPr txBox="1">
            <a:spLocks noChangeArrowheads="1"/>
          </p:cNvSpPr>
          <p:nvPr/>
        </p:nvSpPr>
        <p:spPr bwMode="auto">
          <a:xfrm>
            <a:off x="395288" y="1341438"/>
            <a:ext cx="84248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FF0000"/>
                </a:solidFill>
              </a:rPr>
              <a:t>•</a:t>
            </a:r>
            <a:r>
              <a:rPr lang="en-GB" altLang="x-none" sz="3600"/>
              <a:t> </a:t>
            </a:r>
            <a:r>
              <a:rPr lang="en-GB" altLang="x-none" sz="3600">
                <a:solidFill>
                  <a:srgbClr val="0000FF"/>
                </a:solidFill>
              </a:rPr>
              <a:t>Phylogeny based methods fit best for small sets of genomes</a:t>
            </a:r>
          </a:p>
        </p:txBody>
      </p:sp>
      <p:sp>
        <p:nvSpPr>
          <p:cNvPr id="175106" name="ZoneTexte 4"/>
          <p:cNvSpPr txBox="1">
            <a:spLocks noChangeArrowheads="1"/>
          </p:cNvSpPr>
          <p:nvPr/>
        </p:nvSpPr>
        <p:spPr bwMode="auto">
          <a:xfrm>
            <a:off x="539750" y="3716338"/>
            <a:ext cx="81359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3600">
                <a:solidFill>
                  <a:srgbClr val="FF0000"/>
                </a:solidFill>
              </a:rPr>
              <a:t>•</a:t>
            </a:r>
            <a:r>
              <a:rPr lang="en-GB" altLang="x-none" sz="3600"/>
              <a:t> </a:t>
            </a:r>
            <a:r>
              <a:rPr lang="en-GB" altLang="x-none" sz="3600">
                <a:solidFill>
                  <a:srgbClr val="0000FF"/>
                </a:solidFill>
              </a:rPr>
              <a:t>Similarity based methods fit best for large genome-data sets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7153" name="Text Box 2"/>
          <p:cNvSpPr txBox="1">
            <a:spLocks noChangeArrowheads="1"/>
          </p:cNvSpPr>
          <p:nvPr/>
        </p:nvSpPr>
        <p:spPr bwMode="auto">
          <a:xfrm>
            <a:off x="76200" y="76200"/>
            <a:ext cx="90678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latin typeface="Helvetica" charset="0"/>
              </a:rPr>
              <a:t>Inferring Orthologs / Paralogs and classification is a complex task</a:t>
            </a:r>
            <a:endParaRPr lang="en-GB" altLang="x-none" sz="3600" b="0">
              <a:latin typeface="Helvetica" charset="0"/>
            </a:endParaRPr>
          </a:p>
        </p:txBody>
      </p:sp>
      <p:sp>
        <p:nvSpPr>
          <p:cNvPr id="177154" name="Text Box 3"/>
          <p:cNvSpPr txBox="1">
            <a:spLocks noChangeArrowheads="1"/>
          </p:cNvSpPr>
          <p:nvPr/>
        </p:nvSpPr>
        <p:spPr bwMode="auto">
          <a:xfrm>
            <a:off x="228600" y="1143000"/>
            <a:ext cx="883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FB0817"/>
                </a:solidFill>
                <a:latin typeface="Helvetica" charset="0"/>
              </a:rPr>
              <a:t>•</a:t>
            </a:r>
            <a:r>
              <a:rPr lang="en-GB" altLang="x-none" sz="2400" b="0">
                <a:latin typeface="Helvetica" charset="0"/>
              </a:rPr>
              <a:t> COG, KOG: </a:t>
            </a:r>
            <a:r>
              <a:rPr lang="en-GB" altLang="x-none" sz="2400" b="0">
                <a:latin typeface="Helvetica" charset="0"/>
                <a:hlinkClick r:id="rId3"/>
              </a:rPr>
              <a:t>Tatusov RL, et al.</a:t>
            </a:r>
            <a:r>
              <a:rPr lang="en-GB" altLang="x-none" sz="2400" b="0">
                <a:latin typeface="Helvetica" charset="0"/>
              </a:rPr>
              <a:t> (2000)</a:t>
            </a:r>
          </a:p>
        </p:txBody>
      </p:sp>
      <p:sp>
        <p:nvSpPr>
          <p:cNvPr id="177155" name="Text Box 4"/>
          <p:cNvSpPr txBox="1">
            <a:spLocks noChangeArrowheads="1"/>
          </p:cNvSpPr>
          <p:nvPr/>
        </p:nvSpPr>
        <p:spPr bwMode="auto">
          <a:xfrm>
            <a:off x="228600" y="1600200"/>
            <a:ext cx="7848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FB0817"/>
                </a:solidFill>
                <a:latin typeface="Helvetica" charset="0"/>
              </a:rPr>
              <a:t>•</a:t>
            </a:r>
            <a:r>
              <a:rPr lang="en-GB" altLang="x-none" sz="2400" b="0">
                <a:latin typeface="Helvetica" charset="0"/>
              </a:rPr>
              <a:t> TribeMCL: </a:t>
            </a:r>
            <a:r>
              <a:rPr lang="en-GB" altLang="x-none" sz="2400" b="0">
                <a:latin typeface="Helvetica" charset="0"/>
                <a:hlinkClick r:id="rId4"/>
              </a:rPr>
              <a:t>Enright AJ, Kunin V, Ouzounis CA.</a:t>
            </a:r>
            <a:r>
              <a:rPr lang="en-GB" altLang="x-none" sz="2400" b="0">
                <a:latin typeface="Helvetica" charset="0"/>
              </a:rPr>
              <a:t> (2003)</a:t>
            </a:r>
          </a:p>
        </p:txBody>
      </p:sp>
      <p:sp>
        <p:nvSpPr>
          <p:cNvPr id="177156" name="Text Box 5"/>
          <p:cNvSpPr txBox="1">
            <a:spLocks noChangeArrowheads="1"/>
          </p:cNvSpPr>
          <p:nvPr/>
        </p:nvSpPr>
        <p:spPr bwMode="auto">
          <a:xfrm>
            <a:off x="228600" y="2133600"/>
            <a:ext cx="762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FB0817"/>
                </a:solidFill>
                <a:latin typeface="Helvetica" charset="0"/>
              </a:rPr>
              <a:t>•</a:t>
            </a:r>
            <a:r>
              <a:rPr lang="en-GB" altLang="x-none" sz="2400" b="0">
                <a:latin typeface="Helvetica" charset="0"/>
              </a:rPr>
              <a:t> </a:t>
            </a:r>
            <a:r>
              <a:rPr lang="en-GB" altLang="x-none" sz="2400" b="0">
                <a:solidFill>
                  <a:srgbClr val="0717FF"/>
                </a:solidFill>
                <a:latin typeface="Helvetica" charset="0"/>
              </a:rPr>
              <a:t>OrthoMCL: </a:t>
            </a:r>
            <a:r>
              <a:rPr lang="en-GB" altLang="x-none" sz="2400" b="0">
                <a:solidFill>
                  <a:srgbClr val="0717FF"/>
                </a:solidFill>
                <a:latin typeface="Helvetica" charset="0"/>
                <a:hlinkClick r:id="rId5"/>
              </a:rPr>
              <a:t>Li L, Stoeckert CJ Jr, Roos DS.</a:t>
            </a:r>
            <a:r>
              <a:rPr lang="en-GB" altLang="x-none" sz="2400" b="0">
                <a:solidFill>
                  <a:srgbClr val="0717FF"/>
                </a:solidFill>
                <a:latin typeface="Helvetica" charset="0"/>
              </a:rPr>
              <a:t> (2003)</a:t>
            </a:r>
          </a:p>
        </p:txBody>
      </p:sp>
      <p:sp>
        <p:nvSpPr>
          <p:cNvPr id="177157" name="Text Box 6"/>
          <p:cNvSpPr txBox="1">
            <a:spLocks noChangeArrowheads="1"/>
          </p:cNvSpPr>
          <p:nvPr/>
        </p:nvSpPr>
        <p:spPr bwMode="auto">
          <a:xfrm>
            <a:off x="228600" y="2819400"/>
            <a:ext cx="883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solidFill>
                  <a:srgbClr val="FB0817"/>
                </a:solidFill>
                <a:latin typeface="Helvetica" charset="0"/>
              </a:rPr>
              <a:t>•</a:t>
            </a:r>
            <a:r>
              <a:rPr lang="en-GB" altLang="x-none" sz="2400" b="0">
                <a:solidFill>
                  <a:srgbClr val="0717FF"/>
                </a:solidFill>
                <a:latin typeface="Helvetica" charset="0"/>
              </a:rPr>
              <a:t> OMA: Dessimoz,C., et al. (2005) ; </a:t>
            </a:r>
            <a:r>
              <a:rPr lang="en-GB" altLang="x-none" sz="2400" b="0">
                <a:solidFill>
                  <a:srgbClr val="0717FF"/>
                </a:solidFill>
                <a:latin typeface="Helvetica" charset="0"/>
                <a:hlinkClick r:id="rId6"/>
              </a:rPr>
              <a:t>Schneider A,  et al.</a:t>
            </a:r>
            <a:r>
              <a:rPr lang="en-GB" altLang="x-none" sz="2400" b="0">
                <a:solidFill>
                  <a:srgbClr val="0717FF"/>
                </a:solidFill>
                <a:latin typeface="Helvetica" charset="0"/>
              </a:rPr>
              <a:t> (2007)</a:t>
            </a:r>
            <a:endParaRPr lang="en-GB" altLang="x-none" sz="2400" b="0">
              <a:latin typeface="Times New Roman" charset="0"/>
            </a:endParaRPr>
          </a:p>
        </p:txBody>
      </p:sp>
      <p:sp>
        <p:nvSpPr>
          <p:cNvPr id="177158" name="Text Box 7"/>
          <p:cNvSpPr txBox="1">
            <a:spLocks noChangeArrowheads="1"/>
          </p:cNvSpPr>
          <p:nvPr/>
        </p:nvSpPr>
        <p:spPr bwMode="auto">
          <a:xfrm>
            <a:off x="228600" y="5594350"/>
            <a:ext cx="8839200" cy="118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B0817"/>
                </a:solidFill>
                <a:latin typeface="Helvetica" charset="0"/>
              </a:rPr>
              <a:t>•</a:t>
            </a:r>
            <a:r>
              <a:rPr lang="en-GB" altLang="x-none" sz="2400">
                <a:solidFill>
                  <a:srgbClr val="0000FF"/>
                </a:solidFill>
                <a:latin typeface="Helvetica" charset="0"/>
              </a:rPr>
              <a:t> </a:t>
            </a:r>
            <a:r>
              <a:rPr lang="en-GB" altLang="x-none" sz="2400" b="0">
                <a:solidFill>
                  <a:srgbClr val="0000FF"/>
                </a:solidFill>
                <a:latin typeface="Helvetica" charset="0"/>
              </a:rPr>
              <a:t>Kuzniar A, van Ham RC, Pongor S, Leunissen JA. (2008). The quest for orthologs: finding the corresponding gene across genomes.</a:t>
            </a:r>
            <a:r>
              <a:rPr lang="en-GB" altLang="x-none" sz="2400" b="0" i="1">
                <a:solidFill>
                  <a:srgbClr val="0000FF"/>
                </a:solidFill>
                <a:latin typeface="Helvetica" charset="0"/>
              </a:rPr>
              <a:t>Trends Genet.</a:t>
            </a:r>
            <a:r>
              <a:rPr lang="en-GB" altLang="x-none" sz="2400" b="0">
                <a:solidFill>
                  <a:srgbClr val="0000FF"/>
                </a:solidFill>
                <a:latin typeface="Helvetica" charset="0"/>
              </a:rPr>
              <a:t> 24(11):539-51. Review.</a:t>
            </a:r>
            <a:endParaRPr lang="en-GB" altLang="x-none" sz="2400">
              <a:latin typeface="Helvetica" charset="0"/>
            </a:endParaRPr>
          </a:p>
        </p:txBody>
      </p:sp>
      <p:sp>
        <p:nvSpPr>
          <p:cNvPr id="177159" name="Text Box 8"/>
          <p:cNvSpPr txBox="1">
            <a:spLocks noChangeArrowheads="1"/>
          </p:cNvSpPr>
          <p:nvPr/>
        </p:nvSpPr>
        <p:spPr bwMode="auto">
          <a:xfrm>
            <a:off x="228600" y="4375150"/>
            <a:ext cx="8915400" cy="118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latin typeface="Helvetica" charset="0"/>
              </a:rPr>
              <a:t>•</a:t>
            </a:r>
            <a:r>
              <a:rPr lang="en-GB" altLang="x-none" sz="2400">
                <a:solidFill>
                  <a:srgbClr val="0000FF"/>
                </a:solidFill>
                <a:latin typeface="Helvetica" charset="0"/>
              </a:rPr>
              <a:t> </a:t>
            </a:r>
            <a:r>
              <a:rPr lang="en-GB" altLang="x-none" sz="2400" b="0">
                <a:latin typeface="Helvetica" charset="0"/>
              </a:rPr>
              <a:t>Chen F, Mackey AJ, Vermunt JK, Roos DS (2007). Assessing performance of orthology detection strategies applied to eukaryotic genomes. </a:t>
            </a:r>
            <a:r>
              <a:rPr lang="en-GB" altLang="x-none" sz="2400" b="0" i="1">
                <a:latin typeface="Helvetica" charset="0"/>
              </a:rPr>
              <a:t>PLoS ONE</a:t>
            </a:r>
            <a:r>
              <a:rPr lang="en-GB" altLang="x-none" sz="2400" b="0">
                <a:latin typeface="Helvetica" charset="0"/>
              </a:rPr>
              <a:t>. 2:e383.</a:t>
            </a:r>
          </a:p>
        </p:txBody>
      </p:sp>
      <p:sp>
        <p:nvSpPr>
          <p:cNvPr id="177160" name="Text Box 9"/>
          <p:cNvSpPr txBox="1">
            <a:spLocks noChangeArrowheads="1"/>
          </p:cNvSpPr>
          <p:nvPr/>
        </p:nvSpPr>
        <p:spPr bwMode="auto">
          <a:xfrm>
            <a:off x="228600" y="3505200"/>
            <a:ext cx="89154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B0817"/>
                </a:solidFill>
                <a:latin typeface="Helvetica" charset="0"/>
              </a:rPr>
              <a:t>•</a:t>
            </a:r>
            <a:r>
              <a:rPr lang="en-GB" altLang="x-none" sz="2400">
                <a:latin typeface="Helvetica" charset="0"/>
              </a:rPr>
              <a:t> </a:t>
            </a:r>
            <a:r>
              <a:rPr lang="en-GB" altLang="x-none" sz="2400" b="0">
                <a:latin typeface="Helvetica" charset="0"/>
              </a:rPr>
              <a:t>Koonin EV.  2005. Orthologs, paralogs, and evolutionary genomics. </a:t>
            </a:r>
            <a:r>
              <a:rPr lang="en-GB" altLang="x-none" sz="2400" b="0" i="1">
                <a:latin typeface="Helvetica" charset="0"/>
              </a:rPr>
              <a:t>Annu Rev Genet</a:t>
            </a:r>
            <a:r>
              <a:rPr lang="en-GB" altLang="x-none" sz="2400" b="0">
                <a:latin typeface="Helvetica" charset="0"/>
              </a:rPr>
              <a:t>. 39:309-38. Review.</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201" name="Text Box 1028"/>
          <p:cNvSpPr txBox="1">
            <a:spLocks noChangeArrowheads="1"/>
          </p:cNvSpPr>
          <p:nvPr/>
        </p:nvSpPr>
        <p:spPr bwMode="auto">
          <a:xfrm>
            <a:off x="304800" y="152400"/>
            <a:ext cx="83058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a:solidFill>
                  <a:srgbClr val="FB0817"/>
                </a:solidFill>
                <a:latin typeface="Helvetica" charset="0"/>
              </a:rPr>
              <a:t>Othology Databases</a:t>
            </a:r>
            <a:endParaRPr lang="fr-FR" altLang="x-none" sz="2400" b="0"/>
          </a:p>
        </p:txBody>
      </p:sp>
      <p:sp>
        <p:nvSpPr>
          <p:cNvPr id="179202" name="Text Box 1029"/>
          <p:cNvSpPr txBox="1">
            <a:spLocks noChangeArrowheads="1"/>
          </p:cNvSpPr>
          <p:nvPr/>
        </p:nvSpPr>
        <p:spPr bwMode="auto">
          <a:xfrm>
            <a:off x="76200" y="762000"/>
            <a:ext cx="8915400" cy="118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4000">
                <a:solidFill>
                  <a:srgbClr val="FB0817"/>
                </a:solidFill>
                <a:latin typeface="Helvetica" charset="0"/>
              </a:rPr>
              <a:t>•</a:t>
            </a:r>
            <a:r>
              <a:rPr lang="fr-FR" altLang="x-none">
                <a:latin typeface="Helvetica" charset="0"/>
              </a:rPr>
              <a:t> </a:t>
            </a:r>
            <a:r>
              <a:rPr lang="fr-FR" altLang="x-none">
                <a:solidFill>
                  <a:srgbClr val="0717FF"/>
                </a:solidFill>
                <a:latin typeface="Helvetica" charset="0"/>
              </a:rPr>
              <a:t>COGs </a:t>
            </a:r>
            <a:r>
              <a:rPr lang="fr-FR" altLang="x-none">
                <a:latin typeface="Helvetica" charset="0"/>
              </a:rPr>
              <a:t>(Clusters of Orthologous Groups): </a:t>
            </a:r>
            <a:r>
              <a:rPr lang="fr-FR" altLang="x-none">
                <a:solidFill>
                  <a:srgbClr val="0717FF"/>
                </a:solidFill>
                <a:latin typeface="Helvetica" charset="0"/>
              </a:rPr>
              <a:t>http://www.ncbi.nlm.nih.gov/COG/</a:t>
            </a:r>
            <a:endParaRPr lang="fr-FR" altLang="x-none">
              <a:latin typeface="Helvetica" charset="0"/>
            </a:endParaRPr>
          </a:p>
        </p:txBody>
      </p:sp>
      <p:sp>
        <p:nvSpPr>
          <p:cNvPr id="189446" name="Text Box 1030"/>
          <p:cNvSpPr txBox="1">
            <a:spLocks noChangeArrowheads="1"/>
          </p:cNvSpPr>
          <p:nvPr/>
        </p:nvSpPr>
        <p:spPr bwMode="auto">
          <a:xfrm>
            <a:off x="76200" y="2133600"/>
            <a:ext cx="90678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4000">
                <a:solidFill>
                  <a:srgbClr val="FB0817"/>
                </a:solidFill>
                <a:latin typeface="Helvetica" charset="0"/>
              </a:rPr>
              <a:t>•</a:t>
            </a:r>
            <a:r>
              <a:rPr lang="fr-FR" altLang="x-none">
                <a:latin typeface="Helvetica" charset="0"/>
              </a:rPr>
              <a:t> </a:t>
            </a:r>
            <a:r>
              <a:rPr lang="fr-FR" altLang="x-none">
                <a:solidFill>
                  <a:srgbClr val="0717FF"/>
                </a:solidFill>
                <a:latin typeface="Helvetica" charset="0"/>
              </a:rPr>
              <a:t>eggNOG</a:t>
            </a:r>
            <a:r>
              <a:rPr lang="fr-FR" altLang="x-none">
                <a:latin typeface="Helvetica" charset="0"/>
              </a:rPr>
              <a:t> (evolutionary genealogy of genes: Non-supervised Orthologous Groups): </a:t>
            </a:r>
            <a:r>
              <a:rPr lang="fr-FR" altLang="x-none">
                <a:solidFill>
                  <a:srgbClr val="0717FF"/>
                </a:solidFill>
                <a:latin typeface="Helvetica" charset="0"/>
              </a:rPr>
              <a:t>http://eggnog.embl.de/version_3.0/</a:t>
            </a:r>
            <a:endParaRPr lang="fr-FR" altLang="x-none" sz="2400" b="0"/>
          </a:p>
        </p:txBody>
      </p:sp>
      <p:sp>
        <p:nvSpPr>
          <p:cNvPr id="189447" name="Text Box 1031"/>
          <p:cNvSpPr txBox="1">
            <a:spLocks noChangeArrowheads="1"/>
          </p:cNvSpPr>
          <p:nvPr/>
        </p:nvSpPr>
        <p:spPr bwMode="auto">
          <a:xfrm>
            <a:off x="76200" y="3992563"/>
            <a:ext cx="8991600" cy="1189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4000">
                <a:solidFill>
                  <a:srgbClr val="FB0817"/>
                </a:solidFill>
                <a:latin typeface="Helvetica" charset="0"/>
              </a:rPr>
              <a:t>•</a:t>
            </a:r>
            <a:r>
              <a:rPr lang="fr-FR" altLang="x-none">
                <a:latin typeface="Helvetica" charset="0"/>
              </a:rPr>
              <a:t> </a:t>
            </a:r>
            <a:r>
              <a:rPr lang="fr-FR" altLang="x-none">
                <a:solidFill>
                  <a:srgbClr val="0717FF"/>
                </a:solidFill>
                <a:latin typeface="Helvetica" charset="0"/>
              </a:rPr>
              <a:t>OMA</a:t>
            </a:r>
            <a:r>
              <a:rPr lang="fr-FR" altLang="x-none">
                <a:latin typeface="Helvetica" charset="0"/>
              </a:rPr>
              <a:t> (Orthologous Matrix): </a:t>
            </a:r>
            <a:r>
              <a:rPr lang="fr-FR" altLang="x-none">
                <a:solidFill>
                  <a:srgbClr val="0717FF"/>
                </a:solidFill>
                <a:latin typeface="Helvetica" charset="0"/>
              </a:rPr>
              <a:t>http://omabrowser.org/cgi-bin/gateway.pl</a:t>
            </a:r>
            <a:endParaRPr lang="fr-FR" altLang="x-none">
              <a:latin typeface="Helvetica" charset="0"/>
            </a:endParaRPr>
          </a:p>
        </p:txBody>
      </p:sp>
      <p:sp>
        <p:nvSpPr>
          <p:cNvPr id="189448" name="Text Box 1032"/>
          <p:cNvSpPr txBox="1">
            <a:spLocks noChangeArrowheads="1"/>
          </p:cNvSpPr>
          <p:nvPr/>
        </p:nvSpPr>
        <p:spPr bwMode="auto">
          <a:xfrm>
            <a:off x="152400" y="5318125"/>
            <a:ext cx="86868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4000">
                <a:solidFill>
                  <a:srgbClr val="FB0817"/>
                </a:solidFill>
                <a:latin typeface="Helvetica" charset="0"/>
              </a:rPr>
              <a:t>•</a:t>
            </a:r>
            <a:r>
              <a:rPr lang="fr-FR" altLang="x-none">
                <a:latin typeface="Helvetica" charset="0"/>
              </a:rPr>
              <a:t> </a:t>
            </a:r>
            <a:r>
              <a:rPr lang="fr-FR" altLang="x-none">
                <a:solidFill>
                  <a:srgbClr val="0717FF"/>
                </a:solidFill>
                <a:latin typeface="Helvetica" charset="0"/>
              </a:rPr>
              <a:t>OrthoMCL</a:t>
            </a:r>
            <a:r>
              <a:rPr lang="fr-FR" altLang="x-none">
                <a:latin typeface="Helvetica" charset="0"/>
              </a:rPr>
              <a:t>: </a:t>
            </a:r>
            <a:r>
              <a:rPr lang="fr-FR" altLang="x-none">
                <a:solidFill>
                  <a:srgbClr val="0717FF"/>
                </a:solidFill>
                <a:latin typeface="Helvetica" charset="0"/>
              </a:rPr>
              <a:t>http://orthomcl.org/orthomcl/</a:t>
            </a:r>
            <a:endParaRPr lang="fr-FR" altLang="x-none" sz="2400" b="0"/>
          </a:p>
        </p:txBody>
      </p:sp>
      <p:sp>
        <p:nvSpPr>
          <p:cNvPr id="179206" name="Text Box 1033"/>
          <p:cNvSpPr txBox="1">
            <a:spLocks noChangeArrowheads="1"/>
          </p:cNvSpPr>
          <p:nvPr/>
        </p:nvSpPr>
        <p:spPr bwMode="auto">
          <a:xfrm>
            <a:off x="304800" y="6324600"/>
            <a:ext cx="8305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400">
                <a:solidFill>
                  <a:srgbClr val="0717FF"/>
                </a:solidFill>
                <a:latin typeface="Helvetica" charset="0"/>
              </a:rPr>
              <a:t>http://questfororthologs.org/orthology_databases</a:t>
            </a:r>
            <a:endParaRPr lang="fr-FR" altLang="x-none" sz="2400" b="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9446"/>
                                        </p:tgtEl>
                                        <p:attrNameLst>
                                          <p:attrName>style.visibility</p:attrName>
                                        </p:attrNameLst>
                                      </p:cBhvr>
                                      <p:to>
                                        <p:strVal val="visible"/>
                                      </p:to>
                                    </p:set>
                                    <p:animEffect transition="in" filter="fade">
                                      <p:cBhvr>
                                        <p:cTn id="7" dur="1000"/>
                                        <p:tgtEl>
                                          <p:spTgt spid="189446"/>
                                        </p:tgtEl>
                                      </p:cBhvr>
                                    </p:animEffect>
                                    <p:anim calcmode="lin" valueType="num">
                                      <p:cBhvr>
                                        <p:cTn id="8" dur="1000" fill="hold"/>
                                        <p:tgtEl>
                                          <p:spTgt spid="189446"/>
                                        </p:tgtEl>
                                        <p:attrNameLst>
                                          <p:attrName>ppt_x</p:attrName>
                                        </p:attrNameLst>
                                      </p:cBhvr>
                                      <p:tavLst>
                                        <p:tav tm="0">
                                          <p:val>
                                            <p:strVal val="#ppt_x"/>
                                          </p:val>
                                        </p:tav>
                                        <p:tav tm="100000">
                                          <p:val>
                                            <p:strVal val="#ppt_x"/>
                                          </p:val>
                                        </p:tav>
                                      </p:tavLst>
                                    </p:anim>
                                    <p:anim calcmode="lin" valueType="num">
                                      <p:cBhvr>
                                        <p:cTn id="9" dur="1000" fill="hold"/>
                                        <p:tgtEl>
                                          <p:spTgt spid="18944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89447"/>
                                        </p:tgtEl>
                                        <p:attrNameLst>
                                          <p:attrName>style.visibility</p:attrName>
                                        </p:attrNameLst>
                                      </p:cBhvr>
                                      <p:to>
                                        <p:strVal val="visible"/>
                                      </p:to>
                                    </p:set>
                                    <p:animEffect transition="in" filter="fade">
                                      <p:cBhvr>
                                        <p:cTn id="13" dur="1000"/>
                                        <p:tgtEl>
                                          <p:spTgt spid="189447"/>
                                        </p:tgtEl>
                                      </p:cBhvr>
                                    </p:animEffect>
                                    <p:anim calcmode="lin" valueType="num">
                                      <p:cBhvr>
                                        <p:cTn id="14" dur="1000" fill="hold"/>
                                        <p:tgtEl>
                                          <p:spTgt spid="189447"/>
                                        </p:tgtEl>
                                        <p:attrNameLst>
                                          <p:attrName>ppt_x</p:attrName>
                                        </p:attrNameLst>
                                      </p:cBhvr>
                                      <p:tavLst>
                                        <p:tav tm="0">
                                          <p:val>
                                            <p:strVal val="#ppt_x"/>
                                          </p:val>
                                        </p:tav>
                                        <p:tav tm="100000">
                                          <p:val>
                                            <p:strVal val="#ppt_x"/>
                                          </p:val>
                                        </p:tav>
                                      </p:tavLst>
                                    </p:anim>
                                    <p:anim calcmode="lin" valueType="num">
                                      <p:cBhvr>
                                        <p:cTn id="15" dur="1000" fill="hold"/>
                                        <p:tgtEl>
                                          <p:spTgt spid="189447"/>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189448"/>
                                        </p:tgtEl>
                                        <p:attrNameLst>
                                          <p:attrName>style.visibility</p:attrName>
                                        </p:attrNameLst>
                                      </p:cBhvr>
                                      <p:to>
                                        <p:strVal val="visible"/>
                                      </p:to>
                                    </p:set>
                                    <p:animEffect transition="in" filter="fade">
                                      <p:cBhvr>
                                        <p:cTn id="19" dur="1000"/>
                                        <p:tgtEl>
                                          <p:spTgt spid="189448"/>
                                        </p:tgtEl>
                                      </p:cBhvr>
                                    </p:animEffect>
                                    <p:anim calcmode="lin" valueType="num">
                                      <p:cBhvr>
                                        <p:cTn id="20" dur="1000" fill="hold"/>
                                        <p:tgtEl>
                                          <p:spTgt spid="189448"/>
                                        </p:tgtEl>
                                        <p:attrNameLst>
                                          <p:attrName>ppt_x</p:attrName>
                                        </p:attrNameLst>
                                      </p:cBhvr>
                                      <p:tavLst>
                                        <p:tav tm="0">
                                          <p:val>
                                            <p:strVal val="#ppt_x"/>
                                          </p:val>
                                        </p:tav>
                                        <p:tav tm="100000">
                                          <p:val>
                                            <p:strVal val="#ppt_x"/>
                                          </p:val>
                                        </p:tav>
                                      </p:tavLst>
                                    </p:anim>
                                    <p:anim calcmode="lin" valueType="num">
                                      <p:cBhvr>
                                        <p:cTn id="21" dur="1000" fill="hold"/>
                                        <p:tgtEl>
                                          <p:spTgt spid="1894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6" grpId="0"/>
      <p:bldP spid="189447" grpId="0"/>
      <p:bldP spid="189448"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1249" name="Group 11"/>
          <p:cNvGrpSpPr>
            <a:grpSpLocks/>
          </p:cNvGrpSpPr>
          <p:nvPr/>
        </p:nvGrpSpPr>
        <p:grpSpPr bwMode="auto">
          <a:xfrm>
            <a:off x="457200" y="1524000"/>
            <a:ext cx="8686800" cy="914400"/>
            <a:chOff x="192" y="720"/>
            <a:chExt cx="5472" cy="576"/>
          </a:xfrm>
        </p:grpSpPr>
        <p:sp>
          <p:nvSpPr>
            <p:cNvPr id="181259" name="Rectangle 5"/>
            <p:cNvSpPr>
              <a:spLocks noChangeArrowheads="1"/>
            </p:cNvSpPr>
            <p:nvPr/>
          </p:nvSpPr>
          <p:spPr bwMode="auto">
            <a:xfrm>
              <a:off x="192" y="720"/>
              <a:ext cx="541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00000"/>
                  </a:solidFill>
                  <a:latin typeface="Courier" charset="0"/>
                </a:rPr>
                <a:t>SPO8.1 ASFL-ASOR-ASTE-ASNG-NEFI-ASFU-ASCL-ASNI</a:t>
              </a:r>
              <a:endParaRPr lang="fr-FR" altLang="x-none" sz="1200" b="0">
                <a:solidFill>
                  <a:srgbClr val="000000"/>
                </a:solidFill>
                <a:latin typeface="Courier" charset="0"/>
              </a:endParaRPr>
            </a:p>
          </p:txBody>
        </p:sp>
        <p:sp>
          <p:nvSpPr>
            <p:cNvPr id="181260" name="Rectangle 6"/>
            <p:cNvSpPr>
              <a:spLocks noChangeArrowheads="1"/>
            </p:cNvSpPr>
            <p:nvPr/>
          </p:nvSpPr>
          <p:spPr bwMode="auto">
            <a:xfrm>
              <a:off x="192" y="1008"/>
              <a:ext cx="547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00000"/>
                  </a:solidFill>
                  <a:latin typeface="Courier" charset="0"/>
                </a:rPr>
                <a:t>SPO8.1   1    1    1    1    1    1   1    1</a:t>
              </a:r>
              <a:endParaRPr lang="fr-FR" altLang="x-none" sz="1200" b="0">
                <a:solidFill>
                  <a:srgbClr val="000000"/>
                </a:solidFill>
                <a:latin typeface="Courier" charset="0"/>
              </a:endParaRPr>
            </a:p>
          </p:txBody>
        </p:sp>
      </p:grpSp>
      <p:grpSp>
        <p:nvGrpSpPr>
          <p:cNvPr id="167948" name="Group 12"/>
          <p:cNvGrpSpPr>
            <a:grpSpLocks/>
          </p:cNvGrpSpPr>
          <p:nvPr/>
        </p:nvGrpSpPr>
        <p:grpSpPr bwMode="auto">
          <a:xfrm>
            <a:off x="304800" y="2963863"/>
            <a:ext cx="8610600" cy="965200"/>
            <a:chOff x="192" y="1627"/>
            <a:chExt cx="5424" cy="608"/>
          </a:xfrm>
        </p:grpSpPr>
        <p:sp>
          <p:nvSpPr>
            <p:cNvPr id="181257" name="Rectangle 7"/>
            <p:cNvSpPr>
              <a:spLocks noChangeArrowheads="1"/>
            </p:cNvSpPr>
            <p:nvPr/>
          </p:nvSpPr>
          <p:spPr bwMode="auto">
            <a:xfrm>
              <a:off x="200" y="1627"/>
              <a:ext cx="541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717FF"/>
                  </a:solidFill>
                  <a:latin typeface="Courier" charset="0"/>
                </a:rPr>
                <a:t>SPO4.2 ....-ASOR-....-ASNG-NEFI-ASFU-....-....</a:t>
              </a:r>
              <a:endParaRPr lang="fr-FR" altLang="x-none" sz="1200" b="0">
                <a:solidFill>
                  <a:srgbClr val="000000"/>
                </a:solidFill>
                <a:latin typeface="Courier" charset="0"/>
              </a:endParaRPr>
            </a:p>
          </p:txBody>
        </p:sp>
        <p:sp>
          <p:nvSpPr>
            <p:cNvPr id="181258" name="Rectangle 8"/>
            <p:cNvSpPr>
              <a:spLocks noChangeArrowheads="1"/>
            </p:cNvSpPr>
            <p:nvPr/>
          </p:nvSpPr>
          <p:spPr bwMode="auto">
            <a:xfrm>
              <a:off x="192" y="1947"/>
              <a:ext cx="537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717FF"/>
                  </a:solidFill>
                  <a:latin typeface="Courier" charset="0"/>
                </a:rPr>
                <a:t>SPO4.2   0    1    0    1    1    1   0    0</a:t>
              </a:r>
              <a:endParaRPr lang="fr-FR" altLang="x-none" sz="1200" b="0">
                <a:solidFill>
                  <a:srgbClr val="0717FF"/>
                </a:solidFill>
                <a:latin typeface="Courier" charset="0"/>
              </a:endParaRPr>
            </a:p>
          </p:txBody>
        </p:sp>
      </p:grpSp>
      <p:grpSp>
        <p:nvGrpSpPr>
          <p:cNvPr id="167949" name="Group 13"/>
          <p:cNvGrpSpPr>
            <a:grpSpLocks/>
          </p:cNvGrpSpPr>
          <p:nvPr/>
        </p:nvGrpSpPr>
        <p:grpSpPr bwMode="auto">
          <a:xfrm>
            <a:off x="304800" y="4614863"/>
            <a:ext cx="8839200" cy="947737"/>
            <a:chOff x="192" y="2667"/>
            <a:chExt cx="5568" cy="597"/>
          </a:xfrm>
        </p:grpSpPr>
        <p:sp>
          <p:nvSpPr>
            <p:cNvPr id="181255" name="Rectangle 9"/>
            <p:cNvSpPr>
              <a:spLocks noChangeArrowheads="1"/>
            </p:cNvSpPr>
            <p:nvPr/>
          </p:nvSpPr>
          <p:spPr bwMode="auto">
            <a:xfrm>
              <a:off x="192" y="2667"/>
              <a:ext cx="553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00000"/>
                  </a:solidFill>
                  <a:latin typeface="Courier" charset="0"/>
                </a:rPr>
                <a:t>SPO15.3 ASFL-ASOR-ASTE-....-NEFI-ASFU-ASCL-ASNI</a:t>
              </a:r>
              <a:endParaRPr lang="fr-FR" altLang="x-none" sz="1200" b="0">
                <a:solidFill>
                  <a:srgbClr val="000000"/>
                </a:solidFill>
                <a:latin typeface="Courier" charset="0"/>
              </a:endParaRPr>
            </a:p>
          </p:txBody>
        </p:sp>
        <p:sp>
          <p:nvSpPr>
            <p:cNvPr id="181256" name="Rectangle 10"/>
            <p:cNvSpPr>
              <a:spLocks noChangeArrowheads="1"/>
            </p:cNvSpPr>
            <p:nvPr/>
          </p:nvSpPr>
          <p:spPr bwMode="auto">
            <a:xfrm>
              <a:off x="192" y="2976"/>
              <a:ext cx="556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solidFill>
                    <a:srgbClr val="000000"/>
                  </a:solidFill>
                  <a:latin typeface="Courier" charset="0"/>
                </a:rPr>
                <a:t>SPO15.3  1    1    1     0   4    3   3    2</a:t>
              </a:r>
            </a:p>
          </p:txBody>
        </p:sp>
      </p:grpSp>
      <p:sp>
        <p:nvSpPr>
          <p:cNvPr id="181252" name="Text Box 14"/>
          <p:cNvSpPr txBox="1">
            <a:spLocks noChangeArrowheads="1"/>
          </p:cNvSpPr>
          <p:nvPr/>
        </p:nvSpPr>
        <p:spPr bwMode="auto">
          <a:xfrm>
            <a:off x="381000" y="228600"/>
            <a:ext cx="84582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a:solidFill>
                  <a:srgbClr val="0717FF"/>
                </a:solidFill>
                <a:latin typeface="Helvetica" charset="0"/>
              </a:rPr>
              <a:t>SPO Conservation Profile</a:t>
            </a:r>
            <a:endParaRPr lang="fr-FR" altLang="x-none" sz="2400" b="0"/>
          </a:p>
        </p:txBody>
      </p:sp>
      <p:sp>
        <p:nvSpPr>
          <p:cNvPr id="181253" name="Rectangle 15"/>
          <p:cNvSpPr>
            <a:spLocks noChangeArrowheads="1"/>
          </p:cNvSpPr>
          <p:nvPr/>
        </p:nvSpPr>
        <p:spPr bwMode="auto">
          <a:xfrm>
            <a:off x="3048000" y="838200"/>
            <a:ext cx="313213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b="0">
                <a:solidFill>
                  <a:srgbClr val="021EFD"/>
                </a:solidFill>
              </a:rPr>
              <a:t>In 8 Aspergilli species</a:t>
            </a:r>
          </a:p>
        </p:txBody>
      </p:sp>
      <p:sp>
        <p:nvSpPr>
          <p:cNvPr id="181254" name="Rectangle 16"/>
          <p:cNvSpPr>
            <a:spLocks noChangeArrowheads="1"/>
          </p:cNvSpPr>
          <p:nvPr/>
        </p:nvSpPr>
        <p:spPr bwMode="auto">
          <a:xfrm>
            <a:off x="0" y="6507163"/>
            <a:ext cx="9144000" cy="27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200">
                <a:solidFill>
                  <a:srgbClr val="0717FF"/>
                </a:solidFill>
              </a:rPr>
              <a:t>Tekaia F &amp; Yeramian E (2012).Superpartitions:  Detection and classification of orthologs. Gene; 492:199-211.</a:t>
            </a:r>
            <a:endParaRPr lang="fr-FR" altLang="x-none" sz="1800">
              <a:solidFill>
                <a:srgbClr val="0717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67948"/>
                                        </p:tgtEl>
                                        <p:attrNameLst>
                                          <p:attrName>style.visibility</p:attrName>
                                        </p:attrNameLst>
                                      </p:cBhvr>
                                      <p:to>
                                        <p:strVal val="visible"/>
                                      </p:to>
                                    </p:set>
                                    <p:animEffect transition="in" filter="fade">
                                      <p:cBhvr>
                                        <p:cTn id="7" dur="1000"/>
                                        <p:tgtEl>
                                          <p:spTgt spid="167948"/>
                                        </p:tgtEl>
                                      </p:cBhvr>
                                    </p:animEffect>
                                    <p:anim calcmode="lin" valueType="num">
                                      <p:cBhvr>
                                        <p:cTn id="8" dur="1000" fill="hold"/>
                                        <p:tgtEl>
                                          <p:spTgt spid="167948"/>
                                        </p:tgtEl>
                                        <p:attrNameLst>
                                          <p:attrName>ppt_x</p:attrName>
                                        </p:attrNameLst>
                                      </p:cBhvr>
                                      <p:tavLst>
                                        <p:tav tm="0">
                                          <p:val>
                                            <p:strVal val="#ppt_x"/>
                                          </p:val>
                                        </p:tav>
                                        <p:tav tm="100000">
                                          <p:val>
                                            <p:strVal val="#ppt_x"/>
                                          </p:val>
                                        </p:tav>
                                      </p:tavLst>
                                    </p:anim>
                                    <p:anim calcmode="lin" valueType="num">
                                      <p:cBhvr>
                                        <p:cTn id="9" dur="1000" fill="hold"/>
                                        <p:tgtEl>
                                          <p:spTgt spid="16794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167949"/>
                                        </p:tgtEl>
                                        <p:attrNameLst>
                                          <p:attrName>style.visibility</p:attrName>
                                        </p:attrNameLst>
                                      </p:cBhvr>
                                      <p:to>
                                        <p:strVal val="visible"/>
                                      </p:to>
                                    </p:set>
                                    <p:animEffect transition="in" filter="fade">
                                      <p:cBhvr>
                                        <p:cTn id="14" dur="1000"/>
                                        <p:tgtEl>
                                          <p:spTgt spid="167949"/>
                                        </p:tgtEl>
                                      </p:cBhvr>
                                    </p:animEffect>
                                    <p:anim calcmode="lin" valueType="num">
                                      <p:cBhvr>
                                        <p:cTn id="15" dur="1000" fill="hold"/>
                                        <p:tgtEl>
                                          <p:spTgt spid="167949"/>
                                        </p:tgtEl>
                                        <p:attrNameLst>
                                          <p:attrName>ppt_x</p:attrName>
                                        </p:attrNameLst>
                                      </p:cBhvr>
                                      <p:tavLst>
                                        <p:tav tm="0">
                                          <p:val>
                                            <p:strVal val="#ppt_x"/>
                                          </p:val>
                                        </p:tav>
                                        <p:tav tm="100000">
                                          <p:val>
                                            <p:strVal val="#ppt_x"/>
                                          </p:val>
                                        </p:tav>
                                      </p:tavLst>
                                    </p:anim>
                                    <p:anim calcmode="lin" valueType="num">
                                      <p:cBhvr>
                                        <p:cTn id="16" dur="1000" fill="hold"/>
                                        <p:tgtEl>
                                          <p:spTgt spid="1679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7"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4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21" name="Text Box 4"/>
          <p:cNvSpPr txBox="1">
            <a:spLocks noChangeArrowheads="1"/>
          </p:cNvSpPr>
          <p:nvPr/>
        </p:nvSpPr>
        <p:spPr bwMode="auto">
          <a:xfrm>
            <a:off x="1600200" y="149225"/>
            <a:ext cx="57912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66FF"/>
                </a:solidFill>
              </a:rPr>
              <a:t>SPOs Conservation Profiles</a:t>
            </a:r>
          </a:p>
        </p:txBody>
      </p:sp>
      <p:graphicFrame>
        <p:nvGraphicFramePr>
          <p:cNvPr id="184322" name="Object 5"/>
          <p:cNvGraphicFramePr>
            <a:graphicFrameLocks noChangeAspect="1"/>
          </p:cNvGraphicFramePr>
          <p:nvPr/>
        </p:nvGraphicFramePr>
        <p:xfrm>
          <a:off x="457200" y="717550"/>
          <a:ext cx="8534400" cy="6140450"/>
        </p:xfrm>
        <a:graphic>
          <a:graphicData uri="http://schemas.openxmlformats.org/presentationml/2006/ole">
            <mc:AlternateContent xmlns:mc="http://schemas.openxmlformats.org/markup-compatibility/2006">
              <mc:Choice xmlns:v="urn:schemas-microsoft-com:vml" Requires="v">
                <p:oleObj spid="_x0000_s184520" name="Document" r:id="rId4" imgW="23415873" imgH="13447619" progId="Word.Document.8">
                  <p:embed/>
                </p:oleObj>
              </mc:Choice>
              <mc:Fallback>
                <p:oleObj name="Document" r:id="rId4" imgW="23415873" imgH="13447619"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717550"/>
                        <a:ext cx="8534400" cy="614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cxnSp>
        <p:nvCxnSpPr>
          <p:cNvPr id="184323" name="Connecteur droit avec flèche 2"/>
          <p:cNvCxnSpPr>
            <a:cxnSpLocks noChangeShapeType="1"/>
          </p:cNvCxnSpPr>
          <p:nvPr/>
        </p:nvCxnSpPr>
        <p:spPr bwMode="auto">
          <a:xfrm>
            <a:off x="-76200" y="3048000"/>
            <a:ext cx="539750" cy="0"/>
          </a:xfrm>
          <a:prstGeom prst="straightConnector1">
            <a:avLst/>
          </a:prstGeom>
          <a:noFill/>
          <a:ln w="38100">
            <a:solidFill>
              <a:srgbClr val="070AF2"/>
            </a:solidFill>
            <a:round/>
            <a:headEnd/>
            <a:tailEnd type="arrow" w="med" len="med"/>
          </a:ln>
          <a:extLst>
            <a:ext uri="{909E8E84-426E-40DD-AFC4-6F175D3DCCD1}">
              <a14:hiddenFill xmlns:a14="http://schemas.microsoft.com/office/drawing/2010/main">
                <a:noFill/>
              </a14:hiddenFill>
            </a:ext>
          </a:extLst>
        </p:spPr>
      </p:cxnSp>
      <p:cxnSp>
        <p:nvCxnSpPr>
          <p:cNvPr id="184324" name="Connecteur droit avec flèche 5"/>
          <p:cNvCxnSpPr>
            <a:cxnSpLocks noChangeShapeType="1"/>
          </p:cNvCxnSpPr>
          <p:nvPr/>
        </p:nvCxnSpPr>
        <p:spPr bwMode="auto">
          <a:xfrm>
            <a:off x="-76200" y="3479800"/>
            <a:ext cx="539750" cy="0"/>
          </a:xfrm>
          <a:prstGeom prst="straightConnector1">
            <a:avLst/>
          </a:prstGeom>
          <a:noFill/>
          <a:ln w="38100">
            <a:solidFill>
              <a:srgbClr val="070AF2"/>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ransition/>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Arial"/>
        <a:ea typeface="ＭＳ Ｐゴシック"/>
        <a:cs typeface="ＭＳ Ｐゴシック"/>
      </a:majorFont>
      <a:minorFont>
        <a:latin typeface="Arial"/>
        <a:ea typeface="ＭＳ Ｐゴシック"/>
        <a:cs typeface="ＭＳ Ｐゴシック"/>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Arial"/>
      <a:ea typeface="ＭＳ Ｐゴシック"/>
      <a:cs typeface="ＭＳ Ｐゴシック"/>
    </a:majorFont>
    <a:minorFont>
      <a:latin typeface="Arial"/>
      <a:ea typeface="ＭＳ Ｐゴシック"/>
      <a:cs typeface="ＭＳ Ｐゴシック"/>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12275</TotalTime>
  <Words>9544</Words>
  <Application>Microsoft Macintosh PowerPoint</Application>
  <PresentationFormat>Affichage à l'écran (4:3)</PresentationFormat>
  <Paragraphs>1060</Paragraphs>
  <Slides>178</Slides>
  <Notes>149</Notes>
  <HiddenSlides>77</HiddenSlides>
  <MMClips>0</MMClips>
  <ScaleCrop>false</ScaleCrop>
  <HeadingPairs>
    <vt:vector size="8" baseType="variant">
      <vt:variant>
        <vt:lpstr>Polices utilisées</vt:lpstr>
      </vt:variant>
      <vt:variant>
        <vt:i4>22</vt:i4>
      </vt:variant>
      <vt:variant>
        <vt:lpstr>Thème</vt:lpstr>
      </vt:variant>
      <vt:variant>
        <vt:i4>1</vt:i4>
      </vt:variant>
      <vt:variant>
        <vt:lpstr>Serveurs OLE incorporés</vt:lpstr>
      </vt:variant>
      <vt:variant>
        <vt:i4>2</vt:i4>
      </vt:variant>
      <vt:variant>
        <vt:lpstr>Titres des diapositives</vt:lpstr>
      </vt:variant>
      <vt:variant>
        <vt:i4>178</vt:i4>
      </vt:variant>
    </vt:vector>
  </HeadingPairs>
  <TitlesOfParts>
    <vt:vector size="203" baseType="lpstr">
      <vt:lpstr>ＭＳ 明朝</vt:lpstr>
      <vt:lpstr>ＭＳ Ｐゴシック</vt:lpstr>
      <vt:lpstr>新細明體</vt:lpstr>
      <vt:lpstr>宋体</vt:lpstr>
      <vt:lpstr>-webkit-standard</vt:lpstr>
      <vt:lpstr>Arial</vt:lpstr>
      <vt:lpstr>Benton Sans</vt:lpstr>
      <vt:lpstr>Calibri</vt:lpstr>
      <vt:lpstr>Courier</vt:lpstr>
      <vt:lpstr>Courier New</vt:lpstr>
      <vt:lpstr>DejaVu Sans</vt:lpstr>
      <vt:lpstr>Helvetica</vt:lpstr>
      <vt:lpstr>Impact</vt:lpstr>
      <vt:lpstr>Lucida Grande</vt:lpstr>
      <vt:lpstr>LucidaGrande</vt:lpstr>
      <vt:lpstr>msgothic</vt:lpstr>
      <vt:lpstr>Palatino</vt:lpstr>
      <vt:lpstr>Symbol</vt:lpstr>
      <vt:lpstr>Times</vt:lpstr>
      <vt:lpstr>Times New Roman</vt:lpstr>
      <vt:lpstr>Verdana</vt:lpstr>
      <vt:lpstr>Wingdings</vt:lpstr>
      <vt:lpstr>Nouvelle présentation</vt:lpstr>
      <vt:lpstr>Feuille de calcul</vt:lpstr>
      <vt:lpstr>Document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 image into the genome</vt:lpstr>
      <vt:lpstr>Encoding a GIF in bacteria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Institut Pasteur</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la version d'évaluation de Office 2004</dc:creator>
  <cp:lastModifiedBy>Utilisateur de Microsoft Office</cp:lastModifiedBy>
  <cp:revision>798</cp:revision>
  <cp:lastPrinted>2017-06-20T05:27:01Z</cp:lastPrinted>
  <dcterms:created xsi:type="dcterms:W3CDTF">2013-11-17T12:00:24Z</dcterms:created>
  <dcterms:modified xsi:type="dcterms:W3CDTF">2018-05-01T09:55:21Z</dcterms:modified>
</cp:coreProperties>
</file>